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049BE-4024-4C36-8135-55C5A42CA339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AFC6F-5221-4F98-A0D9-F453A34CB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8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5BF714-1CB3-4222-8D7C-4F7D85E67EEA}" type="slidenum">
              <a:rPr kumimoji="0" lang="en-US" altLang="en-US" sz="1200">
                <a:latin typeface="Times New Roman" panose="02020603050405020304" pitchFamily="18" charset="0"/>
              </a:rPr>
              <a:pPr/>
              <a:t>2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99"/>
                </a:solidFill>
              </a:rPr>
              <a:t>Figure 6.9 Animal and plant cells—plant cell</a:t>
            </a:r>
          </a:p>
        </p:txBody>
      </p:sp>
    </p:spTree>
    <p:extLst>
      <p:ext uri="{BB962C8B-B14F-4D97-AF65-F5344CB8AC3E}">
        <p14:creationId xmlns:p14="http://schemas.microsoft.com/office/powerpoint/2010/main" val="3662840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1E6CE-963F-4F57-A000-F7008D8817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83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0E59-09F7-44BF-81A3-92CA7140F3BA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E492-E49C-4F19-A584-B9A69D16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5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0E59-09F7-44BF-81A3-92CA7140F3BA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E492-E49C-4F19-A584-B9A69D16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1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0E59-09F7-44BF-81A3-92CA7140F3BA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E492-E49C-4F19-A584-B9A69D16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1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0E59-09F7-44BF-81A3-92CA7140F3BA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E492-E49C-4F19-A584-B9A69D16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4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0E59-09F7-44BF-81A3-92CA7140F3BA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E492-E49C-4F19-A584-B9A69D16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7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0E59-09F7-44BF-81A3-92CA7140F3BA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E492-E49C-4F19-A584-B9A69D16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0E59-09F7-44BF-81A3-92CA7140F3BA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E492-E49C-4F19-A584-B9A69D16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0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0E59-09F7-44BF-81A3-92CA7140F3BA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E492-E49C-4F19-A584-B9A69D16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1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0E59-09F7-44BF-81A3-92CA7140F3BA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E492-E49C-4F19-A584-B9A69D16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2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0E59-09F7-44BF-81A3-92CA7140F3BA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E492-E49C-4F19-A584-B9A69D16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6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0E59-09F7-44BF-81A3-92CA7140F3BA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E492-E49C-4F19-A584-B9A69D16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6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00E59-09F7-44BF-81A3-92CA7140F3BA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FE492-E49C-4F19-A584-B9A69D16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4" y="3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3634" y="2"/>
            <a:ext cx="3103440" cy="27174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From Chromosome to Protein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57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Watson and Crick DNA double helix (1953)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two evidences; </a:t>
            </a:r>
          </a:p>
          <a:p>
            <a:r>
              <a:rPr lang="en-US" dirty="0" smtClean="0"/>
              <a:t>1)	concentration of </a:t>
            </a:r>
            <a:r>
              <a:rPr lang="en-US" dirty="0" err="1" smtClean="0"/>
              <a:t>adinine</a:t>
            </a:r>
            <a:r>
              <a:rPr lang="en-US" dirty="0" smtClean="0"/>
              <a:t> always equals to concentration of thymine, concentration of guanine equals to concentration of cytosine (E. </a:t>
            </a:r>
            <a:r>
              <a:rPr lang="en-US" dirty="0" err="1" smtClean="0"/>
              <a:t>Chargaph</a:t>
            </a:r>
            <a:r>
              <a:rPr lang="en-US" dirty="0" smtClean="0"/>
              <a:t> and colleagues) </a:t>
            </a:r>
          </a:p>
          <a:p>
            <a:r>
              <a:rPr lang="en-US" dirty="0" smtClean="0"/>
              <a:t>2) X-ray diffraction photograph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6" y="48904"/>
            <a:ext cx="4267200" cy="6354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One of the X-ray diffraction photographs of DNA that led the double helix model of DNA structure. Central cross-shaped pattern indicative of double helix. Heavy dark patterns (top and bottom) indicates that bases are staked perpendicular to axis of molecule (Courtesy  M.H.F. Wilkins and Franklins)</a:t>
            </a:r>
            <a:endParaRPr lang="en-US" sz="2800" dirty="0"/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533176" y="1925780"/>
            <a:ext cx="6604000" cy="2636837"/>
            <a:chOff x="1201" y="2447"/>
            <a:chExt cx="4160" cy="1661"/>
          </a:xfrm>
        </p:grpSpPr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2317" y="2447"/>
              <a:ext cx="3044" cy="1661"/>
              <a:chOff x="2317" y="2447"/>
              <a:chExt cx="3044" cy="1661"/>
            </a:xfrm>
          </p:grpSpPr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3" y="2447"/>
                <a:ext cx="2491" cy="1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2317" y="3811"/>
                <a:ext cx="121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9pPr>
              </a:lstStyle>
              <a:p>
                <a:pPr algn="ctr"/>
                <a:r>
                  <a:rPr lang="en-US" altLang="en-US" sz="1400" b="1"/>
                  <a:t>(a) Rosalind Franklin</a:t>
                </a:r>
              </a:p>
            </p:txBody>
          </p:sp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3831" y="3782"/>
                <a:ext cx="1530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9pPr>
              </a:lstStyle>
              <a:p>
                <a:r>
                  <a:rPr lang="en-US" altLang="en-US" sz="1400" b="1"/>
                  <a:t>Franklin’s X-ray diffraction</a:t>
                </a:r>
              </a:p>
              <a:p>
                <a:r>
                  <a:rPr lang="en-US" altLang="en-US" sz="1400" b="1"/>
                  <a:t>Photograph of DNA</a:t>
                </a:r>
              </a:p>
            </p:txBody>
          </p:sp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3663" y="3809"/>
                <a:ext cx="25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9pPr>
              </a:lstStyle>
              <a:p>
                <a:pPr algn="ctr"/>
                <a:r>
                  <a:rPr lang="en-US" altLang="en-US" sz="1400" b="1"/>
                  <a:t>(b)</a:t>
                </a:r>
              </a:p>
            </p:txBody>
          </p:sp>
        </p:grp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1201" y="3888"/>
              <a:ext cx="9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/>
              <a:r>
                <a:rPr kumimoji="0" lang="en-US" altLang="en-US" sz="1400" b="1">
                  <a:solidFill>
                    <a:schemeClr val="bg2"/>
                  </a:solidFill>
                </a:rPr>
                <a:t>Figure 16.6 a, b</a:t>
              </a:r>
              <a:endParaRPr lang="en-US" altLang="en-US" sz="2900"/>
            </a:p>
          </p:txBody>
        </p:sp>
      </p:grpSp>
    </p:spTree>
    <p:extLst>
      <p:ext uri="{BB962C8B-B14F-4D97-AF65-F5344CB8AC3E}">
        <p14:creationId xmlns:p14="http://schemas.microsoft.com/office/powerpoint/2010/main" val="382335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2" y="253856"/>
            <a:ext cx="5867400" cy="673576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Conclusion from chemical analysis and X-ray diffraction photographs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1-   DNA </a:t>
            </a:r>
            <a:r>
              <a:rPr lang="en-US" sz="2400" dirty="0"/>
              <a:t>is a double helix molecule with  </a:t>
            </a:r>
            <a:r>
              <a:rPr lang="en-US" sz="2400" dirty="0" smtClean="0"/>
              <a:t>two </a:t>
            </a:r>
            <a:br>
              <a:rPr lang="en-US" sz="2400" dirty="0" smtClean="0"/>
            </a:br>
            <a:r>
              <a:rPr lang="en-US" sz="2400" dirty="0"/>
              <a:t> </a:t>
            </a:r>
            <a:r>
              <a:rPr lang="en-US" sz="2400" dirty="0" smtClean="0"/>
              <a:t>      chains </a:t>
            </a:r>
            <a:r>
              <a:rPr lang="en-US" sz="2400" dirty="0"/>
              <a:t>coiled in a spiral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2-    </a:t>
            </a:r>
            <a:r>
              <a:rPr lang="en-US" sz="2400" dirty="0" err="1" smtClean="0"/>
              <a:t>phosphodiester</a:t>
            </a:r>
            <a:r>
              <a:rPr lang="en-US" sz="2400" dirty="0" smtClean="0"/>
              <a:t> bonds link the </a:t>
            </a:r>
            <a:br>
              <a:rPr lang="en-US" sz="2400" dirty="0" smtClean="0"/>
            </a:br>
            <a:r>
              <a:rPr lang="en-US" sz="2400" dirty="0"/>
              <a:t> </a:t>
            </a:r>
            <a:r>
              <a:rPr lang="en-US" sz="2400" dirty="0" smtClean="0"/>
              <a:t>       nucleotides in a polynucleotide chain</a:t>
            </a:r>
            <a:br>
              <a:rPr lang="en-US" sz="2400" dirty="0" smtClean="0"/>
            </a:br>
            <a:r>
              <a:rPr lang="en-US" sz="2400" dirty="0" smtClean="0"/>
              <a:t>3-    two polynucleotide strands bind together </a:t>
            </a:r>
            <a:br>
              <a:rPr lang="en-US" sz="2400" dirty="0" smtClean="0"/>
            </a:br>
            <a:r>
              <a:rPr lang="en-US" sz="2400" dirty="0"/>
              <a:t> </a:t>
            </a:r>
            <a:r>
              <a:rPr lang="en-US" sz="2400" dirty="0" smtClean="0"/>
              <a:t>       through hydrogen bonding  </a:t>
            </a:r>
            <a:br>
              <a:rPr lang="en-US" sz="2400" dirty="0" smtClean="0"/>
            </a:br>
            <a:r>
              <a:rPr lang="en-US" sz="2400" dirty="0" smtClean="0"/>
              <a:t>4-    base pairs stacked between two chains     </a:t>
            </a:r>
            <a:br>
              <a:rPr lang="en-US" sz="2400" dirty="0" smtClean="0"/>
            </a:br>
            <a:r>
              <a:rPr lang="en-US" sz="2400" dirty="0"/>
              <a:t> </a:t>
            </a:r>
            <a:r>
              <a:rPr lang="en-US" sz="2400" dirty="0" smtClean="0"/>
              <a:t>       perpendicular to the axis of molecule like </a:t>
            </a:r>
            <a:br>
              <a:rPr lang="en-US" sz="2400" dirty="0" smtClean="0"/>
            </a:br>
            <a:r>
              <a:rPr lang="en-US" sz="2400" dirty="0"/>
              <a:t> </a:t>
            </a:r>
            <a:r>
              <a:rPr lang="en-US" sz="2400" dirty="0" smtClean="0"/>
              <a:t>       steps of a stair 	</a:t>
            </a:r>
            <a:br>
              <a:rPr lang="en-US" sz="2400" dirty="0" smtClean="0"/>
            </a:br>
            <a:r>
              <a:rPr lang="en-US" sz="2400" dirty="0" smtClean="0"/>
              <a:t>5-    Base pairing is specific; </a:t>
            </a:r>
            <a:r>
              <a:rPr lang="en-US" sz="2400" dirty="0" err="1" smtClean="0"/>
              <a:t>Adenin</a:t>
            </a:r>
            <a:r>
              <a:rPr lang="en-US" sz="2400" dirty="0" smtClean="0"/>
              <a:t> with </a:t>
            </a:r>
            <a:br>
              <a:rPr lang="en-US" sz="2400" dirty="0" smtClean="0"/>
            </a:br>
            <a:r>
              <a:rPr lang="en-US" sz="2400" dirty="0"/>
              <a:t> </a:t>
            </a:r>
            <a:r>
              <a:rPr lang="en-US" sz="2400" dirty="0" smtClean="0"/>
              <a:t>       thymine, Guanine with cytosine</a:t>
            </a:r>
            <a:br>
              <a:rPr lang="en-US" sz="2400" dirty="0" smtClean="0"/>
            </a:br>
            <a:r>
              <a:rPr lang="en-US" sz="2400" dirty="0" smtClean="0"/>
              <a:t>6-    base pairs in DNA stacked 3.4oA apart </a:t>
            </a:r>
            <a:br>
              <a:rPr lang="en-US" sz="2400" dirty="0" smtClean="0"/>
            </a:br>
            <a:r>
              <a:rPr lang="en-US" sz="2400" dirty="0"/>
              <a:t> </a:t>
            </a:r>
            <a:r>
              <a:rPr lang="en-US" sz="2400" dirty="0" smtClean="0"/>
              <a:t>       with  10 base-pairs per turn (360oA) with </a:t>
            </a:r>
            <a:br>
              <a:rPr lang="en-US" sz="2400" dirty="0" smtClean="0"/>
            </a:br>
            <a:r>
              <a:rPr lang="en-US" sz="2400" dirty="0"/>
              <a:t> </a:t>
            </a:r>
            <a:r>
              <a:rPr lang="en-US" sz="2400" dirty="0" smtClean="0"/>
              <a:t>       double helix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181600" y="1524000"/>
            <a:ext cx="5976937" cy="3632200"/>
            <a:chOff x="651" y="1768"/>
            <a:chExt cx="3765" cy="2288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651" y="1768"/>
              <a:ext cx="3765" cy="2288"/>
              <a:chOff x="651" y="1768"/>
              <a:chExt cx="3765" cy="2288"/>
            </a:xfrm>
          </p:grpSpPr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651" y="3864"/>
                <a:ext cx="89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9pPr>
              </a:lstStyle>
              <a:p>
                <a:pPr algn="ctr"/>
                <a:r>
                  <a:rPr kumimoji="0" lang="en-US" altLang="en-US" sz="1400" b="1">
                    <a:solidFill>
                      <a:schemeClr val="bg2"/>
                    </a:solidFill>
                  </a:rPr>
                  <a:t>Figure 16.7a, c</a:t>
                </a:r>
              </a:p>
            </p:txBody>
          </p:sp>
          <p:pic>
            <p:nvPicPr>
              <p:cNvPr id="9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0" y="1772"/>
                <a:ext cx="1236" cy="2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43"/>
              <p:cNvGrpSpPr>
                <a:grpSpLocks/>
              </p:cNvGrpSpPr>
              <p:nvPr/>
            </p:nvGrpSpPr>
            <p:grpSpPr bwMode="auto">
              <a:xfrm>
                <a:off x="1588" y="1768"/>
                <a:ext cx="2828" cy="2275"/>
                <a:chOff x="1588" y="1768"/>
                <a:chExt cx="2828" cy="2275"/>
              </a:xfrm>
            </p:grpSpPr>
            <p:sp>
              <p:nvSpPr>
                <p:cNvPr id="1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203" y="1836"/>
                  <a:ext cx="162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C</a:t>
                  </a:r>
                </a:p>
              </p:txBody>
            </p:sp>
            <p:sp>
              <p:nvSpPr>
                <p:cNvPr id="1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379" y="1955"/>
                  <a:ext cx="155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T</a:t>
                  </a:r>
                </a:p>
              </p:txBody>
            </p:sp>
            <p:sp>
              <p:nvSpPr>
                <p:cNvPr id="1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375" y="2077"/>
                  <a:ext cx="159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A</a:t>
                  </a:r>
                </a:p>
              </p:txBody>
            </p:sp>
            <p:sp>
              <p:nvSpPr>
                <p:cNvPr id="1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017" y="1953"/>
                  <a:ext cx="159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A</a:t>
                  </a:r>
                </a:p>
              </p:txBody>
            </p:sp>
            <p:sp>
              <p:nvSpPr>
                <p:cNvPr id="1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150" y="2071"/>
                  <a:ext cx="155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T</a:t>
                  </a:r>
                </a:p>
              </p:txBody>
            </p:sp>
            <p:sp>
              <p:nvSpPr>
                <p:cNvPr id="1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425" y="2336"/>
                  <a:ext cx="162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C</a:t>
                  </a:r>
                </a:p>
              </p:txBody>
            </p:sp>
            <p:sp>
              <p:nvSpPr>
                <p:cNvPr id="1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250" y="2342"/>
                  <a:ext cx="166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G</a:t>
                  </a:r>
                </a:p>
              </p:txBody>
            </p:sp>
            <p:sp>
              <p:nvSpPr>
                <p:cNvPr id="1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188" y="2454"/>
                  <a:ext cx="166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G</a:t>
                  </a:r>
                </a:p>
              </p:txBody>
            </p:sp>
            <p:sp>
              <p:nvSpPr>
                <p:cNvPr id="1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950" y="2454"/>
                  <a:ext cx="162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C</a:t>
                  </a:r>
                </a:p>
              </p:txBody>
            </p:sp>
            <p:sp>
              <p:nvSpPr>
                <p:cNvPr id="2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886" y="2572"/>
                  <a:ext cx="159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A</a:t>
                  </a:r>
                </a:p>
              </p:txBody>
            </p:sp>
            <p:sp>
              <p:nvSpPr>
                <p:cNvPr id="2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691" y="2692"/>
                  <a:ext cx="162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C</a:t>
                  </a:r>
                </a:p>
              </p:txBody>
            </p:sp>
            <p:sp>
              <p:nvSpPr>
                <p:cNvPr id="22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880" y="2691"/>
                  <a:ext cx="166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G</a:t>
                  </a:r>
                </a:p>
              </p:txBody>
            </p:sp>
            <p:sp>
              <p:nvSpPr>
                <p:cNvPr id="2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934" y="2993"/>
                  <a:ext cx="159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A</a:t>
                  </a:r>
                </a:p>
              </p:txBody>
            </p:sp>
            <p:sp>
              <p:nvSpPr>
                <p:cNvPr id="2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21" y="2992"/>
                  <a:ext cx="155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T</a:t>
                  </a:r>
                </a:p>
              </p:txBody>
            </p:sp>
            <p:sp>
              <p:nvSpPr>
                <p:cNvPr id="2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136" y="3128"/>
                  <a:ext cx="159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A</a:t>
                  </a:r>
                </a:p>
              </p:txBody>
            </p:sp>
            <p:sp>
              <p:nvSpPr>
                <p:cNvPr id="2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770" y="3127"/>
                  <a:ext cx="155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T</a:t>
                  </a:r>
                </a:p>
              </p:txBody>
            </p:sp>
            <p:sp>
              <p:nvSpPr>
                <p:cNvPr id="27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977" y="3247"/>
                  <a:ext cx="159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A</a:t>
                  </a:r>
                </a:p>
              </p:txBody>
            </p:sp>
            <p:sp>
              <p:nvSpPr>
                <p:cNvPr id="28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338" y="3247"/>
                  <a:ext cx="155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T</a:t>
                  </a:r>
                </a:p>
              </p:txBody>
            </p:sp>
            <p:sp>
              <p:nvSpPr>
                <p:cNvPr id="29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370" y="3378"/>
                  <a:ext cx="155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T</a:t>
                  </a:r>
                </a:p>
              </p:txBody>
            </p:sp>
            <p:sp>
              <p:nvSpPr>
                <p:cNvPr id="30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103" y="3382"/>
                  <a:ext cx="159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A</a:t>
                  </a:r>
                </a:p>
              </p:txBody>
            </p:sp>
            <p:sp>
              <p:nvSpPr>
                <p:cNvPr id="31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399" y="3653"/>
                  <a:ext cx="162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C</a:t>
                  </a:r>
                </a:p>
              </p:txBody>
            </p:sp>
            <p:sp>
              <p:nvSpPr>
                <p:cNvPr id="32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366" y="3776"/>
                  <a:ext cx="155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T</a:t>
                  </a:r>
                </a:p>
              </p:txBody>
            </p:sp>
            <p:sp>
              <p:nvSpPr>
                <p:cNvPr id="33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979" y="3774"/>
                  <a:ext cx="159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A</a:t>
                  </a:r>
                </a:p>
              </p:txBody>
            </p:sp>
            <p:sp>
              <p:nvSpPr>
                <p:cNvPr id="34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562" y="3698"/>
                  <a:ext cx="349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0.34 nm</a:t>
                  </a:r>
                </a:p>
              </p:txBody>
            </p:sp>
            <p:sp>
              <p:nvSpPr>
                <p:cNvPr id="3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567" y="2415"/>
                  <a:ext cx="313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3.4 nm</a:t>
                  </a:r>
                </a:p>
              </p:txBody>
            </p:sp>
            <p:sp>
              <p:nvSpPr>
                <p:cNvPr id="36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588" y="3899"/>
                  <a:ext cx="1128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 b="1"/>
                    <a:t>(a) Key features of DNA structure</a:t>
                  </a:r>
                </a:p>
              </p:txBody>
            </p:sp>
            <p:sp>
              <p:nvSpPr>
                <p:cNvPr id="37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846" y="1823"/>
                  <a:ext cx="166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G</a:t>
                  </a:r>
                </a:p>
              </p:txBody>
            </p:sp>
            <p:sp>
              <p:nvSpPr>
                <p:cNvPr id="38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790" y="2210"/>
                  <a:ext cx="259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1 nm</a:t>
                  </a:r>
                </a:p>
              </p:txBody>
            </p:sp>
            <p:sp>
              <p:nvSpPr>
                <p:cNvPr id="3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215" y="3652"/>
                  <a:ext cx="166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G</a:t>
                  </a:r>
                </a:p>
              </p:txBody>
            </p:sp>
            <p:pic>
              <p:nvPicPr>
                <p:cNvPr id="40" name="Picture 38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87" y="1768"/>
                  <a:ext cx="1129" cy="2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1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439" y="3908"/>
                  <a:ext cx="801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 b="1"/>
                    <a:t>(c) Space-filling model</a:t>
                  </a:r>
                  <a:endParaRPr lang="en-US" altLang="en-US" sz="2900"/>
                </a:p>
              </p:txBody>
            </p:sp>
          </p:grpSp>
        </p:grpSp>
        <p:sp>
          <p:nvSpPr>
            <p:cNvPr id="7" name="Text Box 42"/>
            <p:cNvSpPr txBox="1">
              <a:spLocks noChangeArrowheads="1"/>
            </p:cNvSpPr>
            <p:nvPr/>
          </p:nvSpPr>
          <p:spPr bwMode="auto">
            <a:xfrm>
              <a:off x="2185" y="2574"/>
              <a:ext cx="15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/>
              <a:r>
                <a:rPr lang="en-US" altLang="en-US" sz="80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360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-302213" y="748030"/>
            <a:ext cx="8250237" cy="6370855"/>
            <a:chOff x="851" y="576"/>
            <a:chExt cx="3757" cy="3504"/>
          </a:xfrm>
        </p:grpSpPr>
        <p:grpSp>
          <p:nvGrpSpPr>
            <p:cNvPr id="6" name="Group 94"/>
            <p:cNvGrpSpPr>
              <a:grpSpLocks/>
            </p:cNvGrpSpPr>
            <p:nvPr/>
          </p:nvGrpSpPr>
          <p:grpSpPr bwMode="auto">
            <a:xfrm>
              <a:off x="851" y="576"/>
              <a:ext cx="3757" cy="3504"/>
              <a:chOff x="411" y="576"/>
              <a:chExt cx="3757" cy="3504"/>
            </a:xfrm>
          </p:grpSpPr>
          <p:grpSp>
            <p:nvGrpSpPr>
              <p:cNvPr id="8" name="Group 92"/>
              <p:cNvGrpSpPr>
                <a:grpSpLocks/>
              </p:cNvGrpSpPr>
              <p:nvPr/>
            </p:nvGrpSpPr>
            <p:grpSpPr bwMode="auto">
              <a:xfrm>
                <a:off x="1008" y="576"/>
                <a:ext cx="3160" cy="3504"/>
                <a:chOff x="1008" y="480"/>
                <a:chExt cx="3160" cy="3504"/>
              </a:xfrm>
            </p:grpSpPr>
            <p:pic>
              <p:nvPicPr>
                <p:cNvPr id="10" name="Picture 4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480"/>
                  <a:ext cx="3160" cy="35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271" y="701"/>
                  <a:ext cx="166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O</a:t>
                  </a:r>
                </a:p>
              </p:txBody>
            </p:sp>
            <p:sp>
              <p:nvSpPr>
                <p:cNvPr id="1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218" y="901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 baseline="30000"/>
                    <a:t>–</a:t>
                  </a:r>
                  <a:r>
                    <a:rPr lang="en-US" altLang="en-US" sz="800"/>
                    <a:t>O</a:t>
                  </a:r>
                </a:p>
              </p:txBody>
            </p:sp>
            <p:sp>
              <p:nvSpPr>
                <p:cNvPr id="1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03" y="930"/>
                  <a:ext cx="166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O</a:t>
                  </a:r>
                </a:p>
              </p:txBody>
            </p:sp>
            <p:sp>
              <p:nvSpPr>
                <p:cNvPr id="1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460" y="748"/>
                  <a:ext cx="212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OH</a:t>
                  </a:r>
                </a:p>
              </p:txBody>
            </p:sp>
            <p:sp>
              <p:nvSpPr>
                <p:cNvPr id="1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6" y="1294"/>
                  <a:ext cx="166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O</a:t>
                  </a:r>
                </a:p>
              </p:txBody>
            </p:sp>
            <p:sp>
              <p:nvSpPr>
                <p:cNvPr id="1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02" y="1479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 baseline="30000"/>
                    <a:t>–</a:t>
                  </a:r>
                  <a:r>
                    <a:rPr lang="en-US" altLang="en-US" sz="800"/>
                    <a:t>O</a:t>
                  </a:r>
                </a:p>
              </p:txBody>
            </p:sp>
            <p:sp>
              <p:nvSpPr>
                <p:cNvPr id="1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403" y="1518"/>
                  <a:ext cx="166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O</a:t>
                  </a:r>
                </a:p>
              </p:txBody>
            </p:sp>
            <p:sp>
              <p:nvSpPr>
                <p:cNvPr id="1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456" y="1351"/>
                  <a:ext cx="166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O</a:t>
                  </a:r>
                </a:p>
              </p:txBody>
            </p:sp>
            <p:sp>
              <p:nvSpPr>
                <p:cNvPr id="1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402" y="1654"/>
                  <a:ext cx="230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H</a:t>
                  </a:r>
                  <a:r>
                    <a:rPr lang="en-US" altLang="en-US" sz="800" baseline="-25000"/>
                    <a:t>2</a:t>
                  </a:r>
                  <a:r>
                    <a:rPr lang="en-US" altLang="en-US" sz="800"/>
                    <a:t>C</a:t>
                  </a:r>
                </a:p>
              </p:txBody>
            </p:sp>
            <p:sp>
              <p:nvSpPr>
                <p:cNvPr id="2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274" y="1886"/>
                  <a:ext cx="166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O</a:t>
                  </a:r>
                </a:p>
              </p:txBody>
            </p:sp>
            <p:sp>
              <p:nvSpPr>
                <p:cNvPr id="2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211" y="207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 baseline="30000"/>
                    <a:t>–</a:t>
                  </a:r>
                  <a:r>
                    <a:rPr lang="en-US" altLang="en-US" sz="800"/>
                    <a:t>O</a:t>
                  </a:r>
                </a:p>
              </p:txBody>
            </p:sp>
            <p:sp>
              <p:nvSpPr>
                <p:cNvPr id="2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07" y="2124"/>
                  <a:ext cx="166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O</a:t>
                  </a:r>
                </a:p>
              </p:txBody>
            </p:sp>
            <p:sp>
              <p:nvSpPr>
                <p:cNvPr id="2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455" y="1939"/>
                  <a:ext cx="166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O</a:t>
                  </a:r>
                </a:p>
              </p:txBody>
            </p:sp>
            <p:sp>
              <p:nvSpPr>
                <p:cNvPr id="2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440" y="2256"/>
                  <a:ext cx="230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H</a:t>
                  </a:r>
                  <a:r>
                    <a:rPr lang="en-US" altLang="en-US" sz="800" baseline="-25000"/>
                    <a:t>2</a:t>
                  </a:r>
                  <a:r>
                    <a:rPr lang="en-US" altLang="en-US" sz="800"/>
                    <a:t>C</a:t>
                  </a:r>
                </a:p>
              </p:txBody>
            </p:sp>
            <p:sp>
              <p:nvSpPr>
                <p:cNvPr id="2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280" y="2476"/>
                  <a:ext cx="166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O</a:t>
                  </a:r>
                </a:p>
              </p:txBody>
            </p:sp>
            <p:sp>
              <p:nvSpPr>
                <p:cNvPr id="2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200" y="2677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 baseline="30000"/>
                    <a:t>–</a:t>
                  </a:r>
                  <a:r>
                    <a:rPr lang="en-US" altLang="en-US" sz="800"/>
                    <a:t>O</a:t>
                  </a:r>
                </a:p>
              </p:txBody>
            </p:sp>
            <p:sp>
              <p:nvSpPr>
                <p:cNvPr id="2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398" y="2717"/>
                  <a:ext cx="166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O</a:t>
                  </a:r>
                </a:p>
              </p:txBody>
            </p:sp>
            <p:sp>
              <p:nvSpPr>
                <p:cNvPr id="2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464" y="2540"/>
                  <a:ext cx="166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O</a:t>
                  </a:r>
                </a:p>
              </p:txBody>
            </p:sp>
            <p:sp>
              <p:nvSpPr>
                <p:cNvPr id="29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519" y="3175"/>
                  <a:ext cx="212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OH</a:t>
                  </a:r>
                </a:p>
              </p:txBody>
            </p:sp>
            <p:sp>
              <p:nvSpPr>
                <p:cNvPr id="3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685" y="2261"/>
                  <a:ext cx="166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O</a:t>
                  </a:r>
                </a:p>
              </p:txBody>
            </p:sp>
            <p:sp>
              <p:nvSpPr>
                <p:cNvPr id="31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690" y="1659"/>
                  <a:ext cx="166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O</a:t>
                  </a:r>
                </a:p>
              </p:txBody>
            </p:sp>
            <p:sp>
              <p:nvSpPr>
                <p:cNvPr id="3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690" y="1064"/>
                  <a:ext cx="166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O</a:t>
                  </a:r>
                </a:p>
              </p:txBody>
            </p:sp>
            <p:sp>
              <p:nvSpPr>
                <p:cNvPr id="33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173" y="1130"/>
                  <a:ext cx="155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T</a:t>
                  </a:r>
                </a:p>
              </p:txBody>
            </p:sp>
            <p:sp>
              <p:nvSpPr>
                <p:cNvPr id="34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740" y="1122"/>
                  <a:ext cx="159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A</a:t>
                  </a:r>
                </a:p>
              </p:txBody>
            </p:sp>
            <p:sp>
              <p:nvSpPr>
                <p:cNvPr id="35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929" y="1716"/>
                  <a:ext cx="162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C</a:t>
                  </a:r>
                </a:p>
              </p:txBody>
            </p:sp>
            <p:sp>
              <p:nvSpPr>
                <p:cNvPr id="36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720" y="2313"/>
                  <a:ext cx="166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G</a:t>
                  </a:r>
                </a:p>
              </p:txBody>
            </p:sp>
            <p:sp>
              <p:nvSpPr>
                <p:cNvPr id="3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177" y="2304"/>
                  <a:ext cx="162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C</a:t>
                  </a:r>
                </a:p>
              </p:txBody>
            </p:sp>
            <p:sp>
              <p:nvSpPr>
                <p:cNvPr id="38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378" y="2905"/>
                  <a:ext cx="159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A</a:t>
                  </a:r>
                </a:p>
              </p:txBody>
            </p:sp>
            <p:sp>
              <p:nvSpPr>
                <p:cNvPr id="39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927" y="2906"/>
                  <a:ext cx="155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T</a:t>
                  </a:r>
                </a:p>
              </p:txBody>
            </p:sp>
            <p:sp>
              <p:nvSpPr>
                <p:cNvPr id="40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416" y="1310"/>
                  <a:ext cx="166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O</a:t>
                  </a:r>
                </a:p>
              </p:txBody>
            </p:sp>
            <p:sp>
              <p:nvSpPr>
                <p:cNvPr id="41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415" y="1909"/>
                  <a:ext cx="166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O</a:t>
                  </a:r>
                </a:p>
              </p:txBody>
            </p:sp>
            <p:sp>
              <p:nvSpPr>
                <p:cNvPr id="42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420" y="2497"/>
                  <a:ext cx="166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O</a:t>
                  </a:r>
                </a:p>
              </p:txBody>
            </p:sp>
            <p:sp>
              <p:nvSpPr>
                <p:cNvPr id="43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600" y="1305"/>
                  <a:ext cx="230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CH</a:t>
                  </a:r>
                  <a:r>
                    <a:rPr lang="en-US" altLang="en-US" sz="800" baseline="-25000"/>
                    <a:t>2</a:t>
                  </a:r>
                  <a:endParaRPr lang="en-US" altLang="en-US" sz="800"/>
                </a:p>
              </p:txBody>
            </p:sp>
            <p:sp>
              <p:nvSpPr>
                <p:cNvPr id="44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696" y="1451"/>
                  <a:ext cx="166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O</a:t>
                  </a:r>
                </a:p>
              </p:txBody>
            </p:sp>
            <p:sp>
              <p:nvSpPr>
                <p:cNvPr id="45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873" y="1491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O</a:t>
                  </a:r>
                  <a:r>
                    <a:rPr lang="en-US" altLang="en-US" sz="800" baseline="30000"/>
                    <a:t>–</a:t>
                  </a:r>
                  <a:endParaRPr lang="en-US" altLang="en-US" sz="800"/>
                </a:p>
              </p:txBody>
            </p:sp>
            <p:sp>
              <p:nvSpPr>
                <p:cNvPr id="46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822" y="1689"/>
                  <a:ext cx="166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O</a:t>
                  </a:r>
                </a:p>
              </p:txBody>
            </p:sp>
            <p:sp>
              <p:nvSpPr>
                <p:cNvPr id="47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638" y="1622"/>
                  <a:ext cx="166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O</a:t>
                  </a:r>
                </a:p>
              </p:txBody>
            </p:sp>
            <p:sp>
              <p:nvSpPr>
                <p:cNvPr id="4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600" y="1910"/>
                  <a:ext cx="230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CH</a:t>
                  </a:r>
                  <a:r>
                    <a:rPr lang="en-US" altLang="en-US" sz="800" baseline="-25000"/>
                    <a:t>2</a:t>
                  </a:r>
                  <a:endParaRPr lang="en-US" altLang="en-US" sz="800"/>
                </a:p>
              </p:txBody>
            </p:sp>
            <p:sp>
              <p:nvSpPr>
                <p:cNvPr id="49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615" y="2507"/>
                  <a:ext cx="230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CH</a:t>
                  </a:r>
                  <a:r>
                    <a:rPr lang="en-US" altLang="en-US" sz="800" baseline="-25000"/>
                    <a:t>2</a:t>
                  </a:r>
                  <a:endParaRPr lang="en-US" altLang="en-US" sz="800"/>
                </a:p>
              </p:txBody>
            </p:sp>
            <p:sp>
              <p:nvSpPr>
                <p:cNvPr id="50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648" y="3096"/>
                  <a:ext cx="230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CH</a:t>
                  </a:r>
                  <a:r>
                    <a:rPr lang="en-US" altLang="en-US" sz="800" baseline="-25000"/>
                    <a:t>2</a:t>
                  </a:r>
                  <a:endParaRPr lang="en-US" altLang="en-US" sz="800"/>
                </a:p>
              </p:txBody>
            </p:sp>
            <p:sp>
              <p:nvSpPr>
                <p:cNvPr id="51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1144" y="566"/>
                  <a:ext cx="297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5 end</a:t>
                  </a:r>
                </a:p>
              </p:txBody>
            </p:sp>
            <p:sp>
              <p:nvSpPr>
                <p:cNvPr id="52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328" y="809"/>
                  <a:ext cx="557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Hydrogen bond</a:t>
                  </a:r>
                </a:p>
              </p:txBody>
            </p:sp>
            <p:sp>
              <p:nvSpPr>
                <p:cNvPr id="53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3518" y="897"/>
                  <a:ext cx="297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3 end</a:t>
                  </a:r>
                </a:p>
              </p:txBody>
            </p:sp>
            <p:sp>
              <p:nvSpPr>
                <p:cNvPr id="54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1492" y="3246"/>
                  <a:ext cx="297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3 end</a:t>
                  </a:r>
                </a:p>
              </p:txBody>
            </p:sp>
            <p:sp>
              <p:nvSpPr>
                <p:cNvPr id="55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520" y="938"/>
                  <a:ext cx="0" cy="12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56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2372" y="1714"/>
                  <a:ext cx="166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G</a:t>
                  </a:r>
                </a:p>
              </p:txBody>
            </p:sp>
            <p:sp>
              <p:nvSpPr>
                <p:cNvPr id="57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1347" y="816"/>
                  <a:ext cx="159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P</a:t>
                  </a:r>
                </a:p>
              </p:txBody>
            </p:sp>
            <p:sp>
              <p:nvSpPr>
                <p:cNvPr id="58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344" y="1411"/>
                  <a:ext cx="159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P</a:t>
                  </a:r>
                </a:p>
              </p:txBody>
            </p:sp>
            <p:sp>
              <p:nvSpPr>
                <p:cNvPr id="59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1344" y="2005"/>
                  <a:ext cx="159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P</a:t>
                  </a:r>
                </a:p>
              </p:txBody>
            </p:sp>
            <p:sp>
              <p:nvSpPr>
                <p:cNvPr id="60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1344" y="2604"/>
                  <a:ext cx="159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P</a:t>
                  </a:r>
                </a:p>
              </p:txBody>
            </p:sp>
            <p:sp>
              <p:nvSpPr>
                <p:cNvPr id="61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424" y="3089"/>
                  <a:ext cx="166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O</a:t>
                  </a:r>
                </a:p>
              </p:txBody>
            </p:sp>
            <p:sp>
              <p:nvSpPr>
                <p:cNvPr id="62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3540" y="969"/>
                  <a:ext cx="212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OH</a:t>
                  </a:r>
                </a:p>
              </p:txBody>
            </p:sp>
            <p:grpSp>
              <p:nvGrpSpPr>
                <p:cNvPr id="63" name="Group 74"/>
                <p:cNvGrpSpPr>
                  <a:grpSpLocks/>
                </p:cNvGrpSpPr>
                <p:nvPr/>
              </p:nvGrpSpPr>
              <p:grpSpPr bwMode="auto">
                <a:xfrm>
                  <a:off x="3643" y="2628"/>
                  <a:ext cx="433" cy="376"/>
                  <a:chOff x="3643" y="2039"/>
                  <a:chExt cx="433" cy="376"/>
                </a:xfrm>
              </p:grpSpPr>
              <p:sp>
                <p:nvSpPr>
                  <p:cNvPr id="81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88" y="2088"/>
                    <a:ext cx="188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1pPr>
                    <a:lvl2pPr marL="742950" indent="-28575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2pPr>
                    <a:lvl3pPr marL="11430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3pPr>
                    <a:lvl4pPr marL="16002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4pPr>
                    <a:lvl5pPr marL="20574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9pPr>
                  </a:lstStyle>
                  <a:p>
                    <a:pPr algn="ctr"/>
                    <a:r>
                      <a:rPr lang="en-US" altLang="en-US" sz="800"/>
                      <a:t>O</a:t>
                    </a:r>
                    <a:r>
                      <a:rPr lang="en-US" altLang="en-US" sz="800" baseline="30000"/>
                      <a:t>–</a:t>
                    </a:r>
                    <a:endParaRPr lang="en-US" altLang="en-US" sz="800"/>
                  </a:p>
                </p:txBody>
              </p:sp>
              <p:sp>
                <p:nvSpPr>
                  <p:cNvPr id="82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12" y="2280"/>
                    <a:ext cx="166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1pPr>
                    <a:lvl2pPr marL="742950" indent="-28575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2pPr>
                    <a:lvl3pPr marL="11430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3pPr>
                    <a:lvl4pPr marL="16002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4pPr>
                    <a:lvl5pPr marL="20574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9pPr>
                  </a:lstStyle>
                  <a:p>
                    <a:pPr algn="ctr"/>
                    <a:r>
                      <a:rPr lang="en-US" altLang="en-US" sz="800"/>
                      <a:t>O</a:t>
                    </a:r>
                  </a:p>
                </p:txBody>
              </p:sp>
              <p:sp>
                <p:nvSpPr>
                  <p:cNvPr id="83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43" y="2222"/>
                    <a:ext cx="166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1pPr>
                    <a:lvl2pPr marL="742950" indent="-28575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2pPr>
                    <a:lvl3pPr marL="11430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3pPr>
                    <a:lvl4pPr marL="16002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4pPr>
                    <a:lvl5pPr marL="20574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9pPr>
                  </a:lstStyle>
                  <a:p>
                    <a:pPr algn="ctr"/>
                    <a:r>
                      <a:rPr lang="en-US" altLang="en-US" sz="800"/>
                      <a:t>O</a:t>
                    </a:r>
                  </a:p>
                </p:txBody>
              </p:sp>
              <p:sp>
                <p:nvSpPr>
                  <p:cNvPr id="84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99" y="2039"/>
                    <a:ext cx="166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1pPr>
                    <a:lvl2pPr marL="742950" indent="-28575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2pPr>
                    <a:lvl3pPr marL="11430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3pPr>
                    <a:lvl4pPr marL="16002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4pPr>
                    <a:lvl5pPr marL="20574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9pPr>
                  </a:lstStyle>
                  <a:p>
                    <a:pPr algn="ctr"/>
                    <a:r>
                      <a:rPr lang="en-US" altLang="en-US" sz="800"/>
                      <a:t>O</a:t>
                    </a:r>
                  </a:p>
                </p:txBody>
              </p:sp>
              <p:sp>
                <p:nvSpPr>
                  <p:cNvPr id="85" name="Text Box 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68" y="2159"/>
                    <a:ext cx="159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1pPr>
                    <a:lvl2pPr marL="742950" indent="-28575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2pPr>
                    <a:lvl3pPr marL="11430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3pPr>
                    <a:lvl4pPr marL="16002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4pPr>
                    <a:lvl5pPr marL="20574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9pPr>
                  </a:lstStyle>
                  <a:p>
                    <a:pPr algn="ctr"/>
                    <a:r>
                      <a:rPr lang="en-US" altLang="en-US" sz="800"/>
                      <a:t>P</a:t>
                    </a:r>
                  </a:p>
                </p:txBody>
              </p:sp>
            </p:grpSp>
            <p:sp>
              <p:nvSpPr>
                <p:cNvPr id="64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3767" y="1569"/>
                  <a:ext cx="159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P</a:t>
                  </a:r>
                </a:p>
              </p:txBody>
            </p:sp>
            <p:grpSp>
              <p:nvGrpSpPr>
                <p:cNvPr id="65" name="Group 75"/>
                <p:cNvGrpSpPr>
                  <a:grpSpLocks/>
                </p:cNvGrpSpPr>
                <p:nvPr/>
              </p:nvGrpSpPr>
              <p:grpSpPr bwMode="auto">
                <a:xfrm>
                  <a:off x="3643" y="2041"/>
                  <a:ext cx="433" cy="376"/>
                  <a:chOff x="3643" y="2039"/>
                  <a:chExt cx="433" cy="376"/>
                </a:xfrm>
              </p:grpSpPr>
              <p:sp>
                <p:nvSpPr>
                  <p:cNvPr id="76" name="Text Box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88" y="2088"/>
                    <a:ext cx="188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1pPr>
                    <a:lvl2pPr marL="742950" indent="-28575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2pPr>
                    <a:lvl3pPr marL="11430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3pPr>
                    <a:lvl4pPr marL="16002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4pPr>
                    <a:lvl5pPr marL="20574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9pPr>
                  </a:lstStyle>
                  <a:p>
                    <a:pPr algn="ctr"/>
                    <a:r>
                      <a:rPr lang="en-US" altLang="en-US" sz="800"/>
                      <a:t>O</a:t>
                    </a:r>
                    <a:r>
                      <a:rPr lang="en-US" altLang="en-US" sz="800" baseline="30000"/>
                      <a:t>–</a:t>
                    </a:r>
                    <a:endParaRPr lang="en-US" altLang="en-US" sz="800"/>
                  </a:p>
                </p:txBody>
              </p:sp>
              <p:sp>
                <p:nvSpPr>
                  <p:cNvPr id="77" name="Text Box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12" y="2280"/>
                    <a:ext cx="166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1pPr>
                    <a:lvl2pPr marL="742950" indent="-28575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2pPr>
                    <a:lvl3pPr marL="11430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3pPr>
                    <a:lvl4pPr marL="16002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4pPr>
                    <a:lvl5pPr marL="20574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9pPr>
                  </a:lstStyle>
                  <a:p>
                    <a:pPr algn="ctr"/>
                    <a:r>
                      <a:rPr lang="en-US" altLang="en-US" sz="800"/>
                      <a:t>O</a:t>
                    </a:r>
                  </a:p>
                </p:txBody>
              </p:sp>
              <p:sp>
                <p:nvSpPr>
                  <p:cNvPr id="78" name="Text Box 7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43" y="2222"/>
                    <a:ext cx="166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1pPr>
                    <a:lvl2pPr marL="742950" indent="-28575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2pPr>
                    <a:lvl3pPr marL="11430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3pPr>
                    <a:lvl4pPr marL="16002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4pPr>
                    <a:lvl5pPr marL="20574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9pPr>
                  </a:lstStyle>
                  <a:p>
                    <a:pPr algn="ctr"/>
                    <a:r>
                      <a:rPr lang="en-US" altLang="en-US" sz="800"/>
                      <a:t>O</a:t>
                    </a:r>
                  </a:p>
                </p:txBody>
              </p:sp>
              <p:sp>
                <p:nvSpPr>
                  <p:cNvPr id="79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99" y="2039"/>
                    <a:ext cx="166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1pPr>
                    <a:lvl2pPr marL="742950" indent="-28575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2pPr>
                    <a:lvl3pPr marL="11430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3pPr>
                    <a:lvl4pPr marL="16002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4pPr>
                    <a:lvl5pPr marL="20574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9pPr>
                  </a:lstStyle>
                  <a:p>
                    <a:pPr algn="ctr"/>
                    <a:r>
                      <a:rPr lang="en-US" altLang="en-US" sz="800"/>
                      <a:t>O</a:t>
                    </a:r>
                  </a:p>
                </p:txBody>
              </p:sp>
              <p:sp>
                <p:nvSpPr>
                  <p:cNvPr id="80" name="Text Box 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68" y="2159"/>
                    <a:ext cx="159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1pPr>
                    <a:lvl2pPr marL="742950" indent="-28575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2pPr>
                    <a:lvl3pPr marL="11430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3pPr>
                    <a:lvl4pPr marL="16002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4pPr>
                    <a:lvl5pPr marL="20574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9pPr>
                  </a:lstStyle>
                  <a:p>
                    <a:pPr algn="ctr"/>
                    <a:r>
                      <a:rPr lang="en-US" altLang="en-US" sz="800"/>
                      <a:t>P</a:t>
                    </a:r>
                  </a:p>
                </p:txBody>
              </p:sp>
            </p:grpSp>
            <p:grpSp>
              <p:nvGrpSpPr>
                <p:cNvPr id="66" name="Group 81"/>
                <p:cNvGrpSpPr>
                  <a:grpSpLocks/>
                </p:cNvGrpSpPr>
                <p:nvPr/>
              </p:nvGrpSpPr>
              <p:grpSpPr bwMode="auto">
                <a:xfrm>
                  <a:off x="3633" y="3224"/>
                  <a:ext cx="433" cy="376"/>
                  <a:chOff x="3643" y="2039"/>
                  <a:chExt cx="433" cy="376"/>
                </a:xfrm>
              </p:grpSpPr>
              <p:sp>
                <p:nvSpPr>
                  <p:cNvPr id="71" name="Text Box 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88" y="2088"/>
                    <a:ext cx="188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1pPr>
                    <a:lvl2pPr marL="742950" indent="-28575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2pPr>
                    <a:lvl3pPr marL="11430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3pPr>
                    <a:lvl4pPr marL="16002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4pPr>
                    <a:lvl5pPr marL="20574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9pPr>
                  </a:lstStyle>
                  <a:p>
                    <a:pPr algn="ctr"/>
                    <a:r>
                      <a:rPr lang="en-US" altLang="en-US" sz="800"/>
                      <a:t>O</a:t>
                    </a:r>
                    <a:r>
                      <a:rPr lang="en-US" altLang="en-US" sz="800" baseline="30000"/>
                      <a:t>–</a:t>
                    </a:r>
                    <a:endParaRPr lang="en-US" altLang="en-US" sz="800"/>
                  </a:p>
                </p:txBody>
              </p:sp>
              <p:sp>
                <p:nvSpPr>
                  <p:cNvPr id="72" name="Text Box 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12" y="2280"/>
                    <a:ext cx="166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1pPr>
                    <a:lvl2pPr marL="742950" indent="-28575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2pPr>
                    <a:lvl3pPr marL="11430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3pPr>
                    <a:lvl4pPr marL="16002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4pPr>
                    <a:lvl5pPr marL="20574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9pPr>
                  </a:lstStyle>
                  <a:p>
                    <a:pPr algn="ctr"/>
                    <a:r>
                      <a:rPr lang="en-US" altLang="en-US" sz="800"/>
                      <a:t>O</a:t>
                    </a:r>
                  </a:p>
                </p:txBody>
              </p:sp>
              <p:sp>
                <p:nvSpPr>
                  <p:cNvPr id="73" name="Text Box 8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43" y="2222"/>
                    <a:ext cx="166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1pPr>
                    <a:lvl2pPr marL="742950" indent="-28575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2pPr>
                    <a:lvl3pPr marL="11430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3pPr>
                    <a:lvl4pPr marL="16002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4pPr>
                    <a:lvl5pPr marL="20574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9pPr>
                  </a:lstStyle>
                  <a:p>
                    <a:pPr algn="ctr"/>
                    <a:r>
                      <a:rPr lang="en-US" altLang="en-US" sz="800"/>
                      <a:t>O</a:t>
                    </a:r>
                  </a:p>
                </p:txBody>
              </p:sp>
              <p:sp>
                <p:nvSpPr>
                  <p:cNvPr id="74" name="Text Box 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99" y="2039"/>
                    <a:ext cx="166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1pPr>
                    <a:lvl2pPr marL="742950" indent="-28575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2pPr>
                    <a:lvl3pPr marL="11430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3pPr>
                    <a:lvl4pPr marL="16002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4pPr>
                    <a:lvl5pPr marL="20574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9pPr>
                  </a:lstStyle>
                  <a:p>
                    <a:pPr algn="ctr"/>
                    <a:r>
                      <a:rPr lang="en-US" altLang="en-US" sz="800"/>
                      <a:t>O</a:t>
                    </a:r>
                  </a:p>
                </p:txBody>
              </p:sp>
              <p:sp>
                <p:nvSpPr>
                  <p:cNvPr id="75" name="Text Box 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68" y="2159"/>
                    <a:ext cx="159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1pPr>
                    <a:lvl2pPr marL="742950" indent="-28575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2pPr>
                    <a:lvl3pPr marL="11430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3pPr>
                    <a:lvl4pPr marL="16002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4pPr>
                    <a:lvl5pPr marL="20574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9pPr>
                  </a:lstStyle>
                  <a:p>
                    <a:pPr algn="ctr"/>
                    <a:r>
                      <a:rPr lang="en-US" altLang="en-US" sz="800"/>
                      <a:t>P</a:t>
                    </a:r>
                  </a:p>
                </p:txBody>
              </p:sp>
            </p:grpSp>
            <p:sp>
              <p:nvSpPr>
                <p:cNvPr id="67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344" y="3513"/>
                  <a:ext cx="1002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 b="1"/>
                    <a:t>(b) Partial chemical structure</a:t>
                  </a:r>
                </a:p>
              </p:txBody>
            </p:sp>
            <p:sp>
              <p:nvSpPr>
                <p:cNvPr id="68" name="Rectangle 89"/>
                <p:cNvSpPr>
                  <a:spLocks noChangeArrowheads="1"/>
                </p:cNvSpPr>
                <p:nvPr/>
              </p:nvSpPr>
              <p:spPr bwMode="auto">
                <a:xfrm>
                  <a:off x="1344" y="2874"/>
                  <a:ext cx="288" cy="1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9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1415" y="2841"/>
                  <a:ext cx="230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H</a:t>
                  </a:r>
                  <a:r>
                    <a:rPr lang="en-US" altLang="en-US" sz="800" baseline="-25000"/>
                    <a:t>2</a:t>
                  </a:r>
                  <a:r>
                    <a:rPr lang="en-US" altLang="en-US" sz="800"/>
                    <a:t>C</a:t>
                  </a:r>
                </a:p>
              </p:txBody>
            </p:sp>
            <p:sp>
              <p:nvSpPr>
                <p:cNvPr id="70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3672" y="3603"/>
                  <a:ext cx="297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5 end</a:t>
                  </a:r>
                </a:p>
              </p:txBody>
            </p:sp>
          </p:grpSp>
          <p:sp>
            <p:nvSpPr>
              <p:cNvPr id="9" name="Text Box 93"/>
              <p:cNvSpPr txBox="1">
                <a:spLocks noChangeArrowheads="1"/>
              </p:cNvSpPr>
              <p:nvPr/>
            </p:nvSpPr>
            <p:spPr bwMode="auto">
              <a:xfrm>
                <a:off x="411" y="3656"/>
                <a:ext cx="77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9pPr>
              </a:lstStyle>
              <a:p>
                <a:pPr algn="ctr"/>
                <a:r>
                  <a:rPr kumimoji="0" lang="en-US" altLang="en-US" sz="1400" b="1">
                    <a:solidFill>
                      <a:schemeClr val="bg2"/>
                    </a:solidFill>
                  </a:rPr>
                  <a:t>Figure 16.7b</a:t>
                </a:r>
                <a:endParaRPr lang="en-US" altLang="en-US"/>
              </a:p>
            </p:txBody>
          </p:sp>
        </p:grpSp>
        <p:sp>
          <p:nvSpPr>
            <p:cNvPr id="7" name="Text Box 95"/>
            <p:cNvSpPr txBox="1">
              <a:spLocks noChangeArrowheads="1"/>
            </p:cNvSpPr>
            <p:nvPr/>
          </p:nvSpPr>
          <p:spPr bwMode="auto">
            <a:xfrm>
              <a:off x="2135" y="2952"/>
              <a:ext cx="16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/>
              <a:r>
                <a:rPr lang="en-US" altLang="en-US" sz="800"/>
                <a:t>O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165"/>
            <a:ext cx="9144000" cy="75803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b="1" dirty="0" smtClean="0"/>
              <a:t>DNA strands are anti parallel : one strand goes from </a:t>
            </a:r>
            <a:br>
              <a:rPr lang="en-US" sz="2400" b="1" dirty="0" smtClean="0"/>
            </a:br>
            <a:r>
              <a:rPr lang="en-US" sz="2400" b="1" dirty="0" smtClean="0"/>
              <a:t>3</a:t>
            </a:r>
            <a:r>
              <a:rPr lang="en-US" sz="2400" b="1" baseline="30000" dirty="0" smtClean="0"/>
              <a:t>/</a:t>
            </a:r>
            <a:r>
              <a:rPr lang="en-US" sz="2400" b="1" dirty="0" smtClean="0"/>
              <a:t> to 5</a:t>
            </a:r>
            <a:r>
              <a:rPr lang="en-US" sz="2400" b="1" baseline="30000" dirty="0" smtClean="0"/>
              <a:t>/</a:t>
            </a:r>
            <a:r>
              <a:rPr lang="en-US" sz="2400" b="1" dirty="0" smtClean="0"/>
              <a:t> direction the other the other strand in 5</a:t>
            </a:r>
            <a:r>
              <a:rPr lang="en-US" sz="2400" b="1" baseline="30000" dirty="0" smtClean="0"/>
              <a:t>/</a:t>
            </a:r>
            <a:r>
              <a:rPr lang="en-US" sz="2400" b="1" dirty="0" smtClean="0"/>
              <a:t> to 3</a:t>
            </a:r>
            <a:r>
              <a:rPr lang="en-US" sz="2400" b="1" baseline="30000" dirty="0" smtClean="0"/>
              <a:t>/</a:t>
            </a:r>
            <a:r>
              <a:rPr lang="en-US" sz="2400" b="1" dirty="0" smtClean="0"/>
              <a:t> direction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2410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80310" y="1427018"/>
            <a:ext cx="8153400" cy="4689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0465" y="1409703"/>
            <a:ext cx="848590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18519"/>
            <a:ext cx="82296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/>
              <a:t>What you have learned in today’s lecture?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2897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6" descr="06_09bPlantCell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5" y="136525"/>
            <a:ext cx="7267575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/>
              <a:t>Fig. 6-9b</a:t>
            </a:r>
            <a:endParaRPr lang="en-US" altLang="en-US" sz="1500" b="1">
              <a:solidFill>
                <a:schemeClr val="bg1"/>
              </a:solidFill>
            </a:endParaRPr>
          </a:p>
        </p:txBody>
      </p:sp>
      <p:sp>
        <p:nvSpPr>
          <p:cNvPr id="54276" name="Text Box 8"/>
          <p:cNvSpPr txBox="1">
            <a:spLocks noChangeArrowheads="1"/>
          </p:cNvSpPr>
          <p:nvPr/>
        </p:nvSpPr>
        <p:spPr bwMode="auto">
          <a:xfrm>
            <a:off x="1027115" y="546100"/>
            <a:ext cx="84613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300" b="1"/>
              <a:t>NUCLEUS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277" name="AutoShape 9"/>
          <p:cNvSpPr>
            <a:spLocks/>
          </p:cNvSpPr>
          <p:nvPr/>
        </p:nvSpPr>
        <p:spPr bwMode="auto">
          <a:xfrm>
            <a:off x="1849440" y="287338"/>
            <a:ext cx="123825" cy="635000"/>
          </a:xfrm>
          <a:prstGeom prst="leftBrace">
            <a:avLst>
              <a:gd name="adj1" fmla="val 4273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278" name="Text Box 10"/>
          <p:cNvSpPr txBox="1">
            <a:spLocks noChangeArrowheads="1"/>
          </p:cNvSpPr>
          <p:nvPr/>
        </p:nvSpPr>
        <p:spPr bwMode="auto">
          <a:xfrm>
            <a:off x="1993902" y="279400"/>
            <a:ext cx="145097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300" b="1"/>
              <a:t>Nuclear envelope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279" name="Text Box 11"/>
          <p:cNvSpPr txBox="1">
            <a:spLocks noChangeArrowheads="1"/>
          </p:cNvSpPr>
          <p:nvPr/>
        </p:nvSpPr>
        <p:spPr bwMode="auto">
          <a:xfrm>
            <a:off x="1993900" y="500065"/>
            <a:ext cx="84613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300" b="1"/>
              <a:t>Nucleolus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280" name="Text Box 12"/>
          <p:cNvSpPr txBox="1">
            <a:spLocks noChangeArrowheads="1"/>
          </p:cNvSpPr>
          <p:nvPr/>
        </p:nvSpPr>
        <p:spPr bwMode="auto">
          <a:xfrm>
            <a:off x="1993900" y="738190"/>
            <a:ext cx="84613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300" b="1"/>
              <a:t>Chromatin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281" name="Line 13"/>
          <p:cNvSpPr>
            <a:spLocks noChangeShapeType="1"/>
          </p:cNvSpPr>
          <p:nvPr/>
        </p:nvSpPr>
        <p:spPr bwMode="auto">
          <a:xfrm>
            <a:off x="2989265" y="469900"/>
            <a:ext cx="300037" cy="630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4"/>
          <p:cNvSpPr>
            <a:spLocks noChangeShapeType="1"/>
          </p:cNvSpPr>
          <p:nvPr/>
        </p:nvSpPr>
        <p:spPr bwMode="auto">
          <a:xfrm>
            <a:off x="2874963" y="601665"/>
            <a:ext cx="601662" cy="1074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5"/>
          <p:cNvSpPr>
            <a:spLocks noChangeShapeType="1"/>
          </p:cNvSpPr>
          <p:nvPr/>
        </p:nvSpPr>
        <p:spPr bwMode="auto">
          <a:xfrm>
            <a:off x="2862263" y="842965"/>
            <a:ext cx="334962" cy="706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Text Box 16"/>
          <p:cNvSpPr txBox="1">
            <a:spLocks noChangeArrowheads="1"/>
          </p:cNvSpPr>
          <p:nvPr/>
        </p:nvSpPr>
        <p:spPr bwMode="auto">
          <a:xfrm>
            <a:off x="3778250" y="223840"/>
            <a:ext cx="16891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300" b="1"/>
              <a:t>Rough endoplasmic reticulum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285" name="Text Box 17"/>
          <p:cNvSpPr txBox="1">
            <a:spLocks noChangeArrowheads="1"/>
          </p:cNvSpPr>
          <p:nvPr/>
        </p:nvSpPr>
        <p:spPr bwMode="auto">
          <a:xfrm>
            <a:off x="4651375" y="868365"/>
            <a:ext cx="16891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300" b="1"/>
              <a:t>Smooth endoplasmic reticulum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286" name="Line 18"/>
          <p:cNvSpPr>
            <a:spLocks noChangeShapeType="1"/>
          </p:cNvSpPr>
          <p:nvPr/>
        </p:nvSpPr>
        <p:spPr bwMode="auto">
          <a:xfrm>
            <a:off x="4103690" y="579440"/>
            <a:ext cx="388937" cy="1417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Line 19"/>
          <p:cNvSpPr>
            <a:spLocks noChangeShapeType="1"/>
          </p:cNvSpPr>
          <p:nvPr/>
        </p:nvSpPr>
        <p:spPr bwMode="auto">
          <a:xfrm flipH="1">
            <a:off x="4826000" y="1222375"/>
            <a:ext cx="127000" cy="604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Text Box 20"/>
          <p:cNvSpPr txBox="1">
            <a:spLocks noChangeArrowheads="1"/>
          </p:cNvSpPr>
          <p:nvPr/>
        </p:nvSpPr>
        <p:spPr bwMode="auto">
          <a:xfrm>
            <a:off x="5630863" y="1312865"/>
            <a:ext cx="989012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300" b="1"/>
              <a:t>Ribosomes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289" name="Line 21"/>
          <p:cNvSpPr>
            <a:spLocks noChangeShapeType="1"/>
          </p:cNvSpPr>
          <p:nvPr/>
        </p:nvSpPr>
        <p:spPr bwMode="auto">
          <a:xfrm flipH="1">
            <a:off x="4622800" y="1412877"/>
            <a:ext cx="952500" cy="777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0" name="Line 22"/>
          <p:cNvSpPr>
            <a:spLocks noChangeShapeType="1"/>
          </p:cNvSpPr>
          <p:nvPr/>
        </p:nvSpPr>
        <p:spPr bwMode="auto">
          <a:xfrm flipH="1">
            <a:off x="4970465" y="1414465"/>
            <a:ext cx="604837" cy="820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Text Box 23"/>
          <p:cNvSpPr txBox="1">
            <a:spLocks noChangeArrowheads="1"/>
          </p:cNvSpPr>
          <p:nvPr/>
        </p:nvSpPr>
        <p:spPr bwMode="auto">
          <a:xfrm>
            <a:off x="5627688" y="2633665"/>
            <a:ext cx="1344612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300" b="1"/>
              <a:t>Central vacuole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292" name="Text Box 24"/>
          <p:cNvSpPr txBox="1">
            <a:spLocks noChangeArrowheads="1"/>
          </p:cNvSpPr>
          <p:nvPr/>
        </p:nvSpPr>
        <p:spPr bwMode="auto">
          <a:xfrm>
            <a:off x="5829302" y="3125790"/>
            <a:ext cx="1217613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300" b="1"/>
              <a:t>Microfilaments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293" name="Text Box 25"/>
          <p:cNvSpPr txBox="1">
            <a:spLocks noChangeArrowheads="1"/>
          </p:cNvSpPr>
          <p:nvPr/>
        </p:nvSpPr>
        <p:spPr bwMode="auto">
          <a:xfrm>
            <a:off x="5829302" y="3382965"/>
            <a:ext cx="12176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300" b="1"/>
              <a:t>Intermediate filaments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294" name="Text Box 26"/>
          <p:cNvSpPr txBox="1">
            <a:spLocks noChangeArrowheads="1"/>
          </p:cNvSpPr>
          <p:nvPr/>
        </p:nvSpPr>
        <p:spPr bwMode="auto">
          <a:xfrm>
            <a:off x="5829302" y="3803650"/>
            <a:ext cx="12176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300" b="1"/>
              <a:t>Microtubules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295" name="Line 27"/>
          <p:cNvSpPr>
            <a:spLocks noChangeShapeType="1"/>
          </p:cNvSpPr>
          <p:nvPr/>
        </p:nvSpPr>
        <p:spPr bwMode="auto">
          <a:xfrm flipH="1">
            <a:off x="4833938" y="2717800"/>
            <a:ext cx="749300" cy="95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6" name="Line 28"/>
          <p:cNvSpPr>
            <a:spLocks noChangeShapeType="1"/>
          </p:cNvSpPr>
          <p:nvPr/>
        </p:nvSpPr>
        <p:spPr bwMode="auto">
          <a:xfrm flipH="1" flipV="1">
            <a:off x="5121275" y="3021015"/>
            <a:ext cx="655638" cy="166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7" name="Line 29"/>
          <p:cNvSpPr>
            <a:spLocks noChangeShapeType="1"/>
          </p:cNvSpPr>
          <p:nvPr/>
        </p:nvSpPr>
        <p:spPr bwMode="auto">
          <a:xfrm flipH="1" flipV="1">
            <a:off x="4587875" y="3419475"/>
            <a:ext cx="1193800" cy="44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8" name="Line 30"/>
          <p:cNvSpPr>
            <a:spLocks noChangeShapeType="1"/>
          </p:cNvSpPr>
          <p:nvPr/>
        </p:nvSpPr>
        <p:spPr bwMode="auto">
          <a:xfrm flipH="1" flipV="1">
            <a:off x="4549775" y="3665540"/>
            <a:ext cx="1231900" cy="212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9" name="AutoShape 31"/>
          <p:cNvSpPr>
            <a:spLocks/>
          </p:cNvSpPr>
          <p:nvPr/>
        </p:nvSpPr>
        <p:spPr bwMode="auto">
          <a:xfrm>
            <a:off x="6994527" y="3103563"/>
            <a:ext cx="142875" cy="889000"/>
          </a:xfrm>
          <a:prstGeom prst="rightBrace">
            <a:avLst>
              <a:gd name="adj1" fmla="val 5185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300" name="Text Box 32"/>
          <p:cNvSpPr txBox="1">
            <a:spLocks noChangeArrowheads="1"/>
          </p:cNvSpPr>
          <p:nvPr/>
        </p:nvSpPr>
        <p:spPr bwMode="auto">
          <a:xfrm>
            <a:off x="7175500" y="3479802"/>
            <a:ext cx="9588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300" b="1"/>
              <a:t>CYTO-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300" b="1"/>
              <a:t>SKELETON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301" name="Text Box 33"/>
          <p:cNvSpPr txBox="1">
            <a:spLocks noChangeArrowheads="1"/>
          </p:cNvSpPr>
          <p:nvPr/>
        </p:nvSpPr>
        <p:spPr bwMode="auto">
          <a:xfrm>
            <a:off x="6238877" y="5051425"/>
            <a:ext cx="100647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300" b="1"/>
              <a:t>Chloroplast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302" name="Line 34"/>
          <p:cNvSpPr>
            <a:spLocks noChangeShapeType="1"/>
          </p:cNvSpPr>
          <p:nvPr/>
        </p:nvSpPr>
        <p:spPr bwMode="auto">
          <a:xfrm flipH="1" flipV="1">
            <a:off x="4567238" y="4379913"/>
            <a:ext cx="1625600" cy="715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3" name="Text Box 35"/>
          <p:cNvSpPr txBox="1">
            <a:spLocks noChangeArrowheads="1"/>
          </p:cNvSpPr>
          <p:nvPr/>
        </p:nvSpPr>
        <p:spPr bwMode="auto">
          <a:xfrm>
            <a:off x="4724400" y="5873750"/>
            <a:ext cx="137795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300" b="1"/>
              <a:t>Plasmodesmata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304" name="Line 36"/>
          <p:cNvSpPr>
            <a:spLocks noChangeShapeType="1"/>
          </p:cNvSpPr>
          <p:nvPr/>
        </p:nvSpPr>
        <p:spPr bwMode="auto">
          <a:xfrm flipH="1" flipV="1">
            <a:off x="4445000" y="4722815"/>
            <a:ext cx="617538" cy="1087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5" name="Line 37"/>
          <p:cNvSpPr>
            <a:spLocks noChangeShapeType="1"/>
          </p:cNvSpPr>
          <p:nvPr/>
        </p:nvSpPr>
        <p:spPr bwMode="auto">
          <a:xfrm flipH="1" flipV="1">
            <a:off x="4465638" y="5224465"/>
            <a:ext cx="596900" cy="592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6" name="Text Box 38"/>
          <p:cNvSpPr txBox="1">
            <a:spLocks noChangeArrowheads="1"/>
          </p:cNvSpPr>
          <p:nvPr/>
        </p:nvSpPr>
        <p:spPr bwMode="auto">
          <a:xfrm>
            <a:off x="1624015" y="6084890"/>
            <a:ext cx="16779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300" b="1"/>
              <a:t>Wall of adjacent cell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307" name="Line 39"/>
          <p:cNvSpPr>
            <a:spLocks noChangeShapeType="1"/>
          </p:cNvSpPr>
          <p:nvPr/>
        </p:nvSpPr>
        <p:spPr bwMode="auto">
          <a:xfrm flipV="1">
            <a:off x="3236913" y="5227640"/>
            <a:ext cx="673100" cy="917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8" name="Line 40"/>
          <p:cNvSpPr>
            <a:spLocks noChangeShapeType="1"/>
          </p:cNvSpPr>
          <p:nvPr/>
        </p:nvSpPr>
        <p:spPr bwMode="auto">
          <a:xfrm flipV="1">
            <a:off x="3259140" y="4859338"/>
            <a:ext cx="574675" cy="849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9" name="Text Box 41"/>
          <p:cNvSpPr txBox="1">
            <a:spLocks noChangeArrowheads="1"/>
          </p:cNvSpPr>
          <p:nvPr/>
        </p:nvSpPr>
        <p:spPr bwMode="auto">
          <a:xfrm>
            <a:off x="2563813" y="5695950"/>
            <a:ext cx="81915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300" b="1"/>
              <a:t>Cell wall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310" name="Line 42"/>
          <p:cNvSpPr>
            <a:spLocks noChangeShapeType="1"/>
          </p:cNvSpPr>
          <p:nvPr/>
        </p:nvSpPr>
        <p:spPr bwMode="auto">
          <a:xfrm flipV="1">
            <a:off x="2435225" y="4656138"/>
            <a:ext cx="1377950" cy="544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1" name="Text Box 43"/>
          <p:cNvSpPr txBox="1">
            <a:spLocks noChangeArrowheads="1"/>
          </p:cNvSpPr>
          <p:nvPr/>
        </p:nvSpPr>
        <p:spPr bwMode="auto">
          <a:xfrm>
            <a:off x="1481138" y="5164140"/>
            <a:ext cx="9001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300" b="1"/>
              <a:t>Plasma membrane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312" name="Line 44"/>
          <p:cNvSpPr>
            <a:spLocks noChangeShapeType="1"/>
          </p:cNvSpPr>
          <p:nvPr/>
        </p:nvSpPr>
        <p:spPr bwMode="auto">
          <a:xfrm flipV="1">
            <a:off x="2274888" y="4186240"/>
            <a:ext cx="1200150" cy="769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3" name="Text Box 45"/>
          <p:cNvSpPr txBox="1">
            <a:spLocks noChangeArrowheads="1"/>
          </p:cNvSpPr>
          <p:nvPr/>
        </p:nvSpPr>
        <p:spPr bwMode="auto">
          <a:xfrm>
            <a:off x="1295402" y="4903790"/>
            <a:ext cx="989013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300" b="1"/>
              <a:t>Peroxisome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314" name="Text Box 46"/>
          <p:cNvSpPr txBox="1">
            <a:spLocks noChangeArrowheads="1"/>
          </p:cNvSpPr>
          <p:nvPr/>
        </p:nvSpPr>
        <p:spPr bwMode="auto">
          <a:xfrm>
            <a:off x="1055688" y="4578350"/>
            <a:ext cx="124301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300" b="1"/>
              <a:t>Mitochondrion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315" name="Line 47"/>
          <p:cNvSpPr>
            <a:spLocks noChangeShapeType="1"/>
          </p:cNvSpPr>
          <p:nvPr/>
        </p:nvSpPr>
        <p:spPr bwMode="auto">
          <a:xfrm flipV="1">
            <a:off x="2246315" y="3844925"/>
            <a:ext cx="1411287" cy="800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6" name="Text Box 48"/>
          <p:cNvSpPr txBox="1">
            <a:spLocks noChangeArrowheads="1"/>
          </p:cNvSpPr>
          <p:nvPr/>
        </p:nvSpPr>
        <p:spPr bwMode="auto">
          <a:xfrm>
            <a:off x="1274763" y="2743202"/>
            <a:ext cx="8747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300" b="1"/>
              <a:t>Golgi</a:t>
            </a:r>
          </a:p>
          <a:p>
            <a:pPr>
              <a:lnSpc>
                <a:spcPct val="90000"/>
              </a:lnSpc>
            </a:pPr>
            <a:r>
              <a:rPr kumimoji="0" lang="en-US" altLang="en-US" sz="1300" b="1"/>
              <a:t>apparatus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317" name="Line 49"/>
          <p:cNvSpPr>
            <a:spLocks noChangeShapeType="1"/>
          </p:cNvSpPr>
          <p:nvPr/>
        </p:nvSpPr>
        <p:spPr bwMode="auto">
          <a:xfrm flipV="1">
            <a:off x="2185988" y="2819400"/>
            <a:ext cx="525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95"/>
            <a:ext cx="8229600" cy="979207"/>
          </a:xfrm>
        </p:spPr>
        <p:txBody>
          <a:bodyPr/>
          <a:lstStyle/>
          <a:p>
            <a:r>
              <a:rPr lang="en-US" dirty="0" smtClean="0"/>
              <a:t>DNA the genetic material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42" y="1073720"/>
            <a:ext cx="4183025" cy="533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1073720"/>
            <a:ext cx="4419600" cy="533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DNA = </a:t>
            </a:r>
            <a:r>
              <a:rPr lang="en-US" sz="2800" dirty="0" err="1">
                <a:solidFill>
                  <a:schemeClr val="tx1"/>
                </a:solidFill>
              </a:rPr>
              <a:t>deoxy</a:t>
            </a:r>
            <a:r>
              <a:rPr lang="en-US" sz="2800" dirty="0">
                <a:solidFill>
                  <a:schemeClr val="tx1"/>
                </a:solidFill>
              </a:rPr>
              <a:t> ribonucleic acid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In eukaryotes it exists in nucleus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DNA a giant molecule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The largest human genome DNA is 85 mm long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Bacterial and eukaryotic DNA is bound with proteins through coiling and supercoiling 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449260"/>
            <a:ext cx="8229600" cy="19050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Packaging the DNA molecules into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chromosoms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eukaryotes 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3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"/>
            <a:ext cx="4267200" cy="66765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275" y="79830"/>
            <a:ext cx="4572000" cy="66765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First level packaging</a:t>
            </a:r>
          </a:p>
          <a:p>
            <a:pPr algn="ctr"/>
            <a:endParaRPr lang="en-US" sz="20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Under electron microscopy, chromatin (chromosome) consists of ellipsoidal beads joined by threads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These beads are 100 </a:t>
            </a:r>
            <a:r>
              <a:rPr lang="en-US" sz="2000" baseline="30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diameter and 60 </a:t>
            </a:r>
            <a:r>
              <a:rPr lang="en-US" sz="2000" baseline="30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length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These beads are known as nucleosomes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Nucleosomes consist of 146-nucleotide-pair length of DNA and two molecules of each of histones H2a, H2b, H3, H4.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Second level packaging </a:t>
            </a:r>
          </a:p>
          <a:p>
            <a:pPr algn="ctr"/>
            <a:endParaRPr lang="en-US" sz="20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Make the DNA-protein complex of 300 </a:t>
            </a:r>
            <a:r>
              <a:rPr lang="en-US" sz="2000" baseline="30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diameter core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Histone H1 is involved in this condensation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supercoiled structure is known as chromatin 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3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1753" y="-903155"/>
            <a:ext cx="6880490" cy="8686801"/>
          </a:xfrm>
        </p:spPr>
      </p:pic>
    </p:spTree>
    <p:extLst>
      <p:ext uri="{BB962C8B-B14F-4D97-AF65-F5344CB8AC3E}">
        <p14:creationId xmlns:p14="http://schemas.microsoft.com/office/powerpoint/2010/main" val="208786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680" y="362856"/>
            <a:ext cx="4338688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Third level condensation </a:t>
            </a:r>
          </a:p>
          <a:p>
            <a:pPr marL="0" indent="0">
              <a:buNone/>
            </a:pPr>
            <a:r>
              <a:rPr lang="en-US" dirty="0"/>
              <a:t>Finally non-histone chromosomes further condense chromatin fiber into a scaffold </a:t>
            </a:r>
          </a:p>
          <a:p>
            <a:pPr marL="0" indent="0">
              <a:buNone/>
            </a:pPr>
            <a:r>
              <a:rPr lang="en-US" b="1" u="sng" dirty="0" err="1"/>
              <a:t>Euchromatin</a:t>
            </a:r>
            <a:r>
              <a:rPr lang="en-US" b="1" u="sng" dirty="0"/>
              <a:t> and heterochromatin </a:t>
            </a:r>
          </a:p>
          <a:p>
            <a:pPr marL="0" indent="0">
              <a:buNone/>
            </a:pPr>
            <a:r>
              <a:rPr lang="en-US" dirty="0"/>
              <a:t>When stained with </a:t>
            </a:r>
            <a:r>
              <a:rPr lang="en-US" dirty="0" err="1"/>
              <a:t>feulgen</a:t>
            </a:r>
            <a:r>
              <a:rPr lang="en-US" dirty="0"/>
              <a:t> reagent, the densely packed chromatin fiber stained intensely, this portion of chromosome is called heterochromatin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73560" y="55421"/>
            <a:ext cx="5867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u="sng" dirty="0"/>
              <a:t>Cell division and DNA </a:t>
            </a:r>
          </a:p>
          <a:p>
            <a:pPr marL="0" indent="0" algn="ctr">
              <a:buNone/>
            </a:pPr>
            <a:r>
              <a:rPr lang="en-US" sz="2800" b="1" u="sng" dirty="0"/>
              <a:t>condensation</a:t>
            </a:r>
          </a:p>
          <a:p>
            <a:pPr algn="ctr"/>
            <a:endParaRPr lang="en-US" sz="28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8115" y="1601574"/>
            <a:ext cx="5618226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4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004" y="-52716"/>
            <a:ext cx="4703802" cy="7159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DNA molecular structure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7962"/>
            <a:ext cx="4856022" cy="631832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DNA made up of four types of nucleotides;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deoxyadenosine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dAMP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deoxyguanosine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dGMP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deoxythymidine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dTMP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deoxycytidine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dCMP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dAMP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dGMP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two ring structures and called purines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dCMP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dTMP are single ring structures and called pyrimidines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nitrogenous bases are chemically bound to pentose sugar-phosphate backbone  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7111" y="1135750"/>
            <a:ext cx="9144000" cy="512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6337" y="2819400"/>
            <a:ext cx="2667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Purines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143750" y="2895600"/>
            <a:ext cx="20002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Pyrimidines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582738" y="4252768"/>
            <a:ext cx="1362870" cy="1465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693106" y="2095500"/>
            <a:ext cx="829432" cy="666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912735" y="2305050"/>
            <a:ext cx="9906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010400" y="4051300"/>
            <a:ext cx="766763" cy="934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1905000" y="660400"/>
            <a:ext cx="5105400" cy="5727700"/>
            <a:chOff x="1200" y="384"/>
            <a:chExt cx="3216" cy="3608"/>
          </a:xfrm>
        </p:grpSpPr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1200" y="528"/>
              <a:ext cx="3216" cy="3464"/>
              <a:chOff x="1440" y="528"/>
              <a:chExt cx="3216" cy="3464"/>
            </a:xfrm>
          </p:grpSpPr>
          <p:grpSp>
            <p:nvGrpSpPr>
              <p:cNvPr id="19" name="Group 4"/>
              <p:cNvGrpSpPr>
                <a:grpSpLocks/>
              </p:cNvGrpSpPr>
              <p:nvPr/>
            </p:nvGrpSpPr>
            <p:grpSpPr bwMode="auto">
              <a:xfrm>
                <a:off x="1776" y="528"/>
                <a:ext cx="2880" cy="3464"/>
                <a:chOff x="1384" y="584"/>
                <a:chExt cx="2880" cy="3464"/>
              </a:xfrm>
            </p:grpSpPr>
            <p:pic>
              <p:nvPicPr>
                <p:cNvPr id="21" name="Picture 5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39" y="584"/>
                  <a:ext cx="2401" cy="3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562" y="736"/>
                  <a:ext cx="197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N</a:t>
                  </a:r>
                </a:p>
              </p:txBody>
            </p:sp>
            <p:sp>
              <p:nvSpPr>
                <p:cNvPr id="2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819" y="744"/>
                  <a:ext cx="197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H</a:t>
                  </a:r>
                </a:p>
              </p:txBody>
            </p:sp>
            <p:sp>
              <p:nvSpPr>
                <p:cNvPr id="2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320" y="736"/>
                  <a:ext cx="203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O</a:t>
                  </a:r>
                </a:p>
              </p:txBody>
            </p:sp>
            <p:sp>
              <p:nvSpPr>
                <p:cNvPr id="2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868" y="744"/>
                  <a:ext cx="31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CH</a:t>
                  </a:r>
                  <a:r>
                    <a:rPr lang="en-US" altLang="en-US" sz="1400" baseline="-25000"/>
                    <a:t>3</a:t>
                  </a:r>
                  <a:endParaRPr lang="en-US" altLang="en-US" sz="1400"/>
                </a:p>
              </p:txBody>
            </p:sp>
            <p:sp>
              <p:nvSpPr>
                <p:cNvPr id="2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307" y="1240"/>
                  <a:ext cx="197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N</a:t>
                  </a:r>
                </a:p>
              </p:txBody>
            </p:sp>
            <p:sp>
              <p:nvSpPr>
                <p:cNvPr id="2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763" y="1512"/>
                  <a:ext cx="197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N</a:t>
                  </a:r>
                </a:p>
              </p:txBody>
            </p:sp>
            <p:sp>
              <p:nvSpPr>
                <p:cNvPr id="2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01" y="1752"/>
                  <a:ext cx="203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O</a:t>
                  </a:r>
                </a:p>
              </p:txBody>
            </p:sp>
            <p:sp>
              <p:nvSpPr>
                <p:cNvPr id="2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912" y="752"/>
                  <a:ext cx="197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N</a:t>
                  </a:r>
                </a:p>
              </p:txBody>
            </p:sp>
            <p:sp>
              <p:nvSpPr>
                <p:cNvPr id="3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651" y="1192"/>
                  <a:ext cx="197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N</a:t>
                  </a:r>
                </a:p>
              </p:txBody>
            </p:sp>
            <p:sp>
              <p:nvSpPr>
                <p:cNvPr id="3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091" y="1504"/>
                  <a:ext cx="197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N</a:t>
                  </a:r>
                </a:p>
              </p:txBody>
            </p:sp>
            <p:sp>
              <p:nvSpPr>
                <p:cNvPr id="3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563" y="1248"/>
                  <a:ext cx="197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N</a:t>
                  </a:r>
                </a:p>
              </p:txBody>
            </p:sp>
            <p:sp>
              <p:nvSpPr>
                <p:cNvPr id="3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051" y="1248"/>
                  <a:ext cx="197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H</a:t>
                  </a:r>
                </a:p>
              </p:txBody>
            </p:sp>
            <p:sp>
              <p:nvSpPr>
                <p:cNvPr id="3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772" y="1776"/>
                  <a:ext cx="414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Sugar</a:t>
                  </a:r>
                </a:p>
              </p:txBody>
            </p:sp>
            <p:sp>
              <p:nvSpPr>
                <p:cNvPr id="3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394" y="1456"/>
                  <a:ext cx="414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Sugar</a:t>
                  </a:r>
                </a:p>
              </p:txBody>
            </p:sp>
            <p:sp>
              <p:nvSpPr>
                <p:cNvPr id="3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796" y="1920"/>
                  <a:ext cx="74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 b="1"/>
                    <a:t>Adenine (A)</a:t>
                  </a:r>
                </a:p>
              </p:txBody>
            </p:sp>
            <p:sp>
              <p:nvSpPr>
                <p:cNvPr id="3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304" y="1936"/>
                  <a:ext cx="74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 b="1"/>
                    <a:t>Thymine (T)</a:t>
                  </a:r>
                </a:p>
              </p:txBody>
            </p:sp>
            <p:sp>
              <p:nvSpPr>
                <p:cNvPr id="3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901" y="2480"/>
                  <a:ext cx="197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N</a:t>
                  </a:r>
                </a:p>
              </p:txBody>
            </p:sp>
            <p:sp>
              <p:nvSpPr>
                <p:cNvPr id="3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656" y="2904"/>
                  <a:ext cx="197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N</a:t>
                  </a:r>
                </a:p>
              </p:txBody>
            </p:sp>
            <p:sp>
              <p:nvSpPr>
                <p:cNvPr id="4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096" y="3240"/>
                  <a:ext cx="197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N</a:t>
                  </a:r>
                </a:p>
              </p:txBody>
            </p:sp>
            <p:sp>
              <p:nvSpPr>
                <p:cNvPr id="4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560" y="2960"/>
                  <a:ext cx="197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N</a:t>
                  </a:r>
                </a:p>
              </p:txBody>
            </p:sp>
            <p:sp>
              <p:nvSpPr>
                <p:cNvPr id="4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384" y="3184"/>
                  <a:ext cx="414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Sugar</a:t>
                  </a:r>
                </a:p>
              </p:txBody>
            </p:sp>
            <p:sp>
              <p:nvSpPr>
                <p:cNvPr id="4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552" y="2448"/>
                  <a:ext cx="203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O</a:t>
                  </a:r>
                </a:p>
              </p:txBody>
            </p:sp>
            <p:sp>
              <p:nvSpPr>
                <p:cNvPr id="4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056" y="2456"/>
                  <a:ext cx="197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H</a:t>
                  </a:r>
                </a:p>
              </p:txBody>
            </p:sp>
            <p:sp>
              <p:nvSpPr>
                <p:cNvPr id="45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315" y="2448"/>
                  <a:ext cx="197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N</a:t>
                  </a:r>
                </a:p>
              </p:txBody>
            </p:sp>
            <p:sp>
              <p:nvSpPr>
                <p:cNvPr id="4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499" y="2176"/>
                  <a:ext cx="197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H</a:t>
                  </a:r>
                </a:p>
              </p:txBody>
            </p:sp>
            <p:sp>
              <p:nvSpPr>
                <p:cNvPr id="4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304" y="2984"/>
                  <a:ext cx="197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N</a:t>
                  </a:r>
                </a:p>
              </p:txBody>
            </p:sp>
            <p:sp>
              <p:nvSpPr>
                <p:cNvPr id="4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824" y="2976"/>
                  <a:ext cx="197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H</a:t>
                  </a:r>
                </a:p>
              </p:txBody>
            </p:sp>
            <p:sp>
              <p:nvSpPr>
                <p:cNvPr id="4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544" y="3496"/>
                  <a:ext cx="197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N</a:t>
                  </a:r>
                </a:p>
              </p:txBody>
            </p:sp>
            <p:sp>
              <p:nvSpPr>
                <p:cNvPr id="5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317" y="3504"/>
                  <a:ext cx="203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O</a:t>
                  </a:r>
                </a:p>
              </p:txBody>
            </p:sp>
            <p:sp>
              <p:nvSpPr>
                <p:cNvPr id="5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824" y="3512"/>
                  <a:ext cx="197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H</a:t>
                  </a:r>
                </a:p>
              </p:txBody>
            </p:sp>
            <p:sp>
              <p:nvSpPr>
                <p:cNvPr id="5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392" y="3736"/>
                  <a:ext cx="197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H</a:t>
                  </a:r>
                </a:p>
              </p:txBody>
            </p:sp>
            <p:sp>
              <p:nvSpPr>
                <p:cNvPr id="5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771" y="3232"/>
                  <a:ext cx="197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N</a:t>
                  </a:r>
                </a:p>
              </p:txBody>
            </p:sp>
            <p:sp>
              <p:nvSpPr>
                <p:cNvPr id="5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850" y="3520"/>
                  <a:ext cx="414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Sugar</a:t>
                  </a:r>
                </a:p>
              </p:txBody>
            </p:sp>
            <p:sp>
              <p:nvSpPr>
                <p:cNvPr id="55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022" y="3856"/>
                  <a:ext cx="754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 b="1"/>
                    <a:t>Guanine (G)</a:t>
                  </a:r>
                </a:p>
              </p:txBody>
            </p:sp>
            <p:sp>
              <p:nvSpPr>
                <p:cNvPr id="56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407" y="3832"/>
                  <a:ext cx="773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400" b="1"/>
                    <a:t>Cytosine (C)</a:t>
                  </a:r>
                </a:p>
              </p:txBody>
            </p:sp>
          </p:grpSp>
          <p:sp>
            <p:nvSpPr>
              <p:cNvPr id="20" name="Text Box 41"/>
              <p:cNvSpPr txBox="1">
                <a:spLocks noChangeArrowheads="1"/>
              </p:cNvSpPr>
              <p:nvPr/>
            </p:nvSpPr>
            <p:spPr bwMode="auto">
              <a:xfrm>
                <a:off x="1440" y="3800"/>
                <a:ext cx="70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9pPr>
              </a:lstStyle>
              <a:p>
                <a:pPr algn="ctr"/>
                <a:r>
                  <a:rPr kumimoji="0" lang="en-US" altLang="en-US" sz="1400" b="1">
                    <a:solidFill>
                      <a:schemeClr val="bg2"/>
                    </a:solidFill>
                  </a:rPr>
                  <a:t>Figure 16.8</a:t>
                </a:r>
              </a:p>
            </p:txBody>
          </p:sp>
        </p:grpSp>
        <p:sp>
          <p:nvSpPr>
            <p:cNvPr id="18" name="Rectangle 43"/>
            <p:cNvSpPr>
              <a:spLocks noChangeArrowheads="1"/>
            </p:cNvSpPr>
            <p:nvPr/>
          </p:nvSpPr>
          <p:spPr bwMode="auto">
            <a:xfrm>
              <a:off x="2571" y="384"/>
              <a:ext cx="1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8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593</Words>
  <Application>Microsoft Office PowerPoint</Application>
  <PresentationFormat>On-screen Show (4:3)</PresentationFormat>
  <Paragraphs>219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</vt:lpstr>
      <vt:lpstr>Times New Roman</vt:lpstr>
      <vt:lpstr>Wingdings</vt:lpstr>
      <vt:lpstr>Office Theme</vt:lpstr>
      <vt:lpstr>From Chromosome to Protein </vt:lpstr>
      <vt:lpstr>PowerPoint Presentation</vt:lpstr>
      <vt:lpstr>DNA the genetic material </vt:lpstr>
      <vt:lpstr>Packaging the DNA molecules into chromosoms in eukaryotes </vt:lpstr>
      <vt:lpstr>PowerPoint Presentation</vt:lpstr>
      <vt:lpstr>PowerPoint Presentation</vt:lpstr>
      <vt:lpstr>PowerPoint Presentation</vt:lpstr>
      <vt:lpstr>DNA molecular structure </vt:lpstr>
      <vt:lpstr>PowerPoint Presentation</vt:lpstr>
      <vt:lpstr>Watson and Crick DNA double helix (1953) </vt:lpstr>
      <vt:lpstr>One of the X-ray diffraction photographs of DNA that led the double helix model of DNA structure. Central cross-shaped pattern indicative of double helix. Heavy dark patterns (top and bottom) indicates that bases are staked perpendicular to axis of molecule (Courtesy  M.H.F. Wilkins and Franklins)</vt:lpstr>
      <vt:lpstr>Conclusion from chemical analysis and X-ray diffraction photographs  1-   DNA is a double helix molecule with  two         chains coiled in a spiral  2-    phosphodiester bonds link the          nucleotides in a polynucleotide chain 3-    two polynucleotide strands bind together          through hydrogen bonding   4-    base pairs stacked between two chains              perpendicular to the axis of molecule like          steps of a stair   5-    Base pairing is specific; Adenin with          thymine, Guanine with cytosine 6-    base pairs in DNA stacked 3.4oA apart          with  10 base-pairs per turn (360oA) with          double helix  </vt:lpstr>
      <vt:lpstr>DNA strands are anti parallel : one strand goes from  3/ to 5/ direction the other the other strand in 5/ to 3/ direction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Chromosome to Protein </dc:title>
  <dc:creator>Shamim Gul</dc:creator>
  <cp:lastModifiedBy>Shamim Gul</cp:lastModifiedBy>
  <cp:revision>1</cp:revision>
  <dcterms:created xsi:type="dcterms:W3CDTF">2020-06-08T05:15:39Z</dcterms:created>
  <dcterms:modified xsi:type="dcterms:W3CDTF">2020-06-08T05:17:36Z</dcterms:modified>
</cp:coreProperties>
</file>