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178-1E76-4ED9-BA4B-5E04924A05F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EFA7-9931-4514-B2FF-69AEBBF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2298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178-1E76-4ED9-BA4B-5E04924A05F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EFA7-9931-4514-B2FF-69AEBBF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06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178-1E76-4ED9-BA4B-5E04924A05F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EFA7-9931-4514-B2FF-69AEBBF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357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178-1E76-4ED9-BA4B-5E04924A05F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EFA7-9931-4514-B2FF-69AEBBF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15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178-1E76-4ED9-BA4B-5E04924A05F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EFA7-9931-4514-B2FF-69AEBBF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65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178-1E76-4ED9-BA4B-5E04924A05F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EFA7-9931-4514-B2FF-69AEBBF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25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178-1E76-4ED9-BA4B-5E04924A05F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EFA7-9931-4514-B2FF-69AEBBF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7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178-1E76-4ED9-BA4B-5E04924A05F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EFA7-9931-4514-B2FF-69AEBBF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569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178-1E76-4ED9-BA4B-5E04924A05F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EFA7-9931-4514-B2FF-69AEBBF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773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178-1E76-4ED9-BA4B-5E04924A05F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EFA7-9931-4514-B2FF-69AEBBF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09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82178-1E76-4ED9-BA4B-5E04924A05F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08EFA7-9931-4514-B2FF-69AEBBF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12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82178-1E76-4ED9-BA4B-5E04924A05F8}" type="datetimeFigureOut">
              <a:rPr lang="en-US" smtClean="0"/>
              <a:t>6/8/2020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08EFA7-9931-4514-B2FF-69AEBBF186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357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DNA Replication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082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955516"/>
            <a:ext cx="8229600" cy="1143000"/>
          </a:xfrm>
        </p:spPr>
        <p:txBody>
          <a:bodyPr/>
          <a:lstStyle/>
          <a:p>
            <a:r>
              <a:rPr lang="en-US" dirty="0" smtClean="0"/>
              <a:t>A closer look to DNA replication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423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925"/>
            <a:ext cx="8991600" cy="26831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u="sng" dirty="0" smtClean="0"/>
              <a:t>Getting started</a:t>
            </a:r>
          </a:p>
          <a:p>
            <a:pPr marL="0" indent="0">
              <a:buNone/>
            </a:pPr>
            <a:r>
              <a:rPr lang="en-US" sz="1800" b="1" u="sng" dirty="0" smtClean="0"/>
              <a:t>Origin of replication and replication fork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Replication of DNA started at specific sites known as “Origins”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Those sites contain specific sequences of </a:t>
            </a:r>
            <a:r>
              <a:rPr lang="en-US" sz="1800" dirty="0" err="1" smtClean="0"/>
              <a:t>nucloetides</a:t>
            </a:r>
            <a:r>
              <a:rPr lang="en-US" sz="1800" dirty="0" smtClean="0"/>
              <a:t>, which are being recognized by specific proteins (probably polymerase 1 in prokaryotes)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Those proteins recognize those sites and open double helix of DNA at those points, making “replication bubble”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 smtClean="0"/>
              <a:t>Single origin in prokaryotes and 100s to  few1000s in eukaryotes </a:t>
            </a:r>
          </a:p>
          <a:p>
            <a:pPr marL="514350" indent="-514350">
              <a:buFont typeface="+mj-lt"/>
              <a:buAutoNum type="arabicPeriod"/>
            </a:pPr>
            <a:endParaRPr lang="en-US" sz="1800" dirty="0"/>
          </a:p>
        </p:txBody>
      </p:sp>
      <p:grpSp>
        <p:nvGrpSpPr>
          <p:cNvPr id="4" name="Group 34"/>
          <p:cNvGrpSpPr>
            <a:grpSpLocks/>
          </p:cNvGrpSpPr>
          <p:nvPr/>
        </p:nvGrpSpPr>
        <p:grpSpPr bwMode="auto">
          <a:xfrm>
            <a:off x="19050" y="2682120"/>
            <a:ext cx="9124950" cy="4175125"/>
            <a:chOff x="12" y="1466"/>
            <a:chExt cx="5748" cy="2630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2" y="1466"/>
              <a:ext cx="5748" cy="2614"/>
              <a:chOff x="3" y="938"/>
              <a:chExt cx="5748" cy="2614"/>
            </a:xfrm>
          </p:grpSpPr>
          <p:pic>
            <p:nvPicPr>
              <p:cNvPr id="7" name="Picture 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84" y="1181"/>
                <a:ext cx="4031" cy="205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3" y="938"/>
                <a:ext cx="5748" cy="2614"/>
                <a:chOff x="3" y="938"/>
                <a:chExt cx="5748" cy="2614"/>
              </a:xfrm>
            </p:grpSpPr>
            <p:sp>
              <p:nvSpPr>
                <p:cNvPr id="9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44" y="1344"/>
                  <a:ext cx="1573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/>
                    <a:t>Replication begins at specific sites</a:t>
                  </a:r>
                </a:p>
                <a:p>
                  <a:r>
                    <a:rPr lang="en-US" altLang="en-US" sz="1200"/>
                    <a:t>where the two parental strands</a:t>
                  </a:r>
                </a:p>
                <a:p>
                  <a:r>
                    <a:rPr lang="en-US" altLang="en-US" sz="1200"/>
                    <a:t>separate and form replication</a:t>
                  </a:r>
                </a:p>
                <a:p>
                  <a:r>
                    <a:rPr lang="en-US" altLang="en-US" sz="1200"/>
                    <a:t>bubbles.</a:t>
                  </a:r>
                </a:p>
              </p:txBody>
            </p:sp>
            <p:sp>
              <p:nvSpPr>
                <p:cNvPr id="10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144" y="1939"/>
                  <a:ext cx="1514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/>
                    <a:t>The bubbles expand laterally, as</a:t>
                  </a:r>
                </a:p>
                <a:p>
                  <a:r>
                    <a:rPr lang="en-US" altLang="en-US" sz="1200"/>
                    <a:t>DNA replication proceeds in both</a:t>
                  </a:r>
                </a:p>
                <a:p>
                  <a:r>
                    <a:rPr lang="en-US" altLang="en-US" sz="1200"/>
                    <a:t>directions.</a:t>
                  </a:r>
                </a:p>
              </p:txBody>
            </p:sp>
            <p:sp>
              <p:nvSpPr>
                <p:cNvPr id="11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144" y="2468"/>
                  <a:ext cx="1404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/>
                    <a:t>Eventually, the replication</a:t>
                  </a:r>
                </a:p>
                <a:p>
                  <a:r>
                    <a:rPr lang="en-US" altLang="en-US" sz="1200"/>
                    <a:t>bubbles fuse, and synthesis of</a:t>
                  </a:r>
                </a:p>
                <a:p>
                  <a:r>
                    <a:rPr lang="en-US" altLang="en-US" sz="1200"/>
                    <a:t>the daughter strands is</a:t>
                  </a:r>
                </a:p>
                <a:p>
                  <a:r>
                    <a:rPr lang="en-US" altLang="en-US" sz="1200"/>
                    <a:t>complete.</a:t>
                  </a:r>
                </a:p>
              </p:txBody>
            </p:sp>
            <p:sp>
              <p:nvSpPr>
                <p:cNvPr id="12" name="AutoShape 10"/>
                <p:cNvSpPr>
                  <a:spLocks noChangeArrowheads="1"/>
                </p:cNvSpPr>
                <p:nvPr/>
              </p:nvSpPr>
              <p:spPr bwMode="auto">
                <a:xfrm>
                  <a:off x="56" y="1366"/>
                  <a:ext cx="112" cy="112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3" name="Text Box 11"/>
                <p:cNvSpPr txBox="1">
                  <a:spLocks noChangeArrowheads="1"/>
                </p:cNvSpPr>
                <p:nvPr/>
              </p:nvSpPr>
              <p:spPr bwMode="auto">
                <a:xfrm>
                  <a:off x="28" y="1334"/>
                  <a:ext cx="16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200" b="1">
                      <a:solidFill>
                        <a:schemeClr val="bg1"/>
                      </a:solidFill>
                    </a:rPr>
                    <a:t>1</a:t>
                  </a:r>
                </a:p>
              </p:txBody>
            </p:sp>
            <p:sp>
              <p:nvSpPr>
                <p:cNvPr id="14" name="AutoShape 12"/>
                <p:cNvSpPr>
                  <a:spLocks noChangeArrowheads="1"/>
                </p:cNvSpPr>
                <p:nvPr/>
              </p:nvSpPr>
              <p:spPr bwMode="auto">
                <a:xfrm>
                  <a:off x="68" y="1961"/>
                  <a:ext cx="112" cy="112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0" y="1929"/>
                  <a:ext cx="16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200" b="1">
                      <a:solidFill>
                        <a:schemeClr val="bg1"/>
                      </a:solidFill>
                    </a:rPr>
                    <a:t>2</a:t>
                  </a:r>
                </a:p>
              </p:txBody>
            </p:sp>
            <p:sp>
              <p:nvSpPr>
                <p:cNvPr id="16" name="AutoShape 14"/>
                <p:cNvSpPr>
                  <a:spLocks noChangeArrowheads="1"/>
                </p:cNvSpPr>
                <p:nvPr/>
              </p:nvSpPr>
              <p:spPr bwMode="auto">
                <a:xfrm>
                  <a:off x="72" y="2489"/>
                  <a:ext cx="112" cy="112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1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44" y="2457"/>
                  <a:ext cx="16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200" b="1">
                      <a:solidFill>
                        <a:schemeClr val="bg1"/>
                      </a:solidFill>
                    </a:rPr>
                    <a:t>3</a:t>
                  </a:r>
                </a:p>
              </p:txBody>
            </p:sp>
            <p:sp>
              <p:nvSpPr>
                <p:cNvPr id="18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1700" y="938"/>
                  <a:ext cx="940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/>
                    <a:t>Origin of replication</a:t>
                  </a:r>
                </a:p>
              </p:txBody>
            </p:sp>
            <p:sp>
              <p:nvSpPr>
                <p:cNvPr id="19" name="Line 17"/>
                <p:cNvSpPr>
                  <a:spLocks noChangeShapeType="1"/>
                </p:cNvSpPr>
                <p:nvPr/>
              </p:nvSpPr>
              <p:spPr bwMode="auto">
                <a:xfrm>
                  <a:off x="2168" y="1082"/>
                  <a:ext cx="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20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1975" y="1689"/>
                  <a:ext cx="41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/>
                    <a:t>Bubble</a:t>
                  </a:r>
                </a:p>
              </p:txBody>
            </p:sp>
            <p:sp>
              <p:nvSpPr>
                <p:cNvPr id="21" name="AutoShape 19"/>
                <p:cNvSpPr>
                  <a:spLocks/>
                </p:cNvSpPr>
                <p:nvPr/>
              </p:nvSpPr>
              <p:spPr bwMode="auto">
                <a:xfrm rot="-5400000">
                  <a:off x="2112" y="1526"/>
                  <a:ext cx="96" cy="288"/>
                </a:xfrm>
                <a:prstGeom prst="leftBrace">
                  <a:avLst>
                    <a:gd name="adj1" fmla="val 25000"/>
                    <a:gd name="adj2" fmla="val 50000"/>
                  </a:avLst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22" name="Text Box 20"/>
                <p:cNvSpPr txBox="1">
                  <a:spLocks noChangeArrowheads="1"/>
                </p:cNvSpPr>
                <p:nvPr/>
              </p:nvSpPr>
              <p:spPr bwMode="auto">
                <a:xfrm>
                  <a:off x="3014" y="969"/>
                  <a:ext cx="122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/>
                    <a:t>Parental (template) strand</a:t>
                  </a:r>
                </a:p>
              </p:txBody>
            </p:sp>
            <p:sp>
              <p:nvSpPr>
                <p:cNvPr id="23" name="Text Box 21"/>
                <p:cNvSpPr txBox="1">
                  <a:spLocks noChangeArrowheads="1"/>
                </p:cNvSpPr>
                <p:nvPr/>
              </p:nvSpPr>
              <p:spPr bwMode="auto">
                <a:xfrm>
                  <a:off x="3072" y="1113"/>
                  <a:ext cx="1068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/>
                    <a:t>Daughter (new) strand</a:t>
                  </a:r>
                </a:p>
              </p:txBody>
            </p:sp>
            <p:sp>
              <p:nvSpPr>
                <p:cNvPr id="24" name="Line 22"/>
                <p:cNvSpPr>
                  <a:spLocks noChangeShapeType="1"/>
                </p:cNvSpPr>
                <p:nvPr/>
              </p:nvSpPr>
              <p:spPr bwMode="auto">
                <a:xfrm flipV="1">
                  <a:off x="2820" y="1066"/>
                  <a:ext cx="240" cy="24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25" name="Line 23"/>
                <p:cNvSpPr>
                  <a:spLocks noChangeShapeType="1"/>
                </p:cNvSpPr>
                <p:nvPr/>
              </p:nvSpPr>
              <p:spPr bwMode="auto">
                <a:xfrm flipV="1">
                  <a:off x="2880" y="1222"/>
                  <a:ext cx="240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26" name="Text Box 24"/>
                <p:cNvSpPr txBox="1">
                  <a:spLocks noChangeArrowheads="1"/>
                </p:cNvSpPr>
                <p:nvPr/>
              </p:nvSpPr>
              <p:spPr bwMode="auto">
                <a:xfrm>
                  <a:off x="3120" y="1691"/>
                  <a:ext cx="775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/>
                    <a:t>Replication fork</a:t>
                  </a:r>
                </a:p>
              </p:txBody>
            </p:sp>
            <p:sp>
              <p:nvSpPr>
                <p:cNvPr id="27" name="Line 25"/>
                <p:cNvSpPr>
                  <a:spLocks noChangeShapeType="1"/>
                </p:cNvSpPr>
                <p:nvPr/>
              </p:nvSpPr>
              <p:spPr bwMode="auto">
                <a:xfrm>
                  <a:off x="3472" y="1590"/>
                  <a:ext cx="0" cy="144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28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2117" y="2798"/>
                  <a:ext cx="1387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/>
                    <a:t>Two daughter DNA molecules</a:t>
                  </a:r>
                </a:p>
              </p:txBody>
            </p:sp>
            <p:sp>
              <p:nvSpPr>
                <p:cNvPr id="2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141" y="3118"/>
                  <a:ext cx="2963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/>
                    <a:t>In eukaryotes, DNA replication begins at many sites along the giant</a:t>
                  </a:r>
                </a:p>
                <a:p>
                  <a:r>
                    <a:rPr lang="en-US" altLang="en-US" sz="1200"/>
                    <a:t>DNA molecule of each chromosome.</a:t>
                  </a:r>
                </a:p>
              </p:txBody>
            </p:sp>
            <p:sp>
              <p:nvSpPr>
                <p:cNvPr id="30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974" y="3149"/>
                  <a:ext cx="1777" cy="4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/>
                    <a:t>In this micrograph, three replication</a:t>
                  </a:r>
                </a:p>
                <a:p>
                  <a:r>
                    <a:rPr lang="en-US" altLang="en-US" sz="1200"/>
                    <a:t>bubbles are visible along the DNA of</a:t>
                  </a:r>
                </a:p>
                <a:p>
                  <a:r>
                    <a:rPr lang="en-US" altLang="en-US" sz="1200"/>
                    <a:t>a cultured Chinese hamster cell (TEM).</a:t>
                  </a:r>
                </a:p>
              </p:txBody>
            </p:sp>
            <p:sp>
              <p:nvSpPr>
                <p:cNvPr id="31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3809" y="3147"/>
                  <a:ext cx="239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200" b="1"/>
                    <a:t>(b)</a:t>
                  </a:r>
                </a:p>
              </p:txBody>
            </p:sp>
            <p:sp>
              <p:nvSpPr>
                <p:cNvPr id="32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3" y="3114"/>
                  <a:ext cx="233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200" b="1"/>
                    <a:t>(a)</a:t>
                  </a:r>
                </a:p>
              </p:txBody>
            </p:sp>
            <p:sp>
              <p:nvSpPr>
                <p:cNvPr id="33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5064" y="1023"/>
                  <a:ext cx="464" cy="17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lang="en-US" altLang="en-US" sz="1200"/>
                    <a:t>0.25 µm</a:t>
                  </a:r>
                </a:p>
              </p:txBody>
            </p:sp>
          </p:grpSp>
        </p:grpSp>
        <p:sp>
          <p:nvSpPr>
            <p:cNvPr id="6" name="Text Box 32"/>
            <p:cNvSpPr txBox="1">
              <a:spLocks noChangeArrowheads="1"/>
            </p:cNvSpPr>
            <p:nvPr/>
          </p:nvSpPr>
          <p:spPr bwMode="auto">
            <a:xfrm>
              <a:off x="34" y="3904"/>
              <a:ext cx="990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2"/>
                  </a:solidFill>
                </a:rPr>
                <a:t>Figure 16.12 a, b</a:t>
              </a:r>
              <a:endParaRPr lang="en-US" altLang="en-US" sz="2900"/>
            </a:p>
          </p:txBody>
        </p:sp>
      </p:grpSp>
    </p:spTree>
    <p:extLst>
      <p:ext uri="{BB962C8B-B14F-4D97-AF65-F5344CB8AC3E}">
        <p14:creationId xmlns:p14="http://schemas.microsoft.com/office/powerpoint/2010/main" val="1101634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2" name="Group 263"/>
          <p:cNvGrpSpPr>
            <a:grpSpLocks/>
          </p:cNvGrpSpPr>
          <p:nvPr/>
        </p:nvGrpSpPr>
        <p:grpSpPr bwMode="auto">
          <a:xfrm>
            <a:off x="1247634" y="1568450"/>
            <a:ext cx="7913688" cy="4976813"/>
            <a:chOff x="528" y="988"/>
            <a:chExt cx="4985" cy="3135"/>
          </a:xfrm>
        </p:grpSpPr>
        <p:pic>
          <p:nvPicPr>
            <p:cNvPr id="40964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3" y="1346"/>
              <a:ext cx="1961" cy="27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Text Box 8"/>
            <p:cNvSpPr txBox="1">
              <a:spLocks noChangeArrowheads="1"/>
            </p:cNvSpPr>
            <p:nvPr/>
          </p:nvSpPr>
          <p:spPr bwMode="auto">
            <a:xfrm>
              <a:off x="1795" y="1398"/>
              <a:ext cx="72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r>
                <a:rPr lang="en-US" altLang="en-US" sz="1200" b="1"/>
                <a:t>Parental DNA</a:t>
              </a:r>
            </a:p>
          </p:txBody>
        </p:sp>
        <p:grpSp>
          <p:nvGrpSpPr>
            <p:cNvPr id="40966" name="Group 258"/>
            <p:cNvGrpSpPr>
              <a:grpSpLocks/>
            </p:cNvGrpSpPr>
            <p:nvPr/>
          </p:nvGrpSpPr>
          <p:grpSpPr bwMode="auto">
            <a:xfrm>
              <a:off x="2130" y="988"/>
              <a:ext cx="1122" cy="650"/>
              <a:chOff x="2130" y="988"/>
              <a:chExt cx="1122" cy="650"/>
            </a:xfrm>
          </p:grpSpPr>
          <p:sp>
            <p:nvSpPr>
              <p:cNvPr id="41024" name="Line 199"/>
              <p:cNvSpPr>
                <a:spLocks noChangeShapeType="1"/>
              </p:cNvSpPr>
              <p:nvPr/>
            </p:nvSpPr>
            <p:spPr bwMode="auto">
              <a:xfrm>
                <a:off x="2183" y="1372"/>
                <a:ext cx="819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1025" name="Line 200"/>
              <p:cNvSpPr>
                <a:spLocks noChangeShapeType="1"/>
              </p:cNvSpPr>
              <p:nvPr/>
            </p:nvSpPr>
            <p:spPr bwMode="auto">
              <a:xfrm flipH="1">
                <a:off x="2398" y="1379"/>
                <a:ext cx="216" cy="25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grpSp>
            <p:nvGrpSpPr>
              <p:cNvPr id="41026" name="Group 257"/>
              <p:cNvGrpSpPr>
                <a:grpSpLocks/>
              </p:cNvGrpSpPr>
              <p:nvPr/>
            </p:nvGrpSpPr>
            <p:grpSpPr bwMode="auto">
              <a:xfrm>
                <a:off x="2130" y="988"/>
                <a:ext cx="1122" cy="427"/>
                <a:chOff x="2130" y="988"/>
                <a:chExt cx="1122" cy="427"/>
              </a:xfrm>
            </p:grpSpPr>
            <p:grpSp>
              <p:nvGrpSpPr>
                <p:cNvPr id="41027" name="Group 251"/>
                <p:cNvGrpSpPr>
                  <a:grpSpLocks/>
                </p:cNvGrpSpPr>
                <p:nvPr/>
              </p:nvGrpSpPr>
              <p:grpSpPr bwMode="auto">
                <a:xfrm>
                  <a:off x="2130" y="992"/>
                  <a:ext cx="1122" cy="423"/>
                  <a:chOff x="2130" y="992"/>
                  <a:chExt cx="1122" cy="423"/>
                </a:xfrm>
              </p:grpSpPr>
              <p:sp>
                <p:nvSpPr>
                  <p:cNvPr id="41031" name="Text Box 20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130" y="992"/>
                    <a:ext cx="1122" cy="42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r>
                      <a:rPr lang="en-US" altLang="en-US" sz="1200"/>
                      <a:t>    DNA pol Ill elongates</a:t>
                    </a:r>
                  </a:p>
                  <a:p>
                    <a:r>
                      <a:rPr lang="en-US" altLang="en-US" sz="1200"/>
                      <a:t>DNA strands only in the</a:t>
                    </a:r>
                  </a:p>
                  <a:p>
                    <a:r>
                      <a:rPr lang="en-US" altLang="en-US" sz="1200"/>
                      <a:t>5        3 direction.</a:t>
                    </a:r>
                  </a:p>
                </p:txBody>
              </p:sp>
              <p:sp>
                <p:nvSpPr>
                  <p:cNvPr id="41032" name="Line 204"/>
                  <p:cNvSpPr>
                    <a:spLocks noChangeShapeType="1"/>
                  </p:cNvSpPr>
                  <p:nvPr/>
                </p:nvSpPr>
                <p:spPr bwMode="auto">
                  <a:xfrm>
                    <a:off x="2277" y="1313"/>
                    <a:ext cx="136" cy="0"/>
                  </a:xfrm>
                  <a:prstGeom prst="line">
                    <a:avLst/>
                  </a:prstGeom>
                  <a:noFill/>
                  <a:ln w="254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1028" name="Group 205"/>
                <p:cNvGrpSpPr>
                  <a:grpSpLocks/>
                </p:cNvGrpSpPr>
                <p:nvPr/>
              </p:nvGrpSpPr>
              <p:grpSpPr bwMode="auto">
                <a:xfrm>
                  <a:off x="2138" y="988"/>
                  <a:ext cx="169" cy="173"/>
                  <a:chOff x="3478" y="802"/>
                  <a:chExt cx="189" cy="186"/>
                </a:xfrm>
              </p:grpSpPr>
              <p:sp>
                <p:nvSpPr>
                  <p:cNvPr id="41029" name="AutoShape 206"/>
                  <p:cNvSpPr>
                    <a:spLocks noChangeArrowheads="1"/>
                  </p:cNvSpPr>
                  <p:nvPr/>
                </p:nvSpPr>
                <p:spPr bwMode="auto">
                  <a:xfrm>
                    <a:off x="3524" y="848"/>
                    <a:ext cx="96" cy="96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1030" name="Text Box 20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8" y="802"/>
                    <a:ext cx="189" cy="18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1200" b="1">
                        <a:solidFill>
                          <a:schemeClr val="bg1"/>
                        </a:solidFill>
                      </a:rPr>
                      <a:t>1</a:t>
                    </a:r>
                    <a:endParaRPr lang="en-US" altLang="en-US" sz="10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</p:grpSp>
        <p:sp>
          <p:nvSpPr>
            <p:cNvPr id="40967" name="Line 20"/>
            <p:cNvSpPr>
              <a:spLocks noChangeShapeType="1"/>
            </p:cNvSpPr>
            <p:nvPr/>
          </p:nvSpPr>
          <p:spPr bwMode="auto">
            <a:xfrm flipV="1">
              <a:off x="1960" y="1540"/>
              <a:ext cx="173" cy="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68" name="Text Box 23"/>
            <p:cNvSpPr txBox="1">
              <a:spLocks noChangeArrowheads="1"/>
            </p:cNvSpPr>
            <p:nvPr/>
          </p:nvSpPr>
          <p:spPr bwMode="auto">
            <a:xfrm>
              <a:off x="2739" y="1726"/>
              <a:ext cx="54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r>
                <a:rPr lang="en-US" altLang="en-US" sz="1200"/>
                <a:t>Okazaki</a:t>
              </a:r>
            </a:p>
            <a:p>
              <a:r>
                <a:rPr lang="en-US" altLang="en-US" sz="1200"/>
                <a:t>fragments</a:t>
              </a:r>
            </a:p>
          </p:txBody>
        </p:sp>
        <p:sp>
          <p:nvSpPr>
            <p:cNvPr id="40969" name="Line 24"/>
            <p:cNvSpPr>
              <a:spLocks noChangeShapeType="1"/>
            </p:cNvSpPr>
            <p:nvPr/>
          </p:nvSpPr>
          <p:spPr bwMode="auto">
            <a:xfrm flipV="1">
              <a:off x="2622" y="1985"/>
              <a:ext cx="259" cy="17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70" name="Line 25"/>
            <p:cNvSpPr>
              <a:spLocks noChangeShapeType="1"/>
            </p:cNvSpPr>
            <p:nvPr/>
          </p:nvSpPr>
          <p:spPr bwMode="auto">
            <a:xfrm flipH="1" flipV="1">
              <a:off x="2881" y="1985"/>
              <a:ext cx="86" cy="2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71" name="Text Box 26"/>
            <p:cNvSpPr txBox="1">
              <a:spLocks noChangeArrowheads="1"/>
            </p:cNvSpPr>
            <p:nvPr/>
          </p:nvSpPr>
          <p:spPr bwMode="auto">
            <a:xfrm>
              <a:off x="2661" y="2389"/>
              <a:ext cx="580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DNA pol III</a:t>
              </a:r>
            </a:p>
          </p:txBody>
        </p:sp>
        <p:sp>
          <p:nvSpPr>
            <p:cNvPr id="40972" name="Text Box 28"/>
            <p:cNvSpPr txBox="1">
              <a:spLocks noChangeArrowheads="1"/>
            </p:cNvSpPr>
            <p:nvPr/>
          </p:nvSpPr>
          <p:spPr bwMode="auto">
            <a:xfrm>
              <a:off x="2546" y="2626"/>
              <a:ext cx="5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r>
                <a:rPr lang="en-US" altLang="en-US" sz="1200" dirty="0"/>
                <a:t>Template</a:t>
              </a:r>
            </a:p>
            <a:p>
              <a:r>
                <a:rPr lang="en-US" altLang="en-US" sz="1200" dirty="0"/>
                <a:t>strand</a:t>
              </a:r>
            </a:p>
          </p:txBody>
        </p:sp>
        <p:sp>
          <p:nvSpPr>
            <p:cNvPr id="40973" name="Line 31"/>
            <p:cNvSpPr>
              <a:spLocks noChangeShapeType="1"/>
            </p:cNvSpPr>
            <p:nvPr/>
          </p:nvSpPr>
          <p:spPr bwMode="auto">
            <a:xfrm>
              <a:off x="2492" y="3107"/>
              <a:ext cx="87" cy="1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74" name="Text Box 32"/>
            <p:cNvSpPr txBox="1">
              <a:spLocks noChangeArrowheads="1"/>
            </p:cNvSpPr>
            <p:nvPr/>
          </p:nvSpPr>
          <p:spPr bwMode="auto">
            <a:xfrm>
              <a:off x="2265" y="3223"/>
              <a:ext cx="7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Lagging strand</a:t>
              </a:r>
            </a:p>
          </p:txBody>
        </p:sp>
        <p:sp>
          <p:nvSpPr>
            <p:cNvPr id="40975" name="Line 33"/>
            <p:cNvSpPr>
              <a:spLocks noChangeShapeType="1"/>
            </p:cNvSpPr>
            <p:nvPr/>
          </p:nvSpPr>
          <p:spPr bwMode="auto">
            <a:xfrm flipV="1">
              <a:off x="2277" y="3366"/>
              <a:ext cx="129" cy="4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76" name="Line 34"/>
            <p:cNvSpPr>
              <a:spLocks noChangeShapeType="1"/>
            </p:cNvSpPr>
            <p:nvPr/>
          </p:nvSpPr>
          <p:spPr bwMode="auto">
            <a:xfrm flipV="1">
              <a:off x="2413" y="3366"/>
              <a:ext cx="0" cy="13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77" name="Text Box 35"/>
            <p:cNvSpPr txBox="1">
              <a:spLocks noChangeArrowheads="1"/>
            </p:cNvSpPr>
            <p:nvPr/>
          </p:nvSpPr>
          <p:spPr bwMode="auto">
            <a:xfrm>
              <a:off x="2169" y="3294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3</a:t>
              </a:r>
            </a:p>
          </p:txBody>
        </p:sp>
        <p:sp>
          <p:nvSpPr>
            <p:cNvPr id="40978" name="Text Box 36"/>
            <p:cNvSpPr txBox="1">
              <a:spLocks noChangeArrowheads="1"/>
            </p:cNvSpPr>
            <p:nvPr/>
          </p:nvSpPr>
          <p:spPr bwMode="auto">
            <a:xfrm>
              <a:off x="2398" y="3387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2</a:t>
              </a:r>
            </a:p>
          </p:txBody>
        </p:sp>
        <p:sp>
          <p:nvSpPr>
            <p:cNvPr id="40979" name="Text Box 38"/>
            <p:cNvSpPr txBox="1">
              <a:spLocks noChangeArrowheads="1"/>
            </p:cNvSpPr>
            <p:nvPr/>
          </p:nvSpPr>
          <p:spPr bwMode="auto">
            <a:xfrm>
              <a:off x="2024" y="3654"/>
              <a:ext cx="51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r>
                <a:rPr lang="en-US" altLang="en-US" sz="1200"/>
                <a:t>Template</a:t>
              </a:r>
            </a:p>
            <a:p>
              <a:r>
                <a:rPr lang="en-US" altLang="en-US" sz="1200"/>
                <a:t>strand</a:t>
              </a:r>
            </a:p>
          </p:txBody>
        </p:sp>
        <p:sp>
          <p:nvSpPr>
            <p:cNvPr id="40980" name="Text Box 39"/>
            <p:cNvSpPr txBox="1">
              <a:spLocks noChangeArrowheads="1"/>
            </p:cNvSpPr>
            <p:nvPr/>
          </p:nvSpPr>
          <p:spPr bwMode="auto">
            <a:xfrm>
              <a:off x="2792" y="3770"/>
              <a:ext cx="594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DNA ligase</a:t>
              </a:r>
            </a:p>
          </p:txBody>
        </p:sp>
        <p:sp>
          <p:nvSpPr>
            <p:cNvPr id="40981" name="Line 40"/>
            <p:cNvSpPr>
              <a:spLocks noChangeShapeType="1"/>
            </p:cNvSpPr>
            <p:nvPr/>
          </p:nvSpPr>
          <p:spPr bwMode="auto">
            <a:xfrm flipH="1">
              <a:off x="2234" y="3582"/>
              <a:ext cx="43" cy="129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82" name="Line 41"/>
            <p:cNvSpPr>
              <a:spLocks noChangeShapeType="1"/>
            </p:cNvSpPr>
            <p:nvPr/>
          </p:nvSpPr>
          <p:spPr bwMode="auto">
            <a:xfrm>
              <a:off x="2794" y="3711"/>
              <a:ext cx="216" cy="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83" name="Text Box 42"/>
            <p:cNvSpPr txBox="1">
              <a:spLocks noChangeArrowheads="1"/>
            </p:cNvSpPr>
            <p:nvPr/>
          </p:nvSpPr>
          <p:spPr bwMode="auto">
            <a:xfrm>
              <a:off x="2351" y="3950"/>
              <a:ext cx="137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Overall direction of replication</a:t>
              </a:r>
            </a:p>
          </p:txBody>
        </p:sp>
        <p:grpSp>
          <p:nvGrpSpPr>
            <p:cNvPr id="40984" name="Group 254"/>
            <p:cNvGrpSpPr>
              <a:grpSpLocks/>
            </p:cNvGrpSpPr>
            <p:nvPr/>
          </p:nvGrpSpPr>
          <p:grpSpPr bwMode="auto">
            <a:xfrm>
              <a:off x="3002" y="1266"/>
              <a:ext cx="2386" cy="428"/>
              <a:chOff x="3002" y="1266"/>
              <a:chExt cx="2386" cy="428"/>
            </a:xfrm>
          </p:grpSpPr>
          <p:grpSp>
            <p:nvGrpSpPr>
              <p:cNvPr id="41016" name="Group 253"/>
              <p:cNvGrpSpPr>
                <a:grpSpLocks/>
              </p:cNvGrpSpPr>
              <p:nvPr/>
            </p:nvGrpSpPr>
            <p:grpSpPr bwMode="auto">
              <a:xfrm>
                <a:off x="3647" y="1266"/>
                <a:ext cx="1741" cy="428"/>
                <a:chOff x="3647" y="1266"/>
                <a:chExt cx="1741" cy="428"/>
              </a:xfrm>
            </p:grpSpPr>
            <p:sp>
              <p:nvSpPr>
                <p:cNvPr id="41019" name="Text Box 210"/>
                <p:cNvSpPr txBox="1">
                  <a:spLocks noChangeArrowheads="1"/>
                </p:cNvSpPr>
                <p:nvPr/>
              </p:nvSpPr>
              <p:spPr bwMode="auto">
                <a:xfrm>
                  <a:off x="3647" y="1271"/>
                  <a:ext cx="1741" cy="4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/>
                    <a:t>    One new strand, the leading strand,</a:t>
                  </a:r>
                </a:p>
                <a:p>
                  <a:r>
                    <a:rPr lang="en-US" altLang="en-US" sz="1200"/>
                    <a:t>can elongate continuously  5        3 </a:t>
                  </a:r>
                </a:p>
                <a:p>
                  <a:r>
                    <a:rPr lang="en-US" altLang="en-US" sz="1200"/>
                    <a:t>as the replication fork progresses.</a:t>
                  </a:r>
                </a:p>
              </p:txBody>
            </p:sp>
            <p:sp>
              <p:nvSpPr>
                <p:cNvPr id="41020" name="Line 211"/>
                <p:cNvSpPr>
                  <a:spLocks noChangeShapeType="1"/>
                </p:cNvSpPr>
                <p:nvPr/>
              </p:nvSpPr>
              <p:spPr bwMode="auto">
                <a:xfrm>
                  <a:off x="4991" y="1468"/>
                  <a:ext cx="130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grpSp>
              <p:nvGrpSpPr>
                <p:cNvPr id="41021" name="Group 212"/>
                <p:cNvGrpSpPr>
                  <a:grpSpLocks/>
                </p:cNvGrpSpPr>
                <p:nvPr/>
              </p:nvGrpSpPr>
              <p:grpSpPr bwMode="auto">
                <a:xfrm>
                  <a:off x="3654" y="1266"/>
                  <a:ext cx="169" cy="173"/>
                  <a:chOff x="3477" y="799"/>
                  <a:chExt cx="188" cy="192"/>
                </a:xfrm>
              </p:grpSpPr>
              <p:sp>
                <p:nvSpPr>
                  <p:cNvPr id="41022" name="AutoShape 213"/>
                  <p:cNvSpPr>
                    <a:spLocks noChangeArrowheads="1"/>
                  </p:cNvSpPr>
                  <p:nvPr/>
                </p:nvSpPr>
                <p:spPr bwMode="auto">
                  <a:xfrm>
                    <a:off x="3524" y="848"/>
                    <a:ext cx="96" cy="96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1023" name="Text Box 2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7" y="799"/>
                    <a:ext cx="18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1200" b="1">
                        <a:solidFill>
                          <a:schemeClr val="bg1"/>
                        </a:solidFill>
                      </a:rPr>
                      <a:t>2</a:t>
                    </a:r>
                    <a:endParaRPr lang="en-US" altLang="en-US" sz="10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41017" name="Line 215"/>
              <p:cNvSpPr>
                <a:spLocks noChangeShapeType="1"/>
              </p:cNvSpPr>
              <p:nvPr/>
            </p:nvSpPr>
            <p:spPr bwMode="auto">
              <a:xfrm>
                <a:off x="3649" y="1315"/>
                <a:ext cx="0" cy="32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1018" name="Line 216"/>
              <p:cNvSpPr>
                <a:spLocks noChangeShapeType="1"/>
              </p:cNvSpPr>
              <p:nvPr/>
            </p:nvSpPr>
            <p:spPr bwMode="auto">
              <a:xfrm flipH="1">
                <a:off x="3002" y="1509"/>
                <a:ext cx="647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40985" name="Group 262"/>
            <p:cNvGrpSpPr>
              <a:grpSpLocks/>
            </p:cNvGrpSpPr>
            <p:nvPr/>
          </p:nvGrpSpPr>
          <p:grpSpPr bwMode="auto">
            <a:xfrm>
              <a:off x="3088" y="1768"/>
              <a:ext cx="2425" cy="788"/>
              <a:chOff x="3088" y="1768"/>
              <a:chExt cx="2425" cy="788"/>
            </a:xfrm>
          </p:grpSpPr>
          <p:grpSp>
            <p:nvGrpSpPr>
              <p:cNvPr id="41007" name="Group 261"/>
              <p:cNvGrpSpPr>
                <a:grpSpLocks/>
              </p:cNvGrpSpPr>
              <p:nvPr/>
            </p:nvGrpSpPr>
            <p:grpSpPr bwMode="auto">
              <a:xfrm>
                <a:off x="3681" y="1768"/>
                <a:ext cx="1832" cy="788"/>
                <a:chOff x="3681" y="1768"/>
                <a:chExt cx="1832" cy="788"/>
              </a:xfrm>
            </p:grpSpPr>
            <p:sp>
              <p:nvSpPr>
                <p:cNvPr id="41010" name="Text Box 219"/>
                <p:cNvSpPr txBox="1">
                  <a:spLocks noChangeArrowheads="1"/>
                </p:cNvSpPr>
                <p:nvPr/>
              </p:nvSpPr>
              <p:spPr bwMode="auto">
                <a:xfrm>
                  <a:off x="3681" y="1768"/>
                  <a:ext cx="1832" cy="7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/>
                    <a:t>   The other new strand, the</a:t>
                  </a:r>
                </a:p>
                <a:p>
                  <a:r>
                    <a:rPr lang="en-US" altLang="en-US" sz="1200"/>
                    <a:t>lagging strand must grow in an overall</a:t>
                  </a:r>
                </a:p>
                <a:p>
                  <a:r>
                    <a:rPr lang="en-US" altLang="en-US" sz="1200"/>
                    <a:t>3         5 direction by addition of short</a:t>
                  </a:r>
                </a:p>
                <a:p>
                  <a:r>
                    <a:rPr lang="en-US" altLang="en-US" sz="1200"/>
                    <a:t>segments, Okazaki fragments, that grow</a:t>
                  </a:r>
                </a:p>
                <a:p>
                  <a:r>
                    <a:rPr lang="en-US" altLang="en-US" sz="1200"/>
                    <a:t>5        3 (numbered here in the order</a:t>
                  </a:r>
                </a:p>
                <a:p>
                  <a:r>
                    <a:rPr lang="en-US" altLang="en-US" sz="1200"/>
                    <a:t>they were made).</a:t>
                  </a:r>
                </a:p>
              </p:txBody>
            </p:sp>
            <p:sp>
              <p:nvSpPr>
                <p:cNvPr id="41011" name="Line 220"/>
                <p:cNvSpPr>
                  <a:spLocks noChangeShapeType="1"/>
                </p:cNvSpPr>
                <p:nvPr/>
              </p:nvSpPr>
              <p:spPr bwMode="auto">
                <a:xfrm>
                  <a:off x="3821" y="2097"/>
                  <a:ext cx="173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sp>
              <p:nvSpPr>
                <p:cNvPr id="41012" name="Line 221"/>
                <p:cNvSpPr>
                  <a:spLocks noChangeShapeType="1"/>
                </p:cNvSpPr>
                <p:nvPr/>
              </p:nvSpPr>
              <p:spPr bwMode="auto">
                <a:xfrm>
                  <a:off x="3837" y="2346"/>
                  <a:ext cx="172" cy="0"/>
                </a:xfrm>
                <a:prstGeom prst="line">
                  <a:avLst/>
                </a:prstGeom>
                <a:noFill/>
                <a:ln w="254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/>
                <a:p>
                  <a:endParaRPr lang="en-US"/>
                </a:p>
              </p:txBody>
            </p:sp>
            <p:grpSp>
              <p:nvGrpSpPr>
                <p:cNvPr id="41013" name="Group 222"/>
                <p:cNvGrpSpPr>
                  <a:grpSpLocks/>
                </p:cNvGrpSpPr>
                <p:nvPr/>
              </p:nvGrpSpPr>
              <p:grpSpPr bwMode="auto">
                <a:xfrm>
                  <a:off x="3681" y="1778"/>
                  <a:ext cx="169" cy="173"/>
                  <a:chOff x="3478" y="800"/>
                  <a:chExt cx="188" cy="193"/>
                </a:xfrm>
              </p:grpSpPr>
              <p:sp>
                <p:nvSpPr>
                  <p:cNvPr id="41014" name="AutoShape 223"/>
                  <p:cNvSpPr>
                    <a:spLocks noChangeArrowheads="1"/>
                  </p:cNvSpPr>
                  <p:nvPr/>
                </p:nvSpPr>
                <p:spPr bwMode="auto">
                  <a:xfrm>
                    <a:off x="3524" y="848"/>
                    <a:ext cx="96" cy="96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1015" name="Text Box 22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8" y="800"/>
                    <a:ext cx="188" cy="19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1200" b="1">
                        <a:solidFill>
                          <a:schemeClr val="bg1"/>
                        </a:solidFill>
                      </a:rPr>
                      <a:t>3</a:t>
                    </a:r>
                    <a:endParaRPr lang="en-US" altLang="en-US" sz="10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41008" name="Line 225"/>
              <p:cNvSpPr>
                <a:spLocks noChangeShapeType="1"/>
              </p:cNvSpPr>
              <p:nvPr/>
            </p:nvSpPr>
            <p:spPr bwMode="auto">
              <a:xfrm>
                <a:off x="3649" y="1818"/>
                <a:ext cx="0" cy="69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1009" name="Line 226"/>
              <p:cNvSpPr>
                <a:spLocks noChangeShapeType="1"/>
              </p:cNvSpPr>
              <p:nvPr/>
            </p:nvSpPr>
            <p:spPr bwMode="auto">
              <a:xfrm flipH="1">
                <a:off x="3088" y="1876"/>
                <a:ext cx="561" cy="30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grpSp>
          <p:nvGrpSpPr>
            <p:cNvPr id="40986" name="Group 259"/>
            <p:cNvGrpSpPr>
              <a:grpSpLocks/>
            </p:cNvGrpSpPr>
            <p:nvPr/>
          </p:nvGrpSpPr>
          <p:grpSpPr bwMode="auto">
            <a:xfrm>
              <a:off x="2786" y="2945"/>
              <a:ext cx="2642" cy="549"/>
              <a:chOff x="2786" y="2945"/>
              <a:chExt cx="2642" cy="549"/>
            </a:xfrm>
          </p:grpSpPr>
          <p:grpSp>
            <p:nvGrpSpPr>
              <p:cNvPr id="41000" name="Group 239"/>
              <p:cNvGrpSpPr>
                <a:grpSpLocks/>
              </p:cNvGrpSpPr>
              <p:nvPr/>
            </p:nvGrpSpPr>
            <p:grpSpPr bwMode="auto">
              <a:xfrm>
                <a:off x="3699" y="2945"/>
                <a:ext cx="1729" cy="518"/>
                <a:chOff x="3699" y="2945"/>
                <a:chExt cx="1729" cy="518"/>
              </a:xfrm>
            </p:grpSpPr>
            <p:sp>
              <p:nvSpPr>
                <p:cNvPr id="41003" name="Text Box 229"/>
                <p:cNvSpPr txBox="1">
                  <a:spLocks noChangeArrowheads="1"/>
                </p:cNvSpPr>
                <p:nvPr/>
              </p:nvSpPr>
              <p:spPr bwMode="auto">
                <a:xfrm>
                  <a:off x="3705" y="2945"/>
                  <a:ext cx="1723" cy="51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254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r>
                    <a:rPr lang="en-US" altLang="en-US" sz="1200" dirty="0"/>
                    <a:t>   DNA ligase joins Okazaki</a:t>
                  </a:r>
                </a:p>
                <a:p>
                  <a:r>
                    <a:rPr lang="en-US" altLang="en-US" sz="1200" dirty="0"/>
                    <a:t>fragments by forming a bond between</a:t>
                  </a:r>
                </a:p>
                <a:p>
                  <a:r>
                    <a:rPr lang="en-US" altLang="en-US" sz="1200" dirty="0"/>
                    <a:t>their free ends. This results in a </a:t>
                  </a:r>
                </a:p>
                <a:p>
                  <a:r>
                    <a:rPr lang="en-US" altLang="en-US" sz="1200" dirty="0"/>
                    <a:t>continuous strand.</a:t>
                  </a:r>
                </a:p>
              </p:txBody>
            </p:sp>
            <p:grpSp>
              <p:nvGrpSpPr>
                <p:cNvPr id="41004" name="Group 230"/>
                <p:cNvGrpSpPr>
                  <a:grpSpLocks/>
                </p:cNvGrpSpPr>
                <p:nvPr/>
              </p:nvGrpSpPr>
              <p:grpSpPr bwMode="auto">
                <a:xfrm>
                  <a:off x="3699" y="2948"/>
                  <a:ext cx="169" cy="173"/>
                  <a:chOff x="3478" y="798"/>
                  <a:chExt cx="188" cy="192"/>
                </a:xfrm>
              </p:grpSpPr>
              <p:sp>
                <p:nvSpPr>
                  <p:cNvPr id="41005" name="AutoShape 231"/>
                  <p:cNvSpPr>
                    <a:spLocks noChangeArrowheads="1"/>
                  </p:cNvSpPr>
                  <p:nvPr/>
                </p:nvSpPr>
                <p:spPr bwMode="auto">
                  <a:xfrm>
                    <a:off x="3524" y="848"/>
                    <a:ext cx="96" cy="96"/>
                  </a:xfrm>
                  <a:prstGeom prst="flowChartConnector">
                    <a:avLst/>
                  </a:prstGeom>
                  <a:solidFill>
                    <a:schemeClr val="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/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endParaRPr lang="en-US" altLang="en-US"/>
                  </a:p>
                </p:txBody>
              </p:sp>
              <p:sp>
                <p:nvSpPr>
                  <p:cNvPr id="41006" name="Text Box 23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478" y="798"/>
                    <a:ext cx="188" cy="19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gradFill rotWithShape="0">
                          <a:gsLst>
                            <a:gs pos="0">
                              <a:schemeClr val="accent1"/>
                            </a:gs>
                            <a:gs pos="100000">
                              <a:schemeClr val="bg1"/>
                            </a:gs>
                          </a:gsLst>
                          <a:lin ang="5400000" scaled="1"/>
                        </a:gradFill>
                      </a14:hiddenFill>
                    </a:ext>
                    <a:ext uri="{91240B29-F687-4F45-9708-019B960494DF}">
                      <a14:hiddenLine xmlns:a14="http://schemas.microsoft.com/office/drawing/2010/main" w="254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2075" tIns="46038" rIns="92075" bIns="46038" anchor="ctr">
                    <a:spAutoFit/>
                  </a:bodyPr>
                  <a:lstStyle>
                    <a:lvl1pPr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1pPr>
                    <a:lvl2pPr marL="742950" indent="-28575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2pPr>
                    <a:lvl3pPr marL="11430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3pPr>
                    <a:lvl4pPr marL="16002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4pPr>
                    <a:lvl5pPr marL="2057400" indent="-228600"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3300">
                        <a:solidFill>
                          <a:schemeClr val="tx1"/>
                        </a:solidFill>
                        <a:latin typeface="Arial" panose="020B0604020202020204" pitchFamily="34" charset="0"/>
                        <a:sym typeface="Symbol" panose="05050102010706020507" pitchFamily="18" charset="2"/>
                      </a:defRPr>
                    </a:lvl9pPr>
                  </a:lstStyle>
                  <a:p>
                    <a:pPr algn="ctr"/>
                    <a:r>
                      <a:rPr lang="en-US" altLang="en-US" sz="1200" b="1">
                        <a:solidFill>
                          <a:schemeClr val="bg1"/>
                        </a:solidFill>
                      </a:rPr>
                      <a:t>4</a:t>
                    </a:r>
                    <a:endParaRPr lang="en-US" altLang="en-US" sz="1000" b="1">
                      <a:solidFill>
                        <a:schemeClr val="bg1"/>
                      </a:solidFill>
                    </a:endParaRPr>
                  </a:p>
                </p:txBody>
              </p:sp>
            </p:grpSp>
          </p:grpSp>
          <p:sp>
            <p:nvSpPr>
              <p:cNvPr id="41001" name="Line 233"/>
              <p:cNvSpPr>
                <a:spLocks noChangeShapeType="1"/>
              </p:cNvSpPr>
              <p:nvPr/>
            </p:nvSpPr>
            <p:spPr bwMode="auto">
              <a:xfrm>
                <a:off x="3649" y="2997"/>
                <a:ext cx="0" cy="42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1002" name="Line 234"/>
              <p:cNvSpPr>
                <a:spLocks noChangeShapeType="1"/>
              </p:cNvSpPr>
              <p:nvPr/>
            </p:nvSpPr>
            <p:spPr bwMode="auto">
              <a:xfrm flipV="1">
                <a:off x="2786" y="3105"/>
                <a:ext cx="863" cy="38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</p:grpSp>
        <p:sp>
          <p:nvSpPr>
            <p:cNvPr id="40987" name="Text Box 4"/>
            <p:cNvSpPr txBox="1">
              <a:spLocks noChangeArrowheads="1"/>
            </p:cNvSpPr>
            <p:nvPr/>
          </p:nvSpPr>
          <p:spPr bwMode="auto">
            <a:xfrm>
              <a:off x="528" y="3888"/>
              <a:ext cx="7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2"/>
                  </a:solidFill>
                </a:rPr>
                <a:t>Figure 16.14</a:t>
              </a:r>
            </a:p>
          </p:txBody>
        </p:sp>
        <p:sp>
          <p:nvSpPr>
            <p:cNvPr id="40988" name="Text Box 12"/>
            <p:cNvSpPr txBox="1">
              <a:spLocks noChangeArrowheads="1"/>
            </p:cNvSpPr>
            <p:nvPr/>
          </p:nvSpPr>
          <p:spPr bwMode="auto">
            <a:xfrm>
              <a:off x="3027" y="1241"/>
              <a:ext cx="19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3</a:t>
              </a:r>
            </a:p>
          </p:txBody>
        </p:sp>
        <p:sp>
          <p:nvSpPr>
            <p:cNvPr id="40989" name="Text Box 13"/>
            <p:cNvSpPr txBox="1">
              <a:spLocks noChangeArrowheads="1"/>
            </p:cNvSpPr>
            <p:nvPr/>
          </p:nvSpPr>
          <p:spPr bwMode="auto">
            <a:xfrm>
              <a:off x="3090" y="1352"/>
              <a:ext cx="19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5</a:t>
              </a:r>
            </a:p>
          </p:txBody>
        </p:sp>
        <p:sp>
          <p:nvSpPr>
            <p:cNvPr id="40990" name="Text Box 14"/>
            <p:cNvSpPr txBox="1">
              <a:spLocks noChangeArrowheads="1"/>
            </p:cNvSpPr>
            <p:nvPr/>
          </p:nvSpPr>
          <p:spPr bwMode="auto">
            <a:xfrm>
              <a:off x="1100" y="1565"/>
              <a:ext cx="19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5</a:t>
              </a:r>
            </a:p>
          </p:txBody>
        </p:sp>
        <p:sp>
          <p:nvSpPr>
            <p:cNvPr id="40991" name="Text Box 15"/>
            <p:cNvSpPr txBox="1">
              <a:spLocks noChangeArrowheads="1"/>
            </p:cNvSpPr>
            <p:nvPr/>
          </p:nvSpPr>
          <p:spPr bwMode="auto">
            <a:xfrm>
              <a:off x="1172" y="1705"/>
              <a:ext cx="19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3</a:t>
              </a:r>
            </a:p>
          </p:txBody>
        </p:sp>
        <p:sp>
          <p:nvSpPr>
            <p:cNvPr id="40992" name="Text Box 16"/>
            <p:cNvSpPr txBox="1">
              <a:spLocks noChangeArrowheads="1"/>
            </p:cNvSpPr>
            <p:nvPr/>
          </p:nvSpPr>
          <p:spPr bwMode="auto">
            <a:xfrm>
              <a:off x="3121" y="2072"/>
              <a:ext cx="19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3</a:t>
              </a:r>
            </a:p>
          </p:txBody>
        </p:sp>
        <p:sp>
          <p:nvSpPr>
            <p:cNvPr id="40993" name="Text Box 17"/>
            <p:cNvSpPr txBox="1">
              <a:spLocks noChangeArrowheads="1"/>
            </p:cNvSpPr>
            <p:nvPr/>
          </p:nvSpPr>
          <p:spPr bwMode="auto">
            <a:xfrm>
              <a:off x="3149" y="2191"/>
              <a:ext cx="198" cy="1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5</a:t>
              </a:r>
            </a:p>
          </p:txBody>
        </p:sp>
        <p:sp>
          <p:nvSpPr>
            <p:cNvPr id="40994" name="Text Box 18"/>
            <p:cNvSpPr txBox="1">
              <a:spLocks noChangeArrowheads="1"/>
            </p:cNvSpPr>
            <p:nvPr/>
          </p:nvSpPr>
          <p:spPr bwMode="auto">
            <a:xfrm>
              <a:off x="2448" y="2000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2</a:t>
              </a:r>
            </a:p>
          </p:txBody>
        </p:sp>
        <p:sp>
          <p:nvSpPr>
            <p:cNvPr id="40995" name="Text Box 19"/>
            <p:cNvSpPr txBox="1">
              <a:spLocks noChangeArrowheads="1"/>
            </p:cNvSpPr>
            <p:nvPr/>
          </p:nvSpPr>
          <p:spPr bwMode="auto">
            <a:xfrm>
              <a:off x="2966" y="2101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  <p:sp>
          <p:nvSpPr>
            <p:cNvPr id="40996" name="Line 27"/>
            <p:cNvSpPr>
              <a:spLocks noChangeShapeType="1"/>
            </p:cNvSpPr>
            <p:nvPr/>
          </p:nvSpPr>
          <p:spPr bwMode="auto">
            <a:xfrm>
              <a:off x="2593" y="2388"/>
              <a:ext cx="130" cy="8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97" name="Text Box 29"/>
            <p:cNvSpPr txBox="1">
              <a:spLocks noChangeArrowheads="1"/>
            </p:cNvSpPr>
            <p:nvPr/>
          </p:nvSpPr>
          <p:spPr bwMode="auto">
            <a:xfrm>
              <a:off x="2517" y="3144"/>
              <a:ext cx="7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Leading strand</a:t>
              </a:r>
            </a:p>
          </p:txBody>
        </p:sp>
        <p:sp>
          <p:nvSpPr>
            <p:cNvPr id="40998" name="Line 30"/>
            <p:cNvSpPr>
              <a:spLocks noChangeShapeType="1"/>
            </p:cNvSpPr>
            <p:nvPr/>
          </p:nvSpPr>
          <p:spPr bwMode="auto">
            <a:xfrm flipV="1">
              <a:off x="2528" y="2899"/>
              <a:ext cx="94" cy="9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0999" name="Text Box 37"/>
            <p:cNvSpPr txBox="1">
              <a:spLocks noChangeArrowheads="1"/>
            </p:cNvSpPr>
            <p:nvPr/>
          </p:nvSpPr>
          <p:spPr bwMode="auto">
            <a:xfrm>
              <a:off x="2966" y="3373"/>
              <a:ext cx="169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lang="en-US" altLang="en-US" sz="1200"/>
                <a:t>1</a:t>
              </a:r>
            </a:p>
          </p:txBody>
        </p:sp>
      </p:grpSp>
      <p:sp>
        <p:nvSpPr>
          <p:cNvPr id="40963" name="Rectangle 252"/>
          <p:cNvSpPr>
            <a:spLocks noGrp="1" noChangeArrowheads="1"/>
          </p:cNvSpPr>
          <p:nvPr>
            <p:ph type="body" idx="1"/>
          </p:nvPr>
        </p:nvSpPr>
        <p:spPr>
          <a:xfrm>
            <a:off x="126835" y="17368"/>
            <a:ext cx="8534400" cy="613035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en-US" altLang="en-US" sz="2400" dirty="0" smtClean="0"/>
              <a:t>Synthesis of leading and lagging strands during DNA replication</a:t>
            </a:r>
          </a:p>
        </p:txBody>
      </p:sp>
      <p:sp>
        <p:nvSpPr>
          <p:cNvPr id="73" name="Content Placeholder 2"/>
          <p:cNvSpPr txBox="1">
            <a:spLocks/>
          </p:cNvSpPr>
          <p:nvPr/>
        </p:nvSpPr>
        <p:spPr>
          <a:xfrm>
            <a:off x="-71544" y="527844"/>
            <a:ext cx="2243897" cy="63301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Bidirectional replication in both bacteria and eukaryotes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At each end of replication bubble, there is replication fork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000" dirty="0" smtClean="0"/>
              <a:t>Replication fork is Y-shaped region where parental strands are being unwound </a:t>
            </a:r>
          </a:p>
          <a:p>
            <a:pPr marL="514350" indent="-514350">
              <a:buFont typeface="+mj-lt"/>
              <a:buAutoNum type="arabicPeriod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727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383" name="Group 183"/>
          <p:cNvGrpSpPr>
            <a:grpSpLocks/>
          </p:cNvGrpSpPr>
          <p:nvPr/>
        </p:nvGrpSpPr>
        <p:grpSpPr bwMode="auto">
          <a:xfrm>
            <a:off x="1589088" y="814388"/>
            <a:ext cx="4367212" cy="5702300"/>
            <a:chOff x="1001" y="513"/>
            <a:chExt cx="2751" cy="3592"/>
          </a:xfrm>
        </p:grpSpPr>
        <p:pic>
          <p:nvPicPr>
            <p:cNvPr id="44083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70" y="513"/>
              <a:ext cx="1379" cy="35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084" name="Text Box 6"/>
            <p:cNvSpPr txBox="1">
              <a:spLocks noChangeArrowheads="1"/>
            </p:cNvSpPr>
            <p:nvPr/>
          </p:nvSpPr>
          <p:spPr bwMode="auto">
            <a:xfrm>
              <a:off x="2585" y="3989"/>
              <a:ext cx="778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  Overall direction of replication</a:t>
              </a:r>
            </a:p>
          </p:txBody>
        </p:sp>
        <p:sp>
          <p:nvSpPr>
            <p:cNvPr id="44085" name="Text Box 7"/>
            <p:cNvSpPr txBox="1">
              <a:spLocks noChangeArrowheads="1"/>
            </p:cNvSpPr>
            <p:nvPr/>
          </p:nvSpPr>
          <p:spPr bwMode="auto">
            <a:xfrm>
              <a:off x="2199" y="545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44086" name="Text Box 8"/>
            <p:cNvSpPr txBox="1">
              <a:spLocks noChangeArrowheads="1"/>
            </p:cNvSpPr>
            <p:nvPr/>
          </p:nvSpPr>
          <p:spPr bwMode="auto">
            <a:xfrm>
              <a:off x="2191" y="1097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44087" name="Text Box 9"/>
            <p:cNvSpPr txBox="1">
              <a:spLocks noChangeArrowheads="1"/>
            </p:cNvSpPr>
            <p:nvPr/>
          </p:nvSpPr>
          <p:spPr bwMode="auto">
            <a:xfrm>
              <a:off x="2183" y="1705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44088" name="Text Box 10"/>
            <p:cNvSpPr txBox="1">
              <a:spLocks noChangeArrowheads="1"/>
            </p:cNvSpPr>
            <p:nvPr/>
          </p:nvSpPr>
          <p:spPr bwMode="auto">
            <a:xfrm>
              <a:off x="2189" y="2315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44089" name="Text Box 11"/>
            <p:cNvSpPr txBox="1">
              <a:spLocks noChangeArrowheads="1"/>
            </p:cNvSpPr>
            <p:nvPr/>
          </p:nvSpPr>
          <p:spPr bwMode="auto">
            <a:xfrm>
              <a:off x="2247" y="2241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44090" name="Text Box 12"/>
            <p:cNvSpPr txBox="1">
              <a:spLocks noChangeArrowheads="1"/>
            </p:cNvSpPr>
            <p:nvPr/>
          </p:nvSpPr>
          <p:spPr bwMode="auto">
            <a:xfrm>
              <a:off x="2207" y="2945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44091" name="Text Box 13"/>
            <p:cNvSpPr txBox="1">
              <a:spLocks noChangeArrowheads="1"/>
            </p:cNvSpPr>
            <p:nvPr/>
          </p:nvSpPr>
          <p:spPr bwMode="auto">
            <a:xfrm>
              <a:off x="2259" y="2886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44092" name="Text Box 14"/>
            <p:cNvSpPr txBox="1">
              <a:spLocks noChangeArrowheads="1"/>
            </p:cNvSpPr>
            <p:nvPr/>
          </p:nvSpPr>
          <p:spPr bwMode="auto">
            <a:xfrm>
              <a:off x="2197" y="3615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44093" name="Text Box 15"/>
            <p:cNvSpPr txBox="1">
              <a:spLocks noChangeArrowheads="1"/>
            </p:cNvSpPr>
            <p:nvPr/>
          </p:nvSpPr>
          <p:spPr bwMode="auto">
            <a:xfrm>
              <a:off x="2262" y="3546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44094" name="Text Box 16"/>
            <p:cNvSpPr txBox="1">
              <a:spLocks noChangeArrowheads="1"/>
            </p:cNvSpPr>
            <p:nvPr/>
          </p:nvSpPr>
          <p:spPr bwMode="auto">
            <a:xfrm>
              <a:off x="3531" y="2910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44095" name="Text Box 17"/>
            <p:cNvSpPr txBox="1">
              <a:spLocks noChangeArrowheads="1"/>
            </p:cNvSpPr>
            <p:nvPr/>
          </p:nvSpPr>
          <p:spPr bwMode="auto">
            <a:xfrm>
              <a:off x="3576" y="2978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44096" name="Text Box 18"/>
            <p:cNvSpPr txBox="1">
              <a:spLocks noChangeArrowheads="1"/>
            </p:cNvSpPr>
            <p:nvPr/>
          </p:nvSpPr>
          <p:spPr bwMode="auto">
            <a:xfrm>
              <a:off x="3531" y="3564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44097" name="Text Box 19"/>
            <p:cNvSpPr txBox="1">
              <a:spLocks noChangeArrowheads="1"/>
            </p:cNvSpPr>
            <p:nvPr/>
          </p:nvSpPr>
          <p:spPr bwMode="auto">
            <a:xfrm>
              <a:off x="3576" y="3650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44098" name="Text Box 20"/>
            <p:cNvSpPr txBox="1">
              <a:spLocks noChangeArrowheads="1"/>
            </p:cNvSpPr>
            <p:nvPr/>
          </p:nvSpPr>
          <p:spPr bwMode="auto">
            <a:xfrm>
              <a:off x="3528" y="2258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44099" name="Text Box 21"/>
            <p:cNvSpPr txBox="1">
              <a:spLocks noChangeArrowheads="1"/>
            </p:cNvSpPr>
            <p:nvPr/>
          </p:nvSpPr>
          <p:spPr bwMode="auto">
            <a:xfrm>
              <a:off x="3583" y="2344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44100" name="Text Box 22"/>
            <p:cNvSpPr txBox="1">
              <a:spLocks noChangeArrowheads="1"/>
            </p:cNvSpPr>
            <p:nvPr/>
          </p:nvSpPr>
          <p:spPr bwMode="auto">
            <a:xfrm>
              <a:off x="3538" y="1649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44101" name="Text Box 23"/>
            <p:cNvSpPr txBox="1">
              <a:spLocks noChangeArrowheads="1"/>
            </p:cNvSpPr>
            <p:nvPr/>
          </p:nvSpPr>
          <p:spPr bwMode="auto">
            <a:xfrm>
              <a:off x="3588" y="1735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44102" name="Text Box 24"/>
            <p:cNvSpPr txBox="1">
              <a:spLocks noChangeArrowheads="1"/>
            </p:cNvSpPr>
            <p:nvPr/>
          </p:nvSpPr>
          <p:spPr bwMode="auto">
            <a:xfrm>
              <a:off x="3339" y="1136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44103" name="Text Box 25"/>
            <p:cNvSpPr txBox="1">
              <a:spLocks noChangeArrowheads="1"/>
            </p:cNvSpPr>
            <p:nvPr/>
          </p:nvSpPr>
          <p:spPr bwMode="auto">
            <a:xfrm>
              <a:off x="3563" y="1116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44104" name="Text Box 26"/>
            <p:cNvSpPr txBox="1">
              <a:spLocks noChangeArrowheads="1"/>
            </p:cNvSpPr>
            <p:nvPr/>
          </p:nvSpPr>
          <p:spPr bwMode="auto">
            <a:xfrm>
              <a:off x="3564" y="573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44105" name="Text Box 27"/>
            <p:cNvSpPr txBox="1">
              <a:spLocks noChangeArrowheads="1"/>
            </p:cNvSpPr>
            <p:nvPr/>
          </p:nvSpPr>
          <p:spPr bwMode="auto">
            <a:xfrm>
              <a:off x="3076" y="1212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1</a:t>
              </a:r>
            </a:p>
          </p:txBody>
        </p:sp>
        <p:sp>
          <p:nvSpPr>
            <p:cNvPr id="44106" name="Text Box 28"/>
            <p:cNvSpPr txBox="1">
              <a:spLocks noChangeArrowheads="1"/>
            </p:cNvSpPr>
            <p:nvPr/>
          </p:nvSpPr>
          <p:spPr bwMode="auto">
            <a:xfrm>
              <a:off x="3223" y="1788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1</a:t>
              </a:r>
            </a:p>
          </p:txBody>
        </p:sp>
        <p:sp>
          <p:nvSpPr>
            <p:cNvPr id="44107" name="Text Box 29"/>
            <p:cNvSpPr txBox="1">
              <a:spLocks noChangeArrowheads="1"/>
            </p:cNvSpPr>
            <p:nvPr/>
          </p:nvSpPr>
          <p:spPr bwMode="auto">
            <a:xfrm>
              <a:off x="2435" y="2344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2</a:t>
              </a:r>
            </a:p>
          </p:txBody>
        </p:sp>
        <p:sp>
          <p:nvSpPr>
            <p:cNvPr id="44108" name="Text Box 30"/>
            <p:cNvSpPr txBox="1">
              <a:spLocks noChangeArrowheads="1"/>
            </p:cNvSpPr>
            <p:nvPr/>
          </p:nvSpPr>
          <p:spPr bwMode="auto">
            <a:xfrm>
              <a:off x="3228" y="2379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1</a:t>
              </a:r>
            </a:p>
          </p:txBody>
        </p:sp>
        <p:sp>
          <p:nvSpPr>
            <p:cNvPr id="44109" name="Text Box 31"/>
            <p:cNvSpPr txBox="1">
              <a:spLocks noChangeArrowheads="1"/>
            </p:cNvSpPr>
            <p:nvPr/>
          </p:nvSpPr>
          <p:spPr bwMode="auto">
            <a:xfrm>
              <a:off x="3224" y="3018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1</a:t>
              </a:r>
            </a:p>
          </p:txBody>
        </p:sp>
        <p:sp>
          <p:nvSpPr>
            <p:cNvPr id="44110" name="Text Box 32"/>
            <p:cNvSpPr txBox="1">
              <a:spLocks noChangeArrowheads="1"/>
            </p:cNvSpPr>
            <p:nvPr/>
          </p:nvSpPr>
          <p:spPr bwMode="auto">
            <a:xfrm>
              <a:off x="2430" y="2983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2</a:t>
              </a:r>
            </a:p>
          </p:txBody>
        </p:sp>
        <p:sp>
          <p:nvSpPr>
            <p:cNvPr id="44111" name="Text Box 33"/>
            <p:cNvSpPr txBox="1">
              <a:spLocks noChangeArrowheads="1"/>
            </p:cNvSpPr>
            <p:nvPr/>
          </p:nvSpPr>
          <p:spPr bwMode="auto">
            <a:xfrm>
              <a:off x="2759" y="1249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44112" name="Text Box 34"/>
            <p:cNvSpPr txBox="1">
              <a:spLocks noChangeArrowheads="1"/>
            </p:cNvSpPr>
            <p:nvPr/>
          </p:nvSpPr>
          <p:spPr bwMode="auto">
            <a:xfrm>
              <a:off x="2758" y="1859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sp>
          <p:nvSpPr>
            <p:cNvPr id="44113" name="Text Box 35"/>
            <p:cNvSpPr txBox="1">
              <a:spLocks noChangeArrowheads="1"/>
            </p:cNvSpPr>
            <p:nvPr/>
          </p:nvSpPr>
          <p:spPr bwMode="auto">
            <a:xfrm>
              <a:off x="3226" y="3693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1</a:t>
              </a:r>
            </a:p>
          </p:txBody>
        </p:sp>
        <p:sp>
          <p:nvSpPr>
            <p:cNvPr id="44114" name="Text Box 36"/>
            <p:cNvSpPr txBox="1">
              <a:spLocks noChangeArrowheads="1"/>
            </p:cNvSpPr>
            <p:nvPr/>
          </p:nvSpPr>
          <p:spPr bwMode="auto">
            <a:xfrm>
              <a:off x="2432" y="3650"/>
              <a:ext cx="143" cy="1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600"/>
                <a:t>2</a:t>
              </a:r>
            </a:p>
          </p:txBody>
        </p:sp>
        <p:sp>
          <p:nvSpPr>
            <p:cNvPr id="44115" name="Text Box 37"/>
            <p:cNvSpPr txBox="1">
              <a:spLocks noChangeArrowheads="1"/>
            </p:cNvSpPr>
            <p:nvPr/>
          </p:nvSpPr>
          <p:spPr bwMode="auto">
            <a:xfrm>
              <a:off x="3047" y="683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3</a:t>
              </a:r>
            </a:p>
          </p:txBody>
        </p:sp>
        <p:sp>
          <p:nvSpPr>
            <p:cNvPr id="44116" name="Text Box 38"/>
            <p:cNvSpPr txBox="1">
              <a:spLocks noChangeArrowheads="1"/>
            </p:cNvSpPr>
            <p:nvPr/>
          </p:nvSpPr>
          <p:spPr bwMode="auto">
            <a:xfrm>
              <a:off x="2759" y="698"/>
              <a:ext cx="164" cy="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kumimoji="0" lang="en-US" altLang="en-US" sz="700"/>
                <a:t>5</a:t>
              </a:r>
            </a:p>
          </p:txBody>
        </p:sp>
        <p:grpSp>
          <p:nvGrpSpPr>
            <p:cNvPr id="44117" name="Group 85"/>
            <p:cNvGrpSpPr>
              <a:grpSpLocks/>
            </p:cNvGrpSpPr>
            <p:nvPr/>
          </p:nvGrpSpPr>
          <p:grpSpPr bwMode="auto">
            <a:xfrm>
              <a:off x="1768" y="737"/>
              <a:ext cx="672" cy="314"/>
              <a:chOff x="1440" y="720"/>
              <a:chExt cx="672" cy="314"/>
            </a:xfrm>
          </p:grpSpPr>
          <p:sp>
            <p:nvSpPr>
              <p:cNvPr id="44124" name="Line 86"/>
              <p:cNvSpPr>
                <a:spLocks noChangeShapeType="1"/>
              </p:cNvSpPr>
              <p:nvPr/>
            </p:nvSpPr>
            <p:spPr bwMode="auto">
              <a:xfrm flipH="1">
                <a:off x="1872" y="720"/>
                <a:ext cx="240" cy="14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4125" name="Text Box 87"/>
              <p:cNvSpPr txBox="1">
                <a:spLocks noChangeArrowheads="1"/>
              </p:cNvSpPr>
              <p:nvPr/>
            </p:nvSpPr>
            <p:spPr bwMode="auto">
              <a:xfrm>
                <a:off x="1440" y="784"/>
                <a:ext cx="44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en-US" sz="1000"/>
                  <a:t>Template</a:t>
                </a:r>
                <a:br>
                  <a:rPr kumimoji="0" lang="en-US" altLang="en-US" sz="1000"/>
                </a:br>
                <a:r>
                  <a:rPr kumimoji="0" lang="en-US" altLang="en-US" sz="1000"/>
                  <a:t>strand</a:t>
                </a:r>
              </a:p>
            </p:txBody>
          </p:sp>
        </p:grpSp>
        <p:grpSp>
          <p:nvGrpSpPr>
            <p:cNvPr id="44118" name="Group 88"/>
            <p:cNvGrpSpPr>
              <a:grpSpLocks/>
            </p:cNvGrpSpPr>
            <p:nvPr/>
          </p:nvGrpSpPr>
          <p:grpSpPr bwMode="auto">
            <a:xfrm>
              <a:off x="2530" y="1081"/>
              <a:ext cx="542" cy="192"/>
              <a:chOff x="2202" y="1064"/>
              <a:chExt cx="542" cy="192"/>
            </a:xfrm>
          </p:grpSpPr>
          <p:sp>
            <p:nvSpPr>
              <p:cNvPr id="44122" name="AutoShape 89"/>
              <p:cNvSpPr>
                <a:spLocks/>
              </p:cNvSpPr>
              <p:nvPr/>
            </p:nvSpPr>
            <p:spPr bwMode="auto">
              <a:xfrm rot="-5400000">
                <a:off x="2620" y="1132"/>
                <a:ext cx="48" cy="200"/>
              </a:xfrm>
              <a:prstGeom prst="rightBrace">
                <a:avLst>
                  <a:gd name="adj1" fmla="val 34722"/>
                  <a:gd name="adj2" fmla="val 50000"/>
                </a:avLst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123" name="Text Box 90"/>
              <p:cNvSpPr txBox="1">
                <a:spLocks noChangeArrowheads="1"/>
              </p:cNvSpPr>
              <p:nvPr/>
            </p:nvSpPr>
            <p:spPr bwMode="auto">
              <a:xfrm>
                <a:off x="2202" y="1064"/>
                <a:ext cx="534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 algn="ctr">
                  <a:spcBef>
                    <a:spcPct val="50000"/>
                  </a:spcBef>
                </a:pPr>
                <a:r>
                  <a:rPr kumimoji="0" lang="en-US" altLang="en-US" sz="1000"/>
                  <a:t>RNA primer</a:t>
                </a:r>
              </a:p>
            </p:txBody>
          </p:sp>
        </p:grpSp>
        <p:sp>
          <p:nvSpPr>
            <p:cNvPr id="44119" name="Text Box 91"/>
            <p:cNvSpPr txBox="1">
              <a:spLocks noChangeArrowheads="1"/>
            </p:cNvSpPr>
            <p:nvPr/>
          </p:nvSpPr>
          <p:spPr bwMode="auto">
            <a:xfrm>
              <a:off x="3211" y="1634"/>
              <a:ext cx="306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en-US" sz="600"/>
                <a:t>Okazaki</a:t>
              </a:r>
              <a:br>
                <a:rPr kumimoji="0" lang="en-US" altLang="en-US" sz="600"/>
              </a:br>
              <a:r>
                <a:rPr kumimoji="0" lang="en-US" altLang="en-US" sz="600"/>
                <a:t>fragment</a:t>
              </a:r>
            </a:p>
          </p:txBody>
        </p:sp>
        <p:sp>
          <p:nvSpPr>
            <p:cNvPr id="44120" name="Line 92"/>
            <p:cNvSpPr>
              <a:spLocks noChangeShapeType="1"/>
            </p:cNvSpPr>
            <p:nvPr/>
          </p:nvSpPr>
          <p:spPr bwMode="auto">
            <a:xfrm>
              <a:off x="3352" y="1793"/>
              <a:ext cx="6" cy="6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121" name="Text Box 182"/>
            <p:cNvSpPr txBox="1">
              <a:spLocks noChangeArrowheads="1"/>
            </p:cNvSpPr>
            <p:nvPr/>
          </p:nvSpPr>
          <p:spPr bwMode="auto">
            <a:xfrm>
              <a:off x="1001" y="3896"/>
              <a:ext cx="76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349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 algn="ctr"/>
              <a:r>
                <a:rPr kumimoji="0" lang="en-US" altLang="en-US" sz="1400" b="1">
                  <a:solidFill>
                    <a:schemeClr val="bg2"/>
                  </a:solidFill>
                </a:rPr>
                <a:t>Figure 16.15</a:t>
              </a:r>
              <a:endParaRPr lang="en-US" altLang="en-US" sz="2900"/>
            </a:p>
          </p:txBody>
        </p:sp>
      </p:grpSp>
      <p:grpSp>
        <p:nvGrpSpPr>
          <p:cNvPr id="435384" name="Group 184"/>
          <p:cNvGrpSpPr>
            <a:grpSpLocks/>
          </p:cNvGrpSpPr>
          <p:nvPr/>
        </p:nvGrpSpPr>
        <p:grpSpPr bwMode="auto">
          <a:xfrm>
            <a:off x="1212850" y="712788"/>
            <a:ext cx="3562350" cy="368300"/>
            <a:chOff x="436" y="432"/>
            <a:chExt cx="2244" cy="232"/>
          </a:xfrm>
        </p:grpSpPr>
        <p:grpSp>
          <p:nvGrpSpPr>
            <p:cNvPr id="44077" name="Group 185"/>
            <p:cNvGrpSpPr>
              <a:grpSpLocks/>
            </p:cNvGrpSpPr>
            <p:nvPr/>
          </p:nvGrpSpPr>
          <p:grpSpPr bwMode="auto">
            <a:xfrm>
              <a:off x="436" y="432"/>
              <a:ext cx="1248" cy="232"/>
              <a:chOff x="3028" y="793"/>
              <a:chExt cx="1248" cy="232"/>
            </a:xfrm>
          </p:grpSpPr>
          <p:sp>
            <p:nvSpPr>
              <p:cNvPr id="44079" name="Text Box 186"/>
              <p:cNvSpPr txBox="1">
                <a:spLocks noChangeArrowheads="1"/>
              </p:cNvSpPr>
              <p:nvPr/>
            </p:nvSpPr>
            <p:spPr bwMode="auto">
              <a:xfrm>
                <a:off x="3152" y="795"/>
                <a:ext cx="1124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en-US" sz="900"/>
                  <a:t>Primase joins RNA nucleotides </a:t>
                </a:r>
                <a:br>
                  <a:rPr kumimoji="0" lang="en-US" altLang="en-US" sz="900"/>
                </a:br>
                <a:r>
                  <a:rPr kumimoji="0" lang="en-US" altLang="en-US" sz="900"/>
                  <a:t>into a primer.</a:t>
                </a:r>
              </a:p>
            </p:txBody>
          </p:sp>
          <p:grpSp>
            <p:nvGrpSpPr>
              <p:cNvPr id="44080" name="Group 187"/>
              <p:cNvGrpSpPr>
                <a:grpSpLocks/>
              </p:cNvGrpSpPr>
              <p:nvPr/>
            </p:nvGrpSpPr>
            <p:grpSpPr bwMode="auto">
              <a:xfrm>
                <a:off x="3028" y="793"/>
                <a:ext cx="160" cy="154"/>
                <a:chOff x="204" y="481"/>
                <a:chExt cx="160" cy="154"/>
              </a:xfrm>
            </p:grpSpPr>
            <p:sp>
              <p:nvSpPr>
                <p:cNvPr id="44081" name="AutoShape 188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82" name="Text Box 189"/>
                <p:cNvSpPr txBox="1">
                  <a:spLocks noChangeArrowheads="1"/>
                </p:cNvSpPr>
                <p:nvPr/>
              </p:nvSpPr>
              <p:spPr bwMode="auto">
                <a:xfrm>
                  <a:off x="204" y="481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kumimoji="0" lang="en-US" altLang="en-US" sz="1000" b="1">
                      <a:solidFill>
                        <a:schemeClr val="bg1"/>
                      </a:solidFill>
                    </a:rPr>
                    <a:t>1</a:t>
                  </a:r>
                  <a:endParaRPr kumimoji="0" lang="en-US" altLang="en-US" sz="2400"/>
                </a:p>
              </p:txBody>
            </p:sp>
          </p:grpSp>
        </p:grpSp>
        <p:sp>
          <p:nvSpPr>
            <p:cNvPr id="44078" name="Line 190"/>
            <p:cNvSpPr>
              <a:spLocks noChangeShapeType="1"/>
            </p:cNvSpPr>
            <p:nvPr/>
          </p:nvSpPr>
          <p:spPr bwMode="auto">
            <a:xfrm>
              <a:off x="1816" y="512"/>
              <a:ext cx="864" cy="1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435391" name="Group 191"/>
          <p:cNvGrpSpPr>
            <a:grpSpLocks/>
          </p:cNvGrpSpPr>
          <p:nvPr/>
        </p:nvGrpSpPr>
        <p:grpSpPr bwMode="auto">
          <a:xfrm>
            <a:off x="5245100" y="1360488"/>
            <a:ext cx="2527300" cy="495300"/>
            <a:chOff x="2976" y="840"/>
            <a:chExt cx="1592" cy="312"/>
          </a:xfrm>
        </p:grpSpPr>
        <p:sp>
          <p:nvSpPr>
            <p:cNvPr id="44071" name="Line 192"/>
            <p:cNvSpPr>
              <a:spLocks noChangeShapeType="1"/>
            </p:cNvSpPr>
            <p:nvPr/>
          </p:nvSpPr>
          <p:spPr bwMode="auto">
            <a:xfrm flipV="1">
              <a:off x="2976" y="1056"/>
              <a:ext cx="96" cy="9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grpSp>
          <p:nvGrpSpPr>
            <p:cNvPr id="44072" name="Group 193"/>
            <p:cNvGrpSpPr>
              <a:grpSpLocks/>
            </p:cNvGrpSpPr>
            <p:nvPr/>
          </p:nvGrpSpPr>
          <p:grpSpPr bwMode="auto">
            <a:xfrm>
              <a:off x="3028" y="840"/>
              <a:ext cx="1540" cy="232"/>
              <a:chOff x="3028" y="793"/>
              <a:chExt cx="1540" cy="232"/>
            </a:xfrm>
          </p:grpSpPr>
          <p:sp>
            <p:nvSpPr>
              <p:cNvPr id="44073" name="Text Box 194"/>
              <p:cNvSpPr txBox="1">
                <a:spLocks noChangeArrowheads="1"/>
              </p:cNvSpPr>
              <p:nvPr/>
            </p:nvSpPr>
            <p:spPr bwMode="auto">
              <a:xfrm>
                <a:off x="3152" y="795"/>
                <a:ext cx="1416" cy="23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en-US" sz="900"/>
                  <a:t>DNA pol III adds DNA nucleotides to the </a:t>
                </a:r>
                <a:br>
                  <a:rPr kumimoji="0" lang="en-US" altLang="en-US" sz="900"/>
                </a:br>
                <a:r>
                  <a:rPr kumimoji="0" lang="en-US" altLang="en-US" sz="900"/>
                  <a:t>primer, forming an Okazaki fragment.</a:t>
                </a:r>
              </a:p>
            </p:txBody>
          </p:sp>
          <p:grpSp>
            <p:nvGrpSpPr>
              <p:cNvPr id="44074" name="Group 195"/>
              <p:cNvGrpSpPr>
                <a:grpSpLocks/>
              </p:cNvGrpSpPr>
              <p:nvPr/>
            </p:nvGrpSpPr>
            <p:grpSpPr bwMode="auto">
              <a:xfrm>
                <a:off x="3028" y="793"/>
                <a:ext cx="160" cy="154"/>
                <a:chOff x="204" y="481"/>
                <a:chExt cx="160" cy="154"/>
              </a:xfrm>
            </p:grpSpPr>
            <p:sp>
              <p:nvSpPr>
                <p:cNvPr id="44075" name="AutoShape 196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76" name="Text Box 197"/>
                <p:cNvSpPr txBox="1">
                  <a:spLocks noChangeArrowheads="1"/>
                </p:cNvSpPr>
                <p:nvPr/>
              </p:nvSpPr>
              <p:spPr bwMode="auto">
                <a:xfrm>
                  <a:off x="204" y="481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kumimoji="0" lang="en-US" altLang="en-US" sz="1000" b="1">
                      <a:solidFill>
                        <a:schemeClr val="bg1"/>
                      </a:solidFill>
                    </a:rPr>
                    <a:t>2</a:t>
                  </a:r>
                  <a:endParaRPr kumimoji="0" lang="en-US" altLang="en-US" sz="1000"/>
                </a:p>
              </p:txBody>
            </p:sp>
          </p:grpSp>
        </p:grpSp>
      </p:grpSp>
      <p:grpSp>
        <p:nvGrpSpPr>
          <p:cNvPr id="435398" name="Group 198"/>
          <p:cNvGrpSpPr>
            <a:grpSpLocks/>
          </p:cNvGrpSpPr>
          <p:nvPr/>
        </p:nvGrpSpPr>
        <p:grpSpPr bwMode="auto">
          <a:xfrm>
            <a:off x="2228850" y="2168525"/>
            <a:ext cx="2635250" cy="601663"/>
            <a:chOff x="1404" y="1366"/>
            <a:chExt cx="1660" cy="379"/>
          </a:xfrm>
        </p:grpSpPr>
        <p:grpSp>
          <p:nvGrpSpPr>
            <p:cNvPr id="44065" name="Group 199"/>
            <p:cNvGrpSpPr>
              <a:grpSpLocks/>
            </p:cNvGrpSpPr>
            <p:nvPr/>
          </p:nvGrpSpPr>
          <p:grpSpPr bwMode="auto">
            <a:xfrm>
              <a:off x="1404" y="1366"/>
              <a:ext cx="1052" cy="331"/>
              <a:chOff x="916" y="1281"/>
              <a:chExt cx="1052" cy="331"/>
            </a:xfrm>
          </p:grpSpPr>
          <p:sp>
            <p:nvSpPr>
              <p:cNvPr id="44067" name="Text Box 200"/>
              <p:cNvSpPr txBox="1">
                <a:spLocks noChangeArrowheads="1"/>
              </p:cNvSpPr>
              <p:nvPr/>
            </p:nvSpPr>
            <p:spPr bwMode="auto">
              <a:xfrm>
                <a:off x="1040" y="1296"/>
                <a:ext cx="928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en-US" sz="900"/>
                  <a:t>After reaching the next </a:t>
                </a:r>
                <a:br>
                  <a:rPr kumimoji="0" lang="en-US" altLang="en-US" sz="900"/>
                </a:br>
                <a:r>
                  <a:rPr kumimoji="0" lang="en-US" altLang="en-US" sz="900"/>
                  <a:t>RNA primer (not shown), </a:t>
                </a:r>
                <a:br>
                  <a:rPr kumimoji="0" lang="en-US" altLang="en-US" sz="900"/>
                </a:br>
                <a:r>
                  <a:rPr kumimoji="0" lang="en-US" altLang="en-US" sz="900"/>
                  <a:t>DNA  pol III falls off.</a:t>
                </a:r>
              </a:p>
            </p:txBody>
          </p:sp>
          <p:grpSp>
            <p:nvGrpSpPr>
              <p:cNvPr id="44068" name="Group 201"/>
              <p:cNvGrpSpPr>
                <a:grpSpLocks/>
              </p:cNvGrpSpPr>
              <p:nvPr/>
            </p:nvGrpSpPr>
            <p:grpSpPr bwMode="auto">
              <a:xfrm>
                <a:off x="916" y="1281"/>
                <a:ext cx="160" cy="154"/>
                <a:chOff x="204" y="481"/>
                <a:chExt cx="160" cy="154"/>
              </a:xfrm>
            </p:grpSpPr>
            <p:sp>
              <p:nvSpPr>
                <p:cNvPr id="44069" name="AutoShape 202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70" name="Text Box 203"/>
                <p:cNvSpPr txBox="1">
                  <a:spLocks noChangeArrowheads="1"/>
                </p:cNvSpPr>
                <p:nvPr/>
              </p:nvSpPr>
              <p:spPr bwMode="auto">
                <a:xfrm>
                  <a:off x="204" y="481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kumimoji="0" lang="en-US" altLang="en-US" sz="1000">
                      <a:solidFill>
                        <a:schemeClr val="bg1"/>
                      </a:solidFill>
                    </a:rPr>
                    <a:t>3</a:t>
                  </a:r>
                  <a:endParaRPr kumimoji="0" lang="en-US" altLang="en-US" sz="2400"/>
                </a:p>
              </p:txBody>
            </p:sp>
          </p:grpSp>
        </p:grpSp>
        <p:sp>
          <p:nvSpPr>
            <p:cNvPr id="44066" name="Line 204"/>
            <p:cNvSpPr>
              <a:spLocks noChangeShapeType="1"/>
            </p:cNvSpPr>
            <p:nvPr/>
          </p:nvSpPr>
          <p:spPr bwMode="auto">
            <a:xfrm>
              <a:off x="2448" y="1553"/>
              <a:ext cx="616" cy="19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435405" name="Group 205"/>
          <p:cNvGrpSpPr>
            <a:grpSpLocks/>
          </p:cNvGrpSpPr>
          <p:nvPr/>
        </p:nvGrpSpPr>
        <p:grpSpPr bwMode="auto">
          <a:xfrm>
            <a:off x="2051050" y="3063875"/>
            <a:ext cx="2279650" cy="773113"/>
            <a:chOff x="964" y="1913"/>
            <a:chExt cx="1436" cy="487"/>
          </a:xfrm>
        </p:grpSpPr>
        <p:sp>
          <p:nvSpPr>
            <p:cNvPr id="44060" name="Text Box 206"/>
            <p:cNvSpPr txBox="1">
              <a:spLocks noChangeArrowheads="1"/>
            </p:cNvSpPr>
            <p:nvPr/>
          </p:nvSpPr>
          <p:spPr bwMode="auto">
            <a:xfrm>
              <a:off x="1096" y="1918"/>
              <a:ext cx="1104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en-US" sz="900"/>
                <a:t>After the second fragment is </a:t>
              </a:r>
              <a:br>
                <a:rPr kumimoji="0" lang="en-US" altLang="en-US" sz="900"/>
              </a:br>
              <a:r>
                <a:rPr kumimoji="0" lang="en-US" altLang="en-US" sz="900"/>
                <a:t>primed. DNA pol III adds DNA</a:t>
              </a:r>
              <a:br>
                <a:rPr kumimoji="0" lang="en-US" altLang="en-US" sz="900"/>
              </a:br>
              <a:r>
                <a:rPr kumimoji="0" lang="en-US" altLang="en-US" sz="900"/>
                <a:t>nucleotides until it reaches the </a:t>
              </a:r>
              <a:br>
                <a:rPr kumimoji="0" lang="en-US" altLang="en-US" sz="900"/>
              </a:br>
              <a:r>
                <a:rPr kumimoji="0" lang="en-US" altLang="en-US" sz="900"/>
                <a:t>first primer and falls off.</a:t>
              </a:r>
            </a:p>
          </p:txBody>
        </p:sp>
        <p:grpSp>
          <p:nvGrpSpPr>
            <p:cNvPr id="44061" name="Group 207"/>
            <p:cNvGrpSpPr>
              <a:grpSpLocks/>
            </p:cNvGrpSpPr>
            <p:nvPr/>
          </p:nvGrpSpPr>
          <p:grpSpPr bwMode="auto">
            <a:xfrm>
              <a:off x="964" y="1913"/>
              <a:ext cx="160" cy="154"/>
              <a:chOff x="204" y="481"/>
              <a:chExt cx="160" cy="154"/>
            </a:xfrm>
          </p:grpSpPr>
          <p:sp>
            <p:nvSpPr>
              <p:cNvPr id="44063" name="AutoShape 208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64" name="Text Box 209"/>
              <p:cNvSpPr txBox="1">
                <a:spLocks noChangeArrowheads="1"/>
              </p:cNvSpPr>
              <p:nvPr/>
            </p:nvSpPr>
            <p:spPr bwMode="auto">
              <a:xfrm>
                <a:off x="204" y="481"/>
                <a:ext cx="1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 algn="ctr"/>
                <a:r>
                  <a:rPr kumimoji="0" lang="en-US" altLang="en-US" sz="1000" b="1">
                    <a:solidFill>
                      <a:schemeClr val="bg1"/>
                    </a:solidFill>
                  </a:rPr>
                  <a:t>4</a:t>
                </a:r>
                <a:endParaRPr kumimoji="0" lang="en-US" altLang="en-US" sz="2400"/>
              </a:p>
            </p:txBody>
          </p:sp>
        </p:grpSp>
        <p:sp>
          <p:nvSpPr>
            <p:cNvPr id="44062" name="Line 210"/>
            <p:cNvSpPr>
              <a:spLocks noChangeShapeType="1"/>
            </p:cNvSpPr>
            <p:nvPr/>
          </p:nvSpPr>
          <p:spPr bwMode="auto">
            <a:xfrm>
              <a:off x="2168" y="2168"/>
              <a:ext cx="232" cy="2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435411" name="Group 211"/>
          <p:cNvGrpSpPr>
            <a:grpSpLocks/>
          </p:cNvGrpSpPr>
          <p:nvPr/>
        </p:nvGrpSpPr>
        <p:grpSpPr bwMode="auto">
          <a:xfrm>
            <a:off x="2419350" y="4079875"/>
            <a:ext cx="2139950" cy="874713"/>
            <a:chOff x="1196" y="2553"/>
            <a:chExt cx="1348" cy="551"/>
          </a:xfrm>
        </p:grpSpPr>
        <p:grpSp>
          <p:nvGrpSpPr>
            <p:cNvPr id="44054" name="Group 212"/>
            <p:cNvGrpSpPr>
              <a:grpSpLocks/>
            </p:cNvGrpSpPr>
            <p:nvPr/>
          </p:nvGrpSpPr>
          <p:grpSpPr bwMode="auto">
            <a:xfrm>
              <a:off x="1196" y="2553"/>
              <a:ext cx="1068" cy="324"/>
              <a:chOff x="1236" y="2553"/>
              <a:chExt cx="1068" cy="324"/>
            </a:xfrm>
          </p:grpSpPr>
          <p:sp>
            <p:nvSpPr>
              <p:cNvPr id="44056" name="Text Box 213"/>
              <p:cNvSpPr txBox="1">
                <a:spLocks noChangeArrowheads="1"/>
              </p:cNvSpPr>
              <p:nvPr/>
            </p:nvSpPr>
            <p:spPr bwMode="auto">
              <a:xfrm>
                <a:off x="1360" y="2561"/>
                <a:ext cx="944" cy="31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en-US" sz="900"/>
                  <a:t>DNA  pol 1 replaces the </a:t>
                </a:r>
                <a:br>
                  <a:rPr kumimoji="0" lang="en-US" altLang="en-US" sz="900"/>
                </a:br>
                <a:r>
                  <a:rPr kumimoji="0" lang="en-US" altLang="en-US" sz="900"/>
                  <a:t>RNA with DNA, adding to </a:t>
                </a:r>
                <a:br>
                  <a:rPr kumimoji="0" lang="en-US" altLang="en-US" sz="900"/>
                </a:br>
                <a:r>
                  <a:rPr kumimoji="0" lang="en-US" altLang="en-US" sz="900"/>
                  <a:t>the 3 end of fragment 2.</a:t>
                </a:r>
              </a:p>
            </p:txBody>
          </p:sp>
          <p:grpSp>
            <p:nvGrpSpPr>
              <p:cNvPr id="44057" name="Group 214"/>
              <p:cNvGrpSpPr>
                <a:grpSpLocks/>
              </p:cNvGrpSpPr>
              <p:nvPr/>
            </p:nvGrpSpPr>
            <p:grpSpPr bwMode="auto">
              <a:xfrm>
                <a:off x="1236" y="2553"/>
                <a:ext cx="160" cy="154"/>
                <a:chOff x="204" y="481"/>
                <a:chExt cx="160" cy="154"/>
              </a:xfrm>
            </p:grpSpPr>
            <p:sp>
              <p:nvSpPr>
                <p:cNvPr id="44058" name="AutoShape 215"/>
                <p:cNvSpPr>
                  <a:spLocks noChangeArrowheads="1"/>
                </p:cNvSpPr>
                <p:nvPr/>
              </p:nvSpPr>
              <p:spPr bwMode="auto">
                <a:xfrm>
                  <a:off x="208" y="483"/>
                  <a:ext cx="144" cy="144"/>
                </a:xfrm>
                <a:prstGeom prst="flowChartConnector">
                  <a:avLst/>
                </a:prstGeom>
                <a:solidFill>
                  <a:schemeClr val="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/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endParaRPr lang="en-US" altLang="en-US"/>
                </a:p>
              </p:txBody>
            </p:sp>
            <p:sp>
              <p:nvSpPr>
                <p:cNvPr id="44059" name="Text Box 216"/>
                <p:cNvSpPr txBox="1">
                  <a:spLocks noChangeArrowheads="1"/>
                </p:cNvSpPr>
                <p:nvPr/>
              </p:nvSpPr>
              <p:spPr bwMode="auto">
                <a:xfrm>
                  <a:off x="204" y="481"/>
                  <a:ext cx="160" cy="1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gradFill rotWithShape="0">
                        <a:gsLst>
                          <a:gs pos="0">
                            <a:schemeClr val="accent1"/>
                          </a:gs>
                          <a:gs pos="100000">
                            <a:schemeClr val="bg1"/>
                          </a:gs>
                        </a:gsLst>
                        <a:lin ang="5400000" scaled="1"/>
                      </a:gradFill>
                    </a14:hiddenFill>
                  </a:ext>
                  <a:ext uri="{91240B29-F687-4F45-9708-019B960494DF}">
                    <a14:hiddenLine xmlns:a14="http://schemas.microsoft.com/office/drawing/2010/main" w="349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 anchor="ctr">
                  <a:spAutoFit/>
                </a:bodyPr>
                <a:lstStyle>
                  <a:lvl1pPr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1pPr>
                  <a:lvl2pPr marL="742950" indent="-28575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2pPr>
                  <a:lvl3pPr marL="11430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3pPr>
                  <a:lvl4pPr marL="16002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4pPr>
                  <a:lvl5pPr marL="2057400" indent="-228600"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 sz="3300">
                      <a:solidFill>
                        <a:schemeClr val="tx1"/>
                      </a:solidFill>
                      <a:latin typeface="Arial" panose="020B0604020202020204" pitchFamily="34" charset="0"/>
                      <a:sym typeface="Symbol" panose="05050102010706020507" pitchFamily="18" charset="2"/>
                    </a:defRPr>
                  </a:lvl9pPr>
                </a:lstStyle>
                <a:p>
                  <a:pPr algn="ctr"/>
                  <a:r>
                    <a:rPr kumimoji="0" lang="en-US" altLang="en-US" sz="1000" b="1">
                      <a:solidFill>
                        <a:schemeClr val="bg1"/>
                      </a:solidFill>
                    </a:rPr>
                    <a:t>5</a:t>
                  </a:r>
                  <a:endParaRPr kumimoji="0" lang="en-US" altLang="en-US" sz="2400"/>
                </a:p>
              </p:txBody>
            </p:sp>
          </p:grpSp>
        </p:grpSp>
        <p:sp>
          <p:nvSpPr>
            <p:cNvPr id="44055" name="Line 217"/>
            <p:cNvSpPr>
              <a:spLocks noChangeShapeType="1"/>
            </p:cNvSpPr>
            <p:nvPr/>
          </p:nvSpPr>
          <p:spPr bwMode="auto">
            <a:xfrm>
              <a:off x="2208" y="2768"/>
              <a:ext cx="336" cy="33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</p:grpSp>
      <p:grpSp>
        <p:nvGrpSpPr>
          <p:cNvPr id="435418" name="Group 218"/>
          <p:cNvGrpSpPr>
            <a:grpSpLocks/>
          </p:cNvGrpSpPr>
          <p:nvPr/>
        </p:nvGrpSpPr>
        <p:grpSpPr bwMode="auto">
          <a:xfrm>
            <a:off x="2482850" y="5146675"/>
            <a:ext cx="2368550" cy="874713"/>
            <a:chOff x="1236" y="3225"/>
            <a:chExt cx="1492" cy="551"/>
          </a:xfrm>
        </p:grpSpPr>
        <p:grpSp>
          <p:nvGrpSpPr>
            <p:cNvPr id="44048" name="Group 219"/>
            <p:cNvGrpSpPr>
              <a:grpSpLocks/>
            </p:cNvGrpSpPr>
            <p:nvPr/>
          </p:nvGrpSpPr>
          <p:grpSpPr bwMode="auto">
            <a:xfrm>
              <a:off x="1360" y="3232"/>
              <a:ext cx="1368" cy="544"/>
              <a:chOff x="1360" y="3232"/>
              <a:chExt cx="1368" cy="544"/>
            </a:xfrm>
          </p:grpSpPr>
          <p:sp>
            <p:nvSpPr>
              <p:cNvPr id="44052" name="Line 220"/>
              <p:cNvSpPr>
                <a:spLocks noChangeShapeType="1"/>
              </p:cNvSpPr>
              <p:nvPr/>
            </p:nvSpPr>
            <p:spPr bwMode="auto">
              <a:xfrm flipH="1" flipV="1">
                <a:off x="2285" y="3520"/>
                <a:ext cx="443" cy="25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/>
              <a:p>
                <a:endParaRPr lang="en-US"/>
              </a:p>
            </p:txBody>
          </p:sp>
          <p:sp>
            <p:nvSpPr>
              <p:cNvPr id="44053" name="Text Box 221"/>
              <p:cNvSpPr txBox="1">
                <a:spLocks noChangeArrowheads="1"/>
              </p:cNvSpPr>
              <p:nvPr/>
            </p:nvSpPr>
            <p:spPr bwMode="auto">
              <a:xfrm>
                <a:off x="1360" y="3232"/>
                <a:ext cx="940" cy="40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kumimoji="0" lang="en-US" altLang="en-US" sz="900"/>
                  <a:t>DNA ligase forms a bond </a:t>
                </a:r>
                <a:br>
                  <a:rPr kumimoji="0" lang="en-US" altLang="en-US" sz="900"/>
                </a:br>
                <a:r>
                  <a:rPr kumimoji="0" lang="en-US" altLang="en-US" sz="900"/>
                  <a:t>between the newest DNA</a:t>
                </a:r>
                <a:br>
                  <a:rPr kumimoji="0" lang="en-US" altLang="en-US" sz="900"/>
                </a:br>
                <a:r>
                  <a:rPr kumimoji="0" lang="en-US" altLang="en-US" sz="900"/>
                  <a:t>and the adjacent DNA  of </a:t>
                </a:r>
                <a:br>
                  <a:rPr kumimoji="0" lang="en-US" altLang="en-US" sz="900"/>
                </a:br>
                <a:r>
                  <a:rPr kumimoji="0" lang="en-US" altLang="en-US" sz="900"/>
                  <a:t>fragment 1.</a:t>
                </a:r>
              </a:p>
            </p:txBody>
          </p:sp>
        </p:grpSp>
        <p:grpSp>
          <p:nvGrpSpPr>
            <p:cNvPr id="44049" name="Group 222"/>
            <p:cNvGrpSpPr>
              <a:grpSpLocks/>
            </p:cNvGrpSpPr>
            <p:nvPr/>
          </p:nvGrpSpPr>
          <p:grpSpPr bwMode="auto">
            <a:xfrm>
              <a:off x="1236" y="3225"/>
              <a:ext cx="160" cy="154"/>
              <a:chOff x="204" y="481"/>
              <a:chExt cx="160" cy="154"/>
            </a:xfrm>
          </p:grpSpPr>
          <p:sp>
            <p:nvSpPr>
              <p:cNvPr id="44050" name="AutoShape 223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51" name="Text Box 224"/>
              <p:cNvSpPr txBox="1">
                <a:spLocks noChangeArrowheads="1"/>
              </p:cNvSpPr>
              <p:nvPr/>
            </p:nvSpPr>
            <p:spPr bwMode="auto">
              <a:xfrm>
                <a:off x="204" y="481"/>
                <a:ext cx="1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 algn="ctr"/>
                <a:r>
                  <a:rPr kumimoji="0" lang="en-US" altLang="en-US" sz="1000" b="1">
                    <a:solidFill>
                      <a:schemeClr val="bg1"/>
                    </a:solidFill>
                  </a:rPr>
                  <a:t>6</a:t>
                </a:r>
                <a:endParaRPr kumimoji="0" lang="en-US" altLang="en-US" sz="2400"/>
              </a:p>
            </p:txBody>
          </p:sp>
        </p:grpSp>
      </p:grpSp>
      <p:grpSp>
        <p:nvGrpSpPr>
          <p:cNvPr id="435425" name="Group 225"/>
          <p:cNvGrpSpPr>
            <a:grpSpLocks/>
          </p:cNvGrpSpPr>
          <p:nvPr/>
        </p:nvGrpSpPr>
        <p:grpSpPr bwMode="auto">
          <a:xfrm>
            <a:off x="5441950" y="5164138"/>
            <a:ext cx="1384300" cy="730250"/>
            <a:chOff x="3100" y="3236"/>
            <a:chExt cx="872" cy="460"/>
          </a:xfrm>
        </p:grpSpPr>
        <p:sp>
          <p:nvSpPr>
            <p:cNvPr id="44043" name="Line 226"/>
            <p:cNvSpPr>
              <a:spLocks noChangeShapeType="1"/>
            </p:cNvSpPr>
            <p:nvPr/>
          </p:nvSpPr>
          <p:spPr bwMode="auto">
            <a:xfrm flipV="1">
              <a:off x="3120" y="3561"/>
              <a:ext cx="98" cy="1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/>
            <a:lstStyle/>
            <a:p>
              <a:endParaRPr lang="en-US"/>
            </a:p>
          </p:txBody>
        </p:sp>
        <p:sp>
          <p:nvSpPr>
            <p:cNvPr id="44044" name="Text Box 227"/>
            <p:cNvSpPr txBox="1">
              <a:spLocks noChangeArrowheads="1"/>
            </p:cNvSpPr>
            <p:nvPr/>
          </p:nvSpPr>
          <p:spPr bwMode="auto">
            <a:xfrm>
              <a:off x="3224" y="3240"/>
              <a:ext cx="748" cy="3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0">
                    <a:gsLst>
                      <a:gs pos="0">
                        <a:schemeClr val="accent1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 anchor="ctr">
              <a:spAutoFit/>
            </a:bodyPr>
            <a:lstStyle>
              <a:lvl1pPr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1pPr>
              <a:lvl2pPr marL="742950" indent="-28575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2pPr>
              <a:lvl3pPr marL="11430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3pPr>
              <a:lvl4pPr marL="16002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4pPr>
              <a:lvl5pPr marL="2057400" indent="-228600"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3300">
                  <a:solidFill>
                    <a:schemeClr val="tx1"/>
                  </a:solidFill>
                  <a:latin typeface="Arial" panose="020B0604020202020204" pitchFamily="34" charset="0"/>
                  <a:sym typeface="Symbol" panose="05050102010706020507" pitchFamily="18" charset="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kumimoji="0" lang="en-US" altLang="en-US" sz="900"/>
                <a:t>The lagging strand </a:t>
              </a:r>
              <a:br>
                <a:rPr kumimoji="0" lang="en-US" altLang="en-US" sz="900"/>
              </a:br>
              <a:r>
                <a:rPr kumimoji="0" lang="en-US" altLang="en-US" sz="900"/>
                <a:t>in this region is now</a:t>
              </a:r>
              <a:br>
                <a:rPr kumimoji="0" lang="en-US" altLang="en-US" sz="900"/>
              </a:br>
              <a:r>
                <a:rPr kumimoji="0" lang="en-US" altLang="en-US" sz="900"/>
                <a:t>complete.</a:t>
              </a:r>
            </a:p>
          </p:txBody>
        </p:sp>
        <p:grpSp>
          <p:nvGrpSpPr>
            <p:cNvPr id="44045" name="Group 228"/>
            <p:cNvGrpSpPr>
              <a:grpSpLocks/>
            </p:cNvGrpSpPr>
            <p:nvPr/>
          </p:nvGrpSpPr>
          <p:grpSpPr bwMode="auto">
            <a:xfrm>
              <a:off x="3100" y="3236"/>
              <a:ext cx="160" cy="154"/>
              <a:chOff x="204" y="481"/>
              <a:chExt cx="160" cy="154"/>
            </a:xfrm>
          </p:grpSpPr>
          <p:sp>
            <p:nvSpPr>
              <p:cNvPr id="44046" name="AutoShape 229"/>
              <p:cNvSpPr>
                <a:spLocks noChangeArrowheads="1"/>
              </p:cNvSpPr>
              <p:nvPr/>
            </p:nvSpPr>
            <p:spPr bwMode="auto">
              <a:xfrm>
                <a:off x="208" y="483"/>
                <a:ext cx="144" cy="144"/>
              </a:xfrm>
              <a:prstGeom prst="flowChartConnector">
                <a:avLst/>
              </a:pr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/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44047" name="Text Box 230"/>
              <p:cNvSpPr txBox="1">
                <a:spLocks noChangeArrowheads="1"/>
              </p:cNvSpPr>
              <p:nvPr/>
            </p:nvSpPr>
            <p:spPr bwMode="auto">
              <a:xfrm>
                <a:off x="204" y="481"/>
                <a:ext cx="160" cy="1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gradFill rotWithShape="0">
                      <a:gsLst>
                        <a:gs pos="0">
                          <a:schemeClr val="accent1"/>
                        </a:gs>
                        <a:gs pos="100000">
                          <a:schemeClr val="bg1"/>
                        </a:gs>
                      </a:gsLst>
                      <a:lin ang="5400000" scaled="1"/>
                    </a:gradFill>
                  </a14:hiddenFill>
                </a:ext>
                <a:ext uri="{91240B29-F687-4F45-9708-019B960494DF}">
                  <a14:hiddenLine xmlns:a14="http://schemas.microsoft.com/office/drawing/2010/main" w="349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 anchor="ctr">
                <a:spAutoFit/>
              </a:bodyPr>
              <a:lstStyle>
                <a:lvl1pPr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1pPr>
                <a:lvl2pPr marL="742950" indent="-28575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2pPr>
                <a:lvl3pPr marL="11430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3pPr>
                <a:lvl4pPr marL="16002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4pPr>
                <a:lvl5pPr marL="2057400" indent="-228600"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sz="3300">
                    <a:solidFill>
                      <a:schemeClr val="tx1"/>
                    </a:solidFill>
                    <a:latin typeface="Arial" panose="020B0604020202020204" pitchFamily="34" charset="0"/>
                    <a:sym typeface="Symbol" panose="05050102010706020507" pitchFamily="18" charset="2"/>
                  </a:defRPr>
                </a:lvl9pPr>
              </a:lstStyle>
              <a:p>
                <a:pPr algn="ctr"/>
                <a:r>
                  <a:rPr kumimoji="0" lang="en-US" altLang="en-US" sz="1000" b="1">
                    <a:solidFill>
                      <a:schemeClr val="bg1"/>
                    </a:solidFill>
                  </a:rPr>
                  <a:t>7</a:t>
                </a:r>
                <a:endParaRPr kumimoji="0" lang="en-US" altLang="en-US" sz="1000" b="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4293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5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5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5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5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5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35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5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35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35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354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35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0352" y="-563720"/>
            <a:ext cx="6423291" cy="7924799"/>
          </a:xfrm>
        </p:spPr>
      </p:pic>
    </p:spTree>
    <p:extLst>
      <p:ext uri="{BB962C8B-B14F-4D97-AF65-F5344CB8AC3E}">
        <p14:creationId xmlns:p14="http://schemas.microsoft.com/office/powerpoint/2010/main" val="3340566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8926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/>
              <a:t>Enzymes involved in “getting started” of DNA replication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2026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9326" y="62332"/>
            <a:ext cx="8839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b="1" u="sng" dirty="0" smtClean="0"/>
              <a:t>Helicases:</a:t>
            </a:r>
            <a:r>
              <a:rPr lang="en-US" sz="2800" dirty="0" smtClean="0"/>
              <a:t> untwist double helix at replication fork to separate the two parental stands </a:t>
            </a:r>
          </a:p>
          <a:p>
            <a:pPr marL="0" indent="0">
              <a:buNone/>
            </a:pPr>
            <a:r>
              <a:rPr lang="en-US" sz="2800" b="1" u="sng" dirty="0" smtClean="0"/>
              <a:t>Single strand binding proteins (SSBP):</a:t>
            </a:r>
            <a:r>
              <a:rPr lang="en-US" sz="2800" dirty="0" smtClean="0"/>
              <a:t> bind to the unpaired DNA strands, stabilizing them</a:t>
            </a:r>
          </a:p>
          <a:p>
            <a:pPr marL="0" indent="0">
              <a:buNone/>
            </a:pPr>
            <a:r>
              <a:rPr lang="en-US" sz="2800" b="1" u="sng" dirty="0" smtClean="0"/>
              <a:t>Topoisomerases:</a:t>
            </a:r>
            <a:r>
              <a:rPr lang="en-US" sz="2800" dirty="0" smtClean="0"/>
              <a:t> the untwisting of double helix causes tighter twisting and strain ahead of the replication fork, topoisomerase help relieve this train by breaking, swiveling and rejoining DNA strands </a:t>
            </a:r>
          </a:p>
          <a:p>
            <a:pPr marL="0" indent="0">
              <a:buNone/>
            </a:pPr>
            <a:r>
              <a:rPr lang="en-US" sz="2800" b="1" u="sng" dirty="0" err="1" smtClean="0"/>
              <a:t>Primase</a:t>
            </a:r>
            <a:r>
              <a:rPr lang="en-US" sz="2800" b="1" u="sng" dirty="0" smtClean="0"/>
              <a:t>: </a:t>
            </a:r>
            <a:r>
              <a:rPr lang="en-US" sz="2800" dirty="0" smtClean="0"/>
              <a:t>DNA synthesizing enzymes cannot “initiate” synthesis of polynucleotide, they need “already” existing chain of fee 3</a:t>
            </a:r>
            <a:r>
              <a:rPr lang="en-US" sz="2800" baseline="30000" dirty="0" smtClean="0"/>
              <a:t>/</a:t>
            </a:r>
            <a:r>
              <a:rPr lang="en-US" sz="2800" dirty="0" smtClean="0"/>
              <a:t>OH end to add nucleotides. Therefore, </a:t>
            </a:r>
            <a:r>
              <a:rPr lang="en-US" sz="2800" dirty="0" err="1" smtClean="0"/>
              <a:t>primase</a:t>
            </a:r>
            <a:r>
              <a:rPr lang="en-US" sz="2800" dirty="0" smtClean="0"/>
              <a:t> enzyme make primer (RNA oligonucleotide) to provide free 3</a:t>
            </a:r>
            <a:r>
              <a:rPr lang="en-US" sz="2800" baseline="30000" dirty="0" smtClean="0"/>
              <a:t>/</a:t>
            </a:r>
            <a:r>
              <a:rPr lang="en-US" sz="2800" dirty="0" smtClean="0"/>
              <a:t>OH to enzymes to initiate synthesis of polynucleotide. </a:t>
            </a:r>
          </a:p>
          <a:p>
            <a:pPr marL="0" indent="0">
              <a:buNone/>
            </a:pPr>
            <a:r>
              <a:rPr lang="en-US" sz="2800" b="1" dirty="0" smtClean="0"/>
              <a:t>Primer 5 to 10 nucleotides long  </a:t>
            </a:r>
          </a:p>
          <a:p>
            <a:pPr marL="0" indent="0">
              <a:buNone/>
            </a:pPr>
            <a:r>
              <a:rPr lang="en-US" sz="2800" dirty="0" smtClean="0"/>
              <a:t> 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4839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3908"/>
            <a:ext cx="8991600" cy="6629400"/>
          </a:xfrm>
        </p:spPr>
      </p:pic>
    </p:spTree>
    <p:extLst>
      <p:ext uri="{BB962C8B-B14F-4D97-AF65-F5344CB8AC3E}">
        <p14:creationId xmlns:p14="http://schemas.microsoft.com/office/powerpoint/2010/main" val="2810537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60658"/>
            <a:ext cx="8229600" cy="1143000"/>
          </a:xfrm>
        </p:spPr>
        <p:txBody>
          <a:bodyPr/>
          <a:lstStyle/>
          <a:p>
            <a:r>
              <a:rPr lang="en-US" dirty="0" smtClean="0"/>
              <a:t>Synthesizing a new DNA strand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789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94844"/>
            <a:ext cx="8763000" cy="669175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DNA polymerases catalyze the synthesis of new DNA by adding nucleotides to a preexisting chain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prokaryotes e.g. E. coli, several DNA polymerases, of which polymerase I and polymerase III play major role in DNA synthesis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 eukaryotes, at least 11 different polymerases discovered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Primer is required  for free 3</a:t>
            </a:r>
            <a:r>
              <a:rPr lang="en-US" baseline="30000" dirty="0" smtClean="0"/>
              <a:t>/</a:t>
            </a:r>
            <a:r>
              <a:rPr lang="en-US" dirty="0" smtClean="0"/>
              <a:t>OH to add nucleotides to begin DNA synthesis 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Polymerase III adds a DNA nucleotide to the growing chain of DNA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Nucleotide comes from nucleoside triphosphate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Two phosphates of nucleoside are lost as pyrophosphate when it is added to the growing DNA chain 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267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164"/>
            <a:ext cx="8229600" cy="868362"/>
          </a:xfrm>
        </p:spPr>
        <p:txBody>
          <a:bodyPr>
            <a:normAutofit/>
          </a:bodyPr>
          <a:lstStyle/>
          <a:p>
            <a:r>
              <a:rPr lang="en-US" b="1" dirty="0"/>
              <a:t>DNA </a:t>
            </a:r>
            <a:r>
              <a:rPr lang="en-US" b="1" dirty="0" smtClean="0"/>
              <a:t>REPLICATION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452" y="1219200"/>
            <a:ext cx="8610600" cy="5334000"/>
          </a:xfrm>
        </p:spPr>
      </p:pic>
    </p:spTree>
    <p:extLst>
      <p:ext uri="{BB962C8B-B14F-4D97-AF65-F5344CB8AC3E}">
        <p14:creationId xmlns:p14="http://schemas.microsoft.com/office/powerpoint/2010/main" val="413441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8" y="103908"/>
            <a:ext cx="8991600" cy="6629400"/>
          </a:xfrm>
        </p:spPr>
      </p:pic>
    </p:spTree>
    <p:extLst>
      <p:ext uri="{BB962C8B-B14F-4D97-AF65-F5344CB8AC3E}">
        <p14:creationId xmlns:p14="http://schemas.microsoft.com/office/powerpoint/2010/main" val="1176611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36562"/>
            <a:ext cx="8458200" cy="5964237"/>
          </a:xfrm>
        </p:spPr>
      </p:pic>
    </p:spTree>
    <p:extLst>
      <p:ext uri="{BB962C8B-B14F-4D97-AF65-F5344CB8AC3E}">
        <p14:creationId xmlns:p14="http://schemas.microsoft.com/office/powerpoint/2010/main" val="429401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10042"/>
            <a:ext cx="8229600" cy="1143000"/>
          </a:xfrm>
        </p:spPr>
        <p:txBody>
          <a:bodyPr/>
          <a:lstStyle/>
          <a:p>
            <a:r>
              <a:rPr lang="en-US" dirty="0" smtClean="0"/>
              <a:t>Antiparallel elongation of DNA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26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415626"/>
            <a:ext cx="8839200" cy="6580922"/>
          </a:xfrm>
        </p:spPr>
        <p:txBody>
          <a:bodyPr>
            <a:normAutofit/>
          </a:bodyPr>
          <a:lstStyle/>
          <a:p>
            <a:r>
              <a:rPr lang="en-US" dirty="0" smtClean="0"/>
              <a:t>As the two strands of DNA molecule are antiparallel, the replication of these two strands is also anti parallel </a:t>
            </a:r>
          </a:p>
          <a:p>
            <a:r>
              <a:rPr lang="en-US" dirty="0" smtClean="0"/>
              <a:t>The DNA strand is being replicated in 3</a:t>
            </a:r>
            <a:r>
              <a:rPr lang="en-US" baseline="30000" dirty="0" smtClean="0"/>
              <a:t>/</a:t>
            </a:r>
            <a:r>
              <a:rPr lang="en-US" dirty="0" smtClean="0"/>
              <a:t> to 5</a:t>
            </a:r>
            <a:r>
              <a:rPr lang="en-US" baseline="30000" dirty="0" smtClean="0"/>
              <a:t>/</a:t>
            </a:r>
            <a:r>
              <a:rPr lang="en-US" dirty="0" smtClean="0"/>
              <a:t> direction because of the requirement of polymerase III to have free 3</a:t>
            </a:r>
            <a:r>
              <a:rPr lang="en-US" baseline="30000" dirty="0" smtClean="0"/>
              <a:t>/</a:t>
            </a:r>
            <a:r>
              <a:rPr lang="en-US" dirty="0" smtClean="0"/>
              <a:t>OH end to add nucleotide </a:t>
            </a:r>
          </a:p>
          <a:p>
            <a:r>
              <a:rPr lang="en-US" dirty="0" smtClean="0"/>
              <a:t>The growing chain thus build in 5</a:t>
            </a:r>
            <a:r>
              <a:rPr lang="en-US" baseline="30000" dirty="0" smtClean="0"/>
              <a:t>/</a:t>
            </a:r>
            <a:r>
              <a:rPr lang="en-US" dirty="0" smtClean="0"/>
              <a:t> to 3</a:t>
            </a:r>
            <a:r>
              <a:rPr lang="en-US" baseline="30000" dirty="0" smtClean="0"/>
              <a:t>/</a:t>
            </a:r>
            <a:r>
              <a:rPr lang="en-US" dirty="0" smtClean="0"/>
              <a:t> direction </a:t>
            </a:r>
          </a:p>
          <a:p>
            <a:r>
              <a:rPr lang="en-US" b="1" u="sng" dirty="0" smtClean="0"/>
              <a:t>Leading strand:</a:t>
            </a:r>
            <a:r>
              <a:rPr lang="en-US" dirty="0" smtClean="0"/>
              <a:t>  elongation of DNA is continuous in the direction of replication fork</a:t>
            </a:r>
          </a:p>
          <a:p>
            <a:r>
              <a:rPr lang="en-US" b="1" u="sng" dirty="0" smtClean="0"/>
              <a:t>Lagging strand:</a:t>
            </a:r>
            <a:r>
              <a:rPr lang="en-US" dirty="0" smtClean="0"/>
              <a:t> elongation of DNA is </a:t>
            </a:r>
            <a:r>
              <a:rPr lang="en-US" dirty="0"/>
              <a:t>away from the direction of replication fork </a:t>
            </a:r>
            <a:r>
              <a:rPr lang="en-US" dirty="0" smtClean="0"/>
              <a:t>and is discontinuous in fragments known as </a:t>
            </a:r>
            <a:r>
              <a:rPr lang="en-US" b="1" dirty="0" smtClean="0"/>
              <a:t>Okazaki</a:t>
            </a:r>
            <a:r>
              <a:rPr lang="en-US" dirty="0" smtClean="0"/>
              <a:t> fragments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3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60355" y="-591429"/>
            <a:ext cx="6651890" cy="8001002"/>
          </a:xfrm>
        </p:spPr>
      </p:pic>
    </p:spTree>
    <p:extLst>
      <p:ext uri="{BB962C8B-B14F-4D97-AF65-F5344CB8AC3E}">
        <p14:creationId xmlns:p14="http://schemas.microsoft.com/office/powerpoint/2010/main" val="190197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27356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As the growing DNA fragment reaches to the end of other DNA fragment along parental DNA strand, polymerase I replace the primer nucleotides from the end of adjacent DNA fragment until it completely excise RNA primer.</a:t>
            </a:r>
          </a:p>
          <a:p>
            <a:r>
              <a:rPr lang="en-US" dirty="0" smtClean="0"/>
              <a:t>DNA ligase then make covalent bond between the two nucleotides of two fragments together 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27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60554" y="-2912065"/>
            <a:ext cx="6728090" cy="12649202"/>
          </a:xfrm>
        </p:spPr>
      </p:pic>
    </p:spTree>
    <p:extLst>
      <p:ext uri="{BB962C8B-B14F-4D97-AF65-F5344CB8AC3E}">
        <p14:creationId xmlns:p14="http://schemas.microsoft.com/office/powerpoint/2010/main" val="2908171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69270" y="69267"/>
            <a:ext cx="8991601" cy="6705601"/>
          </a:xfrm>
        </p:spPr>
      </p:pic>
    </p:spTree>
    <p:extLst>
      <p:ext uri="{BB962C8B-B14F-4D97-AF65-F5344CB8AC3E}">
        <p14:creationId xmlns:p14="http://schemas.microsoft.com/office/powerpoint/2010/main" val="4116196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31755" y="-979355"/>
            <a:ext cx="6880490" cy="8839202"/>
          </a:xfrm>
        </p:spPr>
      </p:pic>
    </p:spTree>
    <p:extLst>
      <p:ext uri="{BB962C8B-B14F-4D97-AF65-F5344CB8AC3E}">
        <p14:creationId xmlns:p14="http://schemas.microsoft.com/office/powerpoint/2010/main" val="325362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An overview of DNA replication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266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692" y="533402"/>
            <a:ext cx="8915400" cy="582136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Replication of DNA and synthesis of histone and non-histone proteins occur at the same time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 packaging is supposedly the final stage of chromosome duplication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 replication occurs at 3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→ 5</a:t>
            </a:r>
            <a:r>
              <a:rPr lang="en-US" baseline="300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direction of DNA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DNA replication is thus continuous at one strand and discontinuous at the opposite strand (Okazaki fragments) – bidirectional replication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Replication occurs at specific sites of DNA called “Origins” </a:t>
            </a: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061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413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Proteins involved in DNA replication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62000"/>
            <a:ext cx="8382000" cy="6096000"/>
          </a:xfrm>
        </p:spPr>
      </p:pic>
    </p:spTree>
    <p:extLst>
      <p:ext uri="{BB962C8B-B14F-4D97-AF65-F5344CB8AC3E}">
        <p14:creationId xmlns:p14="http://schemas.microsoft.com/office/powerpoint/2010/main" val="327256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906" y="810484"/>
            <a:ext cx="3962400" cy="5666516"/>
          </a:xfrm>
        </p:spPr>
        <p:txBody>
          <a:bodyPr>
            <a:normAutofit/>
          </a:bodyPr>
          <a:lstStyle/>
          <a:p>
            <a:r>
              <a:rPr lang="en-US" dirty="0" smtClean="0"/>
              <a:t>DNA synthesis occurs at specific sites along DNA molecule, those sites are known as “origins”</a:t>
            </a:r>
          </a:p>
          <a:p>
            <a:r>
              <a:rPr lang="en-US" dirty="0" smtClean="0"/>
              <a:t>There is one origin in prokaryotes and many in eukaryotes </a:t>
            </a:r>
          </a:p>
          <a:p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890" y="429488"/>
            <a:ext cx="5029200" cy="612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19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2237517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886" y="-2306802"/>
            <a:ext cx="51435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08" y="41560"/>
            <a:ext cx="4009178" cy="4509638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dirty="0"/>
              <a:t>DNA polymerases are responsible for DNA strand synthesis and repair</a:t>
            </a:r>
          </a:p>
          <a:p>
            <a:r>
              <a:rPr lang="en-US" dirty="0"/>
              <a:t>DNA polymerase I requires 3</a:t>
            </a:r>
            <a:r>
              <a:rPr lang="en-US" baseline="30000" dirty="0"/>
              <a:t>/</a:t>
            </a:r>
            <a:r>
              <a:rPr lang="en-US" dirty="0"/>
              <a:t>-hydroxyl on a preexisting DNA chain, thus it needs an RNA oligonucleotide  to initiate DNA synthesis 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035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096000"/>
          </a:xfrm>
        </p:spPr>
        <p:txBody>
          <a:bodyPr>
            <a:normAutofit/>
          </a:bodyPr>
          <a:lstStyle/>
          <a:p>
            <a:r>
              <a:rPr lang="en-US" dirty="0" smtClean="0"/>
              <a:t>There are many polymerase enzymes in eukaryotes and prokaryotes </a:t>
            </a:r>
          </a:p>
          <a:p>
            <a:r>
              <a:rPr lang="en-US" dirty="0" smtClean="0"/>
              <a:t>DNA </a:t>
            </a:r>
            <a:r>
              <a:rPr lang="en-US" dirty="0"/>
              <a:t>Polymerase III is responsible for DNA elongation, while </a:t>
            </a:r>
            <a:r>
              <a:rPr lang="en-US" dirty="0" smtClean="0"/>
              <a:t>DNA </a:t>
            </a:r>
            <a:r>
              <a:rPr lang="en-US" dirty="0" err="1"/>
              <a:t>plymerase</a:t>
            </a:r>
            <a:r>
              <a:rPr lang="en-US" dirty="0"/>
              <a:t> II and I act as repairing of growing DNA in case mismatch happens and </a:t>
            </a:r>
            <a:r>
              <a:rPr lang="en-US" dirty="0" err="1"/>
              <a:t>plymerase</a:t>
            </a:r>
            <a:r>
              <a:rPr lang="en-US" dirty="0"/>
              <a:t> I is also responsible for excision of primer </a:t>
            </a:r>
            <a:endParaRPr lang="en-US" dirty="0" smtClean="0"/>
          </a:p>
          <a:p>
            <a:r>
              <a:rPr lang="en-US" dirty="0" smtClean="0"/>
              <a:t>Eukaryotic DNA polymerases have </a:t>
            </a:r>
            <a:r>
              <a:rPr lang="en-US" dirty="0" err="1" smtClean="0"/>
              <a:t>exonuclease</a:t>
            </a:r>
            <a:r>
              <a:rPr lang="en-US" dirty="0" smtClean="0"/>
              <a:t> activity which is required for proofreading of synthesizing DNA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9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5608" y="-1055552"/>
            <a:ext cx="6880491" cy="8991599"/>
          </a:xfrm>
        </p:spPr>
      </p:pic>
    </p:spTree>
    <p:extLst>
      <p:ext uri="{BB962C8B-B14F-4D97-AF65-F5344CB8AC3E}">
        <p14:creationId xmlns:p14="http://schemas.microsoft.com/office/powerpoint/2010/main" val="356527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1076</Words>
  <Application>Microsoft Office PowerPoint</Application>
  <PresentationFormat>On-screen Show (4:3)</PresentationFormat>
  <Paragraphs>174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Times New Roman</vt:lpstr>
      <vt:lpstr>Office Theme</vt:lpstr>
      <vt:lpstr>DNA Replication</vt:lpstr>
      <vt:lpstr>DNA REPLICATION</vt:lpstr>
      <vt:lpstr>An overview of DNA replication </vt:lpstr>
      <vt:lpstr>PowerPoint Presentation</vt:lpstr>
      <vt:lpstr>Proteins involved in DNA replication</vt:lpstr>
      <vt:lpstr>PowerPoint Presentation</vt:lpstr>
      <vt:lpstr>PowerPoint Presentation</vt:lpstr>
      <vt:lpstr>PowerPoint Presentation</vt:lpstr>
      <vt:lpstr>PowerPoint Presentation</vt:lpstr>
      <vt:lpstr>A closer look to DNA replication </vt:lpstr>
      <vt:lpstr>PowerPoint Presentation</vt:lpstr>
      <vt:lpstr>PowerPoint Presentation</vt:lpstr>
      <vt:lpstr>PowerPoint Presentation</vt:lpstr>
      <vt:lpstr>PowerPoint Presentation</vt:lpstr>
      <vt:lpstr>Enzymes involved in “getting started” of DNA replication </vt:lpstr>
      <vt:lpstr>PowerPoint Presentation</vt:lpstr>
      <vt:lpstr>PowerPoint Presentation</vt:lpstr>
      <vt:lpstr>Synthesizing a new DNA strand </vt:lpstr>
      <vt:lpstr>PowerPoint Presentation</vt:lpstr>
      <vt:lpstr>PowerPoint Presentation</vt:lpstr>
      <vt:lpstr>PowerPoint Presentation</vt:lpstr>
      <vt:lpstr>Antiparallel elongation of DNA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DNA Replication</dc:title>
  <dc:creator>Shamim Gul</dc:creator>
  <cp:lastModifiedBy>Shamim Gul</cp:lastModifiedBy>
  <cp:revision>3</cp:revision>
  <dcterms:created xsi:type="dcterms:W3CDTF">2020-06-08T05:17:52Z</dcterms:created>
  <dcterms:modified xsi:type="dcterms:W3CDTF">2020-06-08T05:42:06Z</dcterms:modified>
</cp:coreProperties>
</file>