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83" r:id="rId3"/>
    <p:sldId id="285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82" r:id="rId12"/>
    <p:sldId id="263" r:id="rId13"/>
    <p:sldId id="275" r:id="rId14"/>
    <p:sldId id="276" r:id="rId15"/>
    <p:sldId id="277" r:id="rId16"/>
    <p:sldId id="281" r:id="rId17"/>
    <p:sldId id="286" r:id="rId1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B956B-321E-482A-8139-429A80A7DB9E}" type="datetimeFigureOut">
              <a:rPr lang="en-CA" smtClean="0"/>
              <a:pPr/>
              <a:t>2020-06-12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2299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555"/>
            <a:ext cx="4002299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EE87-BC1D-4C4B-9F80-C5C9D7E7968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1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91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83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3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8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800600"/>
            <a:ext cx="7239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FRENCH REVOLUTION 1879</a:t>
            </a:r>
            <a:b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Faiza Mir</a:t>
            </a:r>
            <a:b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International Relations</a:t>
            </a:r>
            <a:b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Balochistan, Quetta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8" y="152400"/>
            <a:ext cx="583969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304800"/>
            <a:ext cx="7086600" cy="8382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MARIE ANTOINETTE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399" cy="6096000"/>
          </a:xfrm>
        </p:spPr>
        <p:txBody>
          <a:bodyPr/>
          <a:lstStyle/>
          <a:p>
            <a:endParaRPr lang="en-CA" dirty="0" smtClean="0"/>
          </a:p>
          <a:p>
            <a:pPr algn="just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Originally from Austria, she was married to Louis XVI and became the Queen of France.</a:t>
            </a: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Originally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from Austria, she was married to Louis XVI and became the Queen of France.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21" y="2034241"/>
            <a:ext cx="3040062" cy="349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63199"/>
            <a:ext cx="2591025" cy="367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33" y="2756711"/>
            <a:ext cx="2517866" cy="396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1" y="4343401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04800"/>
            <a:ext cx="4267199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THE CIVIL CONSTITUTION OF THE CLERGY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1" y="1447800"/>
            <a:ext cx="4343400" cy="5334000"/>
          </a:xfrm>
        </p:spPr>
        <p:txBody>
          <a:bodyPr>
            <a:normAutofit/>
          </a:bodyPr>
          <a:lstStyle/>
          <a:p>
            <a:pPr algn="just"/>
            <a:r>
              <a:rPr lang="en-US" sz="1900" dirty="0">
                <a:latin typeface="Arial" charset="0"/>
              </a:rPr>
              <a:t>In November of 1789 the National Assembly attempting to get control of the huge national </a:t>
            </a:r>
            <a:r>
              <a:rPr lang="en-US" sz="1900" dirty="0" smtClean="0">
                <a:latin typeface="Arial" charset="0"/>
              </a:rPr>
              <a:t>debt </a:t>
            </a:r>
            <a:r>
              <a:rPr lang="en-US" sz="1900" dirty="0">
                <a:latin typeface="Arial" charset="0"/>
              </a:rPr>
              <a:t>confiscated the land owned by the Roman Catholic Church.</a:t>
            </a:r>
          </a:p>
          <a:p>
            <a:pPr algn="just"/>
            <a:r>
              <a:rPr lang="en-US" sz="1900" dirty="0">
                <a:latin typeface="Arial" charset="0"/>
              </a:rPr>
              <a:t>As well, both bishops and priests were to be elected by the people and paid by the state.</a:t>
            </a:r>
          </a:p>
          <a:p>
            <a:pPr algn="just"/>
            <a:r>
              <a:rPr lang="en-US" sz="1900" dirty="0">
                <a:latin typeface="Arial" charset="0"/>
              </a:rPr>
              <a:t>Caused great tension between the church and the revolution.</a:t>
            </a:r>
          </a:p>
          <a:p>
            <a:endParaRPr lang="en-US" sz="1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1" cy="5334000"/>
          </a:xfrm>
        </p:spPr>
        <p:txBody>
          <a:bodyPr>
            <a:noAutofit/>
          </a:bodyPr>
          <a:lstStyle/>
          <a:p>
            <a:pPr algn="just"/>
            <a:r>
              <a:rPr lang="en-US" sz="1900" dirty="0">
                <a:latin typeface="Arial" charset="0"/>
              </a:rPr>
              <a:t>Despite its troubles the National Assembly continued its efforts to draft a new constitution.</a:t>
            </a:r>
          </a:p>
          <a:p>
            <a:pPr algn="just"/>
            <a:r>
              <a:rPr lang="en-US" sz="1900" dirty="0">
                <a:latin typeface="Arial" charset="0"/>
              </a:rPr>
              <a:t>By 1791 it had completed the constitution which established a limited constitutional monarch.</a:t>
            </a:r>
          </a:p>
          <a:p>
            <a:pPr algn="just"/>
            <a:r>
              <a:rPr lang="en-US" sz="1900" dirty="0">
                <a:latin typeface="Arial" charset="0"/>
              </a:rPr>
              <a:t>The power was with the Legislative Assembly in which 745 representatives would be voted in.</a:t>
            </a:r>
          </a:p>
          <a:p>
            <a:pPr lvl="1" algn="just"/>
            <a:r>
              <a:rPr lang="en-US" sz="1900" dirty="0">
                <a:latin typeface="Arial" charset="0"/>
              </a:rPr>
              <a:t>Old distinctions between clergy, nobles and commoners disappeared.</a:t>
            </a:r>
          </a:p>
          <a:p>
            <a:pPr algn="just"/>
            <a:r>
              <a:rPr lang="en-US" sz="1900" dirty="0">
                <a:latin typeface="Arial" charset="0"/>
              </a:rPr>
              <a:t>The king and his family attempted to flee but were captured and returned to Paris.</a:t>
            </a:r>
          </a:p>
          <a:p>
            <a:pPr algn="just"/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4876800" y="76201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charset="0"/>
            </a:endParaRPr>
          </a:p>
          <a:p>
            <a:pPr algn="ctr"/>
            <a:r>
              <a:rPr lang="en-US" sz="2400" b="1" dirty="0" smtClean="0">
                <a:latin typeface="Arial" charset="0"/>
              </a:rPr>
              <a:t>THE CONSTITUTION OF 1791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63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0"/>
            <a:ext cx="6553199" cy="91440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REVOLUTION DEEPENS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399" cy="5486400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the Revolution pushed forward, other European nations began to respond.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other nations around Europe would be interested in the Revolution in France?</a:t>
            </a: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 1792, the National assembly was replaced by the more radical National Convention.</a:t>
            </a:r>
          </a:p>
          <a:p>
            <a:pPr lvl="1"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Confirmed the abolition of the monarchy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07" y="3729918"/>
            <a:ext cx="4401693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81000"/>
            <a:ext cx="7162800" cy="1524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EXECUTION OF THE KING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76850"/>
          </a:xfrm>
        </p:spPr>
        <p:txBody>
          <a:bodyPr/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was found guilty and sentenced to death.</a:t>
            </a:r>
          </a:p>
          <a:p>
            <a:pPr lvl="1"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January 21</a:t>
            </a:r>
            <a:r>
              <a:rPr lang="en-CA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1793 Louis XVI was executed by guillotine.</a:t>
            </a:r>
          </a:p>
          <a:p>
            <a:pPr marL="457200" lvl="1" indent="0" algn="just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After long deliberation, the Convention</a:t>
            </a:r>
          </a:p>
          <a:p>
            <a:pPr marL="0" indent="0" algn="just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   decided to make the King stand trial for</a:t>
            </a:r>
          </a:p>
          <a:p>
            <a:pPr marL="0" indent="0" algn="just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   treason.</a:t>
            </a: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Why would they make him stand trial</a:t>
            </a:r>
          </a:p>
          <a:p>
            <a:pPr marL="0" indent="0" algn="just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  for treason?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27564"/>
            <a:ext cx="31242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 rot="21381963">
            <a:off x="6773149" y="2127886"/>
            <a:ext cx="2324528" cy="1535426"/>
          </a:xfrm>
          <a:prstGeom prst="wedgeRoundRectCallout">
            <a:avLst>
              <a:gd name="adj1" fmla="val -57078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A" sz="1400" dirty="0" smtClean="0"/>
              <a:t>I die innocent of all crimes of which I have been charged and I pardon those who have brought about my death.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837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7162800" cy="83820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REIGN OF TERROR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0540"/>
            <a:ext cx="6019800" cy="5647459"/>
          </a:xfrm>
        </p:spPr>
        <p:txBody>
          <a:bodyPr>
            <a:noAutofit/>
          </a:bodyPr>
          <a:lstStyle/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Louis XVI’s execution in 1793 a struggle developed between the different groups of revolutionaries.</a:t>
            </a:r>
          </a:p>
          <a:p>
            <a:pPr lvl="1" algn="just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Among one of the groups was one of the leading forces of the Revolution: Maximillian Robespierre.</a:t>
            </a:r>
          </a:p>
          <a:p>
            <a:pPr lvl="1" algn="just"/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Called the “incorruptible” because of his honesty.</a:t>
            </a: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Obsessed with the need for virtue in</a:t>
            </a:r>
          </a:p>
          <a:p>
            <a:pPr marL="0" indent="0" algn="just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 government.</a:t>
            </a:r>
          </a:p>
          <a:p>
            <a:pPr algn="just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Eliminated anyone who stood in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his way,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innocent people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Robespierre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made many political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 enemies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as a result, suffered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marL="0" indent="0" algn="just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same fate as Louis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XVI.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473" cy="347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3" y="3851564"/>
            <a:ext cx="4404529" cy="32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305800" cy="17526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REIGN OF TERROR &amp;</a:t>
            </a:r>
            <a:b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GUILLOTINE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269127" cy="548640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lot of mistrust among the different Revolutionary groups.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marked the beginning of the “Terror”.</a:t>
            </a:r>
          </a:p>
          <a:p>
            <a:pPr lvl="2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Fear and violence intended to eliminate all opposition by whatever means.</a:t>
            </a:r>
          </a:p>
          <a:p>
            <a:pPr marL="914400" lvl="2" indent="0">
              <a:buNone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Many people were killed by guillotine from paranoia a fear that the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Revolution was going to be halted.</a:t>
            </a:r>
          </a:p>
          <a:p>
            <a:pPr algn="just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guillotine is introduced into France by Dr. Joseph Ignace Guillotine, on the basis that is a more effective and humane means of execution than the tradition axe, which could take several blows to remove the head.</a:t>
            </a:r>
          </a:p>
          <a:p>
            <a:pPr marL="0" indent="0" algn="just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6047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124200"/>
            <a:ext cx="3352801" cy="38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REVOLUTION RESTRAINED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3200400"/>
          </a:xfrm>
        </p:spPr>
        <p:txBody>
          <a:bodyPr/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the tensions began to lessen, the National Convention turned over power to a new government known as the Directory.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more stable government.</a:t>
            </a:r>
          </a:p>
          <a:p>
            <a:pPr lvl="2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Stronger economic footing.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FOR THOUGHT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001000" cy="3777622"/>
          </a:xfrm>
        </p:spPr>
        <p:txBody>
          <a:bodyPr/>
          <a:lstStyle/>
          <a:p>
            <a:pPr lvl="2"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Considering everything you’ve learned about the French Revolution, why do you think it is still considered such an important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 in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hostory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even today???</a:t>
            </a:r>
          </a:p>
          <a:p>
            <a:pPr lvl="2"/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2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67129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 REGIME</a:t>
            </a:r>
            <a:b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0"/>
            <a:ext cx="8001000" cy="4311022"/>
          </a:xfrm>
        </p:spPr>
        <p:txBody>
          <a:bodyPr/>
          <a:lstStyle/>
          <a:p>
            <a:pPr marL="342900" lvl="1" indent="-342900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 of feudalism that ruled France through a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coalition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of monarch, nobles, &amp; Church.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91361"/>
            <a:ext cx="3657600" cy="38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162800" cy="9144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 OF THE FRENCH REVOLUTION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4196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Unequal social system</a:t>
            </a:r>
          </a:p>
          <a:p>
            <a:pPr marL="1022350" lvl="1" indent="-508000">
              <a:lnSpc>
                <a:spcPct val="90000"/>
              </a:lnSpc>
              <a:buNone/>
            </a:pPr>
            <a:r>
              <a:rPr lang="en-US" altLang="en-US" sz="1800" b="1" dirty="0"/>
              <a:t>A.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Estates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1.  1st = Church</a:t>
            </a:r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2.  2nd = Nobles</a:t>
            </a:r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3.  3rd = everyone else</a:t>
            </a:r>
          </a:p>
          <a:p>
            <a:pPr marL="1828800" lvl="3" indent="-457200">
              <a:lnSpc>
                <a:spcPct val="90000"/>
              </a:lnSpc>
              <a:buFontTx/>
              <a:buChar char="•"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bourgeoisie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– merchants/skilled laborers</a:t>
            </a:r>
          </a:p>
          <a:p>
            <a:pPr marL="1828800" lvl="3" indent="-457200">
              <a:lnSpc>
                <a:spcPct val="9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city workers – unskilled</a:t>
            </a:r>
          </a:p>
          <a:p>
            <a:pPr marL="1828800" lvl="3" indent="-457200">
              <a:lnSpc>
                <a:spcPct val="9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peasants – 80% of pop.</a:t>
            </a:r>
          </a:p>
          <a:p>
            <a:pPr marL="1022350" lvl="1" indent="-508000">
              <a:lnSpc>
                <a:spcPct val="90000"/>
              </a:lnSpc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B.  1st &amp; 2nd Estates were 2% of pop. BUT owned 30% of property</a:t>
            </a:r>
          </a:p>
          <a:p>
            <a:pPr marL="1022350" lvl="1" indent="-508000">
              <a:lnSpc>
                <a:spcPct val="90000"/>
              </a:lnSpc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C.  3rd Estate was 98% of pop. But owned almost no property; paid almost all the taxes!</a:t>
            </a:r>
          </a:p>
          <a:p>
            <a:pPr marL="1123950" lvl="1" indent="-609600">
              <a:buAutoNum type="alphaLcPeriod" startAt="3"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1" y="1295400"/>
            <a:ext cx="4343399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</a:rPr>
              <a:t>The Enlightenment</a:t>
            </a:r>
          </a:p>
          <a:p>
            <a:pPr marL="1123950" lvl="1" indent="-609600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idea of equality &amp;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1123950" lvl="1" indent="-609600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appeals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 3rd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</a:p>
          <a:p>
            <a:pPr marL="1123950" lvl="1" indent="-609600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Failing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Economy</a:t>
            </a:r>
          </a:p>
          <a:p>
            <a:pPr marL="1123950" lvl="1" indent="-60960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a.  high taxes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low profits</a:t>
            </a:r>
          </a:p>
          <a:p>
            <a:pPr marL="1123950" lvl="1" indent="-60960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b.  food shortages</a:t>
            </a:r>
          </a:p>
          <a:p>
            <a:pPr marL="1123950" lvl="1" indent="-609600"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 govt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</a:p>
          <a:p>
            <a:pPr marL="723900" indent="-609600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alt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2400" lvl="2" indent="-508000">
              <a:buNone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 Louis XVI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incompetent &amp; ineffectual</a:t>
            </a:r>
            <a:endParaRPr lang="en-US" alt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2400" lvl="2" indent="-508000"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b.  Marie Antoinette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hated by French</a:t>
            </a:r>
          </a:p>
          <a:p>
            <a:pPr marL="1879600" lvl="3" indent="-508000"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 foreigner – Austrian</a:t>
            </a:r>
          </a:p>
          <a:p>
            <a:pPr marL="1879600" lvl="3" indent="-508000"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 extravagant spender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2369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TENNIS COURT OATH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876800"/>
          </a:xfrm>
        </p:spPr>
        <p:txBody>
          <a:bodyPr>
            <a:noAutofit/>
          </a:bodyPr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June 20</a:t>
            </a:r>
            <a:r>
              <a:rPr lang="en-CA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 members of the National Assembly marched off to a nearby Tennis Court.</a:t>
            </a:r>
          </a:p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they swore a solemn oath “never to separate” until a fair government had been set up.</a:t>
            </a:r>
          </a:p>
          <a:p>
            <a:pPr marL="0" indent="0" algn="just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a turning point in the Revolution.</a:t>
            </a:r>
          </a:p>
          <a:p>
            <a:pPr lvl="1"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a direct challenge to the King’s authority.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648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OF THE BASTILLE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806952" cy="4495800"/>
          </a:xfrm>
        </p:spPr>
        <p:txBody>
          <a:bodyPr>
            <a:noAutofit/>
          </a:bodyPr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success of the Tennis Court Oath, many Parisians began to act more violently.</a:t>
            </a:r>
          </a:p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Louis XVI ordered his troops to concentrate its forces on Paris, but the King could not be sure of the loyalty of his forces.</a:t>
            </a:r>
          </a:p>
          <a:p>
            <a:pPr marL="0" indent="0" algn="just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soldiers had suffered under his rule just as the peasants had.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04800"/>
            <a:ext cx="6589199" cy="10668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OF THE BASTILLE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799" cy="5257800"/>
          </a:xfrm>
        </p:spPr>
        <p:txBody>
          <a:bodyPr/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July 14</a:t>
            </a:r>
            <a:r>
              <a:rPr lang="en-CA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1789, a vast crowd marched on the prison-fortress of the Bastille, where the government held a store of arms and ammunition.</a:t>
            </a:r>
          </a:p>
          <a:p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attacking and destroying the Bastille was such a significant event in the nationalistic movement of the French Revolution?</a:t>
            </a: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Bastille’s defenders consisted of a few soldiers.</a:t>
            </a: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crowd surged forward and tore down the gates of the Bastille and then began to rip it apart brick by brick.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What was the significance of the fall of the Bastille in terms of the power and authority of the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King?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385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543799" cy="144780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OF THE RIGHTS OF MAN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133600"/>
            <a:ext cx="7467600" cy="3777622"/>
          </a:xfrm>
        </p:spPr>
        <p:txBody>
          <a:bodyPr>
            <a:normAutofit/>
          </a:bodyPr>
          <a:lstStyle/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key measure taken by the National Assembly was the formal abolition of the old feudal system.</a:t>
            </a:r>
          </a:p>
          <a:p>
            <a:pPr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followed by the creation of the Declaration of the Rights of Man.</a:t>
            </a:r>
          </a:p>
          <a:p>
            <a:pPr marL="0" indent="0" algn="just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document setting out the basic principles of the new order.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Equal rights, freedom of expressions, etc.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28600"/>
            <a:ext cx="6589199" cy="91440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KING IN VERSAILLES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95400"/>
            <a:ext cx="7616952" cy="304799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Meanwhile, Louis XVI remained inactive in Versailles and refused to accept the decrees on the reforming of the old order.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fall of 1789 thousands of women marched to Versailles and confronted the king.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crowd insisted the king and his family return to Paris.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 complied and they moved to the Tuileries Palace in Paris.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 virtually became a prisoner in Paris.</a:t>
            </a:r>
          </a:p>
          <a:p>
            <a:pPr marL="0" indent="0" algn="just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06" y="4343399"/>
            <a:ext cx="4030594" cy="24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4110"/>
            <a:ext cx="7239000" cy="128089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PALACE OF VERSAILLES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098" y="1534651"/>
            <a:ext cx="4758947" cy="4456303"/>
          </a:xfrm>
        </p:spPr>
        <p:txBody>
          <a:bodyPr>
            <a:normAutofit/>
          </a:bodyPr>
          <a:lstStyle/>
          <a:p>
            <a:pPr algn="just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This is a picture of the Hall of Mirrors in the Palace of Versailles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this picture, why do you suppose some of the people from France were angry with the King and his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wife?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45" y="1676400"/>
            <a:ext cx="4267200" cy="417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</TotalTime>
  <Words>1123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Wisp</vt:lpstr>
      <vt:lpstr>FRENCH REVOLUTION 1879   Faiza Mir Department of International Relations University of Balochistan, Quetta</vt:lpstr>
      <vt:lpstr>THE OLD REGIME </vt:lpstr>
      <vt:lpstr>CAUSES OF THE FRENCH REVOLUTION</vt:lpstr>
      <vt:lpstr>TENNIS COURT OATH</vt:lpstr>
      <vt:lpstr>FALL OF THE BASTILLE</vt:lpstr>
      <vt:lpstr>FALL OF THE BASTILLE</vt:lpstr>
      <vt:lpstr>DECLARATION OF THE RIGHTS OF MAN</vt:lpstr>
      <vt:lpstr>KING IN VERSAILLES</vt:lpstr>
      <vt:lpstr>PALACE OF VERSAILLES</vt:lpstr>
      <vt:lpstr>MARIE ANTOINETTE</vt:lpstr>
      <vt:lpstr>THE CIVIL CONSTITUTION OF THE CLERGY</vt:lpstr>
      <vt:lpstr>THE REVOLUTION DEEPENS </vt:lpstr>
      <vt:lpstr>EXECUTION OF THE KING</vt:lpstr>
      <vt:lpstr>REIGN OF TERROR</vt:lpstr>
      <vt:lpstr>REIGN OF TERROR &amp;           GUILLOTINE</vt:lpstr>
      <vt:lpstr>REVOLUTION RESTRAINED</vt:lpstr>
      <vt:lpstr>FOOD FOR THOUGHT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Brodie Millar</dc:creator>
  <cp:lastModifiedBy>pcc</cp:lastModifiedBy>
  <cp:revision>88</cp:revision>
  <cp:lastPrinted>2013-02-13T18:53:15Z</cp:lastPrinted>
  <dcterms:created xsi:type="dcterms:W3CDTF">2006-08-16T00:00:00Z</dcterms:created>
  <dcterms:modified xsi:type="dcterms:W3CDTF">2020-06-12T09:27:42Z</dcterms:modified>
</cp:coreProperties>
</file>