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72" r:id="rId3"/>
    <p:sldId id="258" r:id="rId4"/>
    <p:sldId id="259" r:id="rId5"/>
    <p:sldId id="261" r:id="rId6"/>
    <p:sldId id="285" r:id="rId7"/>
    <p:sldId id="286" r:id="rId8"/>
    <p:sldId id="267" r:id="rId9"/>
    <p:sldId id="268" r:id="rId10"/>
    <p:sldId id="269" r:id="rId11"/>
    <p:sldId id="270" r:id="rId12"/>
    <p:sldId id="271" r:id="rId13"/>
    <p:sldId id="287" r:id="rId14"/>
    <p:sldId id="264" r:id="rId15"/>
    <p:sldId id="266" r:id="rId16"/>
    <p:sldId id="273" r:id="rId17"/>
    <p:sldId id="274" r:id="rId18"/>
    <p:sldId id="275" r:id="rId19"/>
    <p:sldId id="276" r:id="rId20"/>
    <p:sldId id="290" r:id="rId21"/>
    <p:sldId id="277" r:id="rId22"/>
    <p:sldId id="278" r:id="rId23"/>
    <p:sldId id="288" r:id="rId24"/>
    <p:sldId id="289" r:id="rId25"/>
    <p:sldId id="279" r:id="rId26"/>
    <p:sldId id="292" r:id="rId27"/>
    <p:sldId id="280" r:id="rId28"/>
    <p:sldId id="281" r:id="rId29"/>
    <p:sldId id="282" r:id="rId30"/>
    <p:sldId id="283" r:id="rId31"/>
    <p:sldId id="284" r:id="rId32"/>
    <p:sldId id="293" r:id="rId33"/>
    <p:sldId id="294" r:id="rId34"/>
    <p:sldId id="295" r:id="rId35"/>
    <p:sldId id="296" r:id="rId36"/>
    <p:sldId id="297" r:id="rId37"/>
    <p:sldId id="298" r:id="rId38"/>
    <p:sldId id="299" r:id="rId39"/>
    <p:sldId id="300"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CE33F-476F-4B48-8768-D629E47D8DFD}"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C3465-152B-4FC7-A6AB-BEC001C019C3}" type="slidenum">
              <a:rPr lang="en-US" smtClean="0"/>
              <a:t>‹#›</a:t>
            </a:fld>
            <a:endParaRPr lang="en-US"/>
          </a:p>
        </p:txBody>
      </p:sp>
    </p:spTree>
    <p:extLst>
      <p:ext uri="{BB962C8B-B14F-4D97-AF65-F5344CB8AC3E}">
        <p14:creationId xmlns:p14="http://schemas.microsoft.com/office/powerpoint/2010/main" val="239131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78D0783-DA2B-4BA8-9885-D16B1511493F}" type="datetime1">
              <a:rPr lang="en-US" smtClean="0"/>
              <a:t>5/2/2018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8135BA4-4008-45A8-8A56-EF63F12DB0E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78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280B804-5C24-4589-9D06-63B68776530B}" type="datetime1">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5BA4-4008-45A8-8A56-EF63F12DB0ED}" type="slidenum">
              <a:rPr lang="en-US" smtClean="0"/>
              <a:t>‹#›</a:t>
            </a:fld>
            <a:endParaRPr lang="en-US"/>
          </a:p>
        </p:txBody>
      </p:sp>
    </p:spTree>
    <p:extLst>
      <p:ext uri="{BB962C8B-B14F-4D97-AF65-F5344CB8AC3E}">
        <p14:creationId xmlns:p14="http://schemas.microsoft.com/office/powerpoint/2010/main" val="246279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9D97D-F820-4F8D-A4A6-50BCD02D49A9}" type="datetime1">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5BA4-4008-45A8-8A56-EF63F12DB0E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76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BBC4D9-0186-468B-9237-C7A3E3AB2A00}" type="datetime1">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5BA4-4008-45A8-8A56-EF63F12DB0E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35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0F13B8-29A2-4386-9C99-9300ECC96F49}" type="datetime1">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5BA4-4008-45A8-8A56-EF63F12DB0ED}" type="slidenum">
              <a:rPr lang="en-US" smtClean="0"/>
              <a:t>‹#›</a:t>
            </a:fld>
            <a:endParaRPr lang="en-US"/>
          </a:p>
        </p:txBody>
      </p:sp>
    </p:spTree>
    <p:extLst>
      <p:ext uri="{BB962C8B-B14F-4D97-AF65-F5344CB8AC3E}">
        <p14:creationId xmlns:p14="http://schemas.microsoft.com/office/powerpoint/2010/main" val="264563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CF7F1A-AFF1-4A69-A1E3-D4A07C464EE5}" type="datetime1">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5BA4-4008-45A8-8A56-EF63F12DB0E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99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A6E498-0FFA-409B-BB02-E76B8EE41D2E}" type="datetime1">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5BA4-4008-45A8-8A56-EF63F12DB0E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2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AFB9D2-4293-4D34-8181-84EFD65D9C6F}" type="datetime1">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5BA4-4008-45A8-8A56-EF63F12DB0E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65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369EEE-4027-4CDA-81EB-DC50EE06BCF3}" type="datetime1">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5BA4-4008-45A8-8A56-EF63F12DB0E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28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28B9ED-BB49-419D-AB7D-2E402CFF6485}" type="datetime1">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5BA4-4008-45A8-8A56-EF63F12DB0ED}" type="slidenum">
              <a:rPr lang="en-US" smtClean="0"/>
              <a:t>‹#›</a:t>
            </a:fld>
            <a:endParaRPr lang="en-US"/>
          </a:p>
        </p:txBody>
      </p:sp>
    </p:spTree>
    <p:extLst>
      <p:ext uri="{BB962C8B-B14F-4D97-AF65-F5344CB8AC3E}">
        <p14:creationId xmlns:p14="http://schemas.microsoft.com/office/powerpoint/2010/main" val="10179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6A1A09-E44B-4AA0-B689-4A8EA8996AF1}" type="datetime1">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5BA4-4008-45A8-8A56-EF63F12DB0E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63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FDF6A6-8FFE-4833-900B-020EFE3B3822}" type="datetime1">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5BA4-4008-45A8-8A56-EF63F12DB0ED}" type="slidenum">
              <a:rPr lang="en-US" smtClean="0"/>
              <a:t>‹#›</a:t>
            </a:fld>
            <a:endParaRPr lang="en-US"/>
          </a:p>
        </p:txBody>
      </p:sp>
    </p:spTree>
    <p:extLst>
      <p:ext uri="{BB962C8B-B14F-4D97-AF65-F5344CB8AC3E}">
        <p14:creationId xmlns:p14="http://schemas.microsoft.com/office/powerpoint/2010/main" val="322452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6F0108-CCF0-447D-96E9-2B468118831D}" type="datetime1">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35BA4-4008-45A8-8A56-EF63F12DB0E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51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8914AC-7921-4372-820F-9785518F2687}" type="datetime1">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35BA4-4008-45A8-8A56-EF63F12DB0E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96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FBA6E-9EAC-4B49-9FA7-1058CE266F1A}" type="datetime1">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35BA4-4008-45A8-8A56-EF63F12DB0ED}" type="slidenum">
              <a:rPr lang="en-US" smtClean="0"/>
              <a:t>‹#›</a:t>
            </a:fld>
            <a:endParaRPr lang="en-US"/>
          </a:p>
        </p:txBody>
      </p:sp>
    </p:spTree>
    <p:extLst>
      <p:ext uri="{BB962C8B-B14F-4D97-AF65-F5344CB8AC3E}">
        <p14:creationId xmlns:p14="http://schemas.microsoft.com/office/powerpoint/2010/main" val="91453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2A166F-C15F-4F0D-96D9-B85518857555}" type="datetime1">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5BA4-4008-45A8-8A56-EF63F12DB0E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50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925FB-91C4-4641-B7F2-7AEA522C1DDB}" type="datetime1">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5BA4-4008-45A8-8A56-EF63F12DB0ED}" type="slidenum">
              <a:rPr lang="en-US" smtClean="0"/>
              <a:t>‹#›</a:t>
            </a:fld>
            <a:endParaRPr lang="en-US"/>
          </a:p>
        </p:txBody>
      </p:sp>
    </p:spTree>
    <p:extLst>
      <p:ext uri="{BB962C8B-B14F-4D97-AF65-F5344CB8AC3E}">
        <p14:creationId xmlns:p14="http://schemas.microsoft.com/office/powerpoint/2010/main" val="138469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BA8083-E043-43D5-A368-8005C3411EF6}" type="datetime1">
              <a:rPr lang="en-US" smtClean="0"/>
              <a:t>5/2/2018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135BA4-4008-45A8-8A56-EF63F12DB0ED}" type="slidenum">
              <a:rPr lang="en-US" smtClean="0"/>
              <a:t>‹#›</a:t>
            </a:fld>
            <a:endParaRPr lang="en-US"/>
          </a:p>
        </p:txBody>
      </p:sp>
    </p:spTree>
    <p:extLst>
      <p:ext uri="{BB962C8B-B14F-4D97-AF65-F5344CB8AC3E}">
        <p14:creationId xmlns:p14="http://schemas.microsoft.com/office/powerpoint/2010/main" val="1956952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hyperlink" Target="http://www.iwm.org.uk/collections/item/object/2658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83" y="251851"/>
            <a:ext cx="11718387" cy="6414867"/>
          </a:xfrm>
          <a:prstGeom prst="rect">
            <a:avLst/>
          </a:prstGeom>
          <a:solidFill>
            <a:srgbClr val="0070C0"/>
          </a:solidFill>
        </p:spPr>
      </p:pic>
      <p:sp>
        <p:nvSpPr>
          <p:cNvPr id="2" name="Slide Number Placeholder 1"/>
          <p:cNvSpPr>
            <a:spLocks noGrp="1"/>
          </p:cNvSpPr>
          <p:nvPr>
            <p:ph type="sldNum" sz="quarter" idx="12"/>
          </p:nvPr>
        </p:nvSpPr>
        <p:spPr/>
        <p:txBody>
          <a:bodyPr/>
          <a:lstStyle/>
          <a:p>
            <a:fld id="{18135BA4-4008-45A8-8A56-EF63F12DB0ED}" type="slidenum">
              <a:rPr lang="en-US" smtClean="0"/>
              <a:t>1</a:t>
            </a:fld>
            <a:endParaRPr lang="en-US"/>
          </a:p>
        </p:txBody>
      </p:sp>
    </p:spTree>
    <p:extLst>
      <p:ext uri="{BB962C8B-B14F-4D97-AF65-F5344CB8AC3E}">
        <p14:creationId xmlns:p14="http://schemas.microsoft.com/office/powerpoint/2010/main" val="822791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Discussion Topics Back to Contents Describe an example of a message that would meet all but one of the above criteria. E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22" y="159608"/>
            <a:ext cx="11380378" cy="65332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8135BA4-4008-45A8-8A56-EF63F12DB0ED}" type="slidenum">
              <a:rPr lang="en-US" smtClean="0"/>
              <a:t>10</a:t>
            </a:fld>
            <a:endParaRPr lang="en-US"/>
          </a:p>
        </p:txBody>
      </p:sp>
    </p:spTree>
    <p:extLst>
      <p:ext uri="{BB962C8B-B14F-4D97-AF65-F5344CB8AC3E}">
        <p14:creationId xmlns:p14="http://schemas.microsoft.com/office/powerpoint/2010/main" val="4030958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2" descr="Discussion Topics 3.  Identify an example of propaganda you have recently been exposed    to, and explain to the class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96376"/>
            <a:ext cx="11569700" cy="66616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8135BA4-4008-45A8-8A56-EF63F12DB0ED}" type="slidenum">
              <a:rPr lang="en-US" smtClean="0"/>
              <a:t>11</a:t>
            </a:fld>
            <a:endParaRPr lang="en-US"/>
          </a:p>
        </p:txBody>
      </p:sp>
    </p:spTree>
    <p:extLst>
      <p:ext uri="{BB962C8B-B14F-4D97-AF65-F5344CB8AC3E}">
        <p14:creationId xmlns:p14="http://schemas.microsoft.com/office/powerpoint/2010/main" val="2838399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Discussion Topics Discussion Topics 1.  What are some potential sources of propaganda in the modern    world? Sources in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91882"/>
            <a:ext cx="11442699" cy="65504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8135BA4-4008-45A8-8A56-EF63F12DB0ED}" type="slidenum">
              <a:rPr lang="en-US" smtClean="0"/>
              <a:t>12</a:t>
            </a:fld>
            <a:endParaRPr lang="en-US"/>
          </a:p>
        </p:txBody>
      </p:sp>
    </p:spTree>
    <p:extLst>
      <p:ext uri="{BB962C8B-B14F-4D97-AF65-F5344CB8AC3E}">
        <p14:creationId xmlns:p14="http://schemas.microsoft.com/office/powerpoint/2010/main" val="613061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90500" y="117693"/>
            <a:ext cx="11836400" cy="6740307"/>
          </a:xfrm>
          <a:prstGeom prst="rect">
            <a:avLst/>
          </a:prstGeom>
        </p:spPr>
        <p:txBody>
          <a:bodyPr wrap="square">
            <a:spAutoFit/>
          </a:bodyPr>
          <a:lstStyle/>
          <a:p>
            <a:r>
              <a:rPr lang="en-US" sz="2400" b="1" dirty="0" smtClean="0"/>
              <a:t>Some </a:t>
            </a:r>
            <a:r>
              <a:rPr lang="en-US" sz="2400" b="1" dirty="0"/>
              <a:t>Facts About Propaganda</a:t>
            </a:r>
          </a:p>
          <a:p>
            <a:pPr marL="342900" indent="-342900">
              <a:buFont typeface="Wingdings" panose="05000000000000000000" pitchFamily="2" charset="2"/>
              <a:buChar char="v"/>
            </a:pPr>
            <a:r>
              <a:rPr lang="en-US" sz="2400" dirty="0"/>
              <a:t>Propaganda messages can be delivered as part of the mainstream news media, including through music, magazines, movies, and television shows</a:t>
            </a:r>
            <a:r>
              <a:rPr lang="en-US" sz="2400" dirty="0" smtClean="0"/>
              <a:t>.</a:t>
            </a:r>
          </a:p>
          <a:p>
            <a:endParaRPr lang="en-US" sz="2400" dirty="0"/>
          </a:p>
          <a:p>
            <a:pPr marL="342900" indent="-342900">
              <a:buFont typeface="Wingdings" panose="05000000000000000000" pitchFamily="2" charset="2"/>
              <a:buChar char="v"/>
            </a:pPr>
            <a:r>
              <a:rPr lang="en-US" sz="2400" dirty="0"/>
              <a:t>Propaganda may also take the form of reports, publications, and leaflets targeted to a particular segment of the population</a:t>
            </a:r>
            <a:r>
              <a:rPr lang="en-US" sz="2400" dirty="0" smtClean="0"/>
              <a:t>.</a:t>
            </a:r>
          </a:p>
          <a:p>
            <a:endParaRPr lang="en-US" sz="2400" dirty="0"/>
          </a:p>
          <a:p>
            <a:pPr marL="342900" indent="-342900">
              <a:buFont typeface="Wingdings" panose="05000000000000000000" pitchFamily="2" charset="2"/>
              <a:buChar char="v"/>
            </a:pPr>
            <a:r>
              <a:rPr lang="en-US" sz="2400" dirty="0"/>
              <a:t>Propaganda presents the facts selectively in order to encourage people to come to a particular conclusion</a:t>
            </a:r>
            <a:r>
              <a:rPr lang="en-US" sz="2400" dirty="0" smtClean="0"/>
              <a:t>.</a:t>
            </a:r>
          </a:p>
          <a:p>
            <a:endParaRPr lang="en-US" sz="2400" dirty="0"/>
          </a:p>
          <a:p>
            <a:pPr marL="342900" indent="-342900">
              <a:buFont typeface="Wingdings" panose="05000000000000000000" pitchFamily="2" charset="2"/>
              <a:buChar char="v"/>
            </a:pPr>
            <a:r>
              <a:rPr lang="en-US" sz="2400" dirty="0"/>
              <a:t>It is common for propaganda to be aimed at children and young adults, because they lack the critical reasoning </a:t>
            </a:r>
            <a:r>
              <a:rPr lang="en-US" sz="2400" dirty="0" smtClean="0"/>
              <a:t>skills to </a:t>
            </a:r>
            <a:r>
              <a:rPr lang="en-US" sz="2400" dirty="0"/>
              <a:t>help determine the objectivity of a particular message</a:t>
            </a:r>
            <a:r>
              <a:rPr lang="en-US" sz="2400" dirty="0" smtClean="0"/>
              <a:t>.</a:t>
            </a:r>
          </a:p>
          <a:p>
            <a:endParaRPr lang="en-US" sz="2400" dirty="0"/>
          </a:p>
          <a:p>
            <a:pPr marL="342900" indent="-342900">
              <a:buFont typeface="Wingdings" panose="05000000000000000000" pitchFamily="2" charset="2"/>
              <a:buChar char="v"/>
            </a:pPr>
            <a:r>
              <a:rPr lang="en-US" sz="2400" dirty="0"/>
              <a:t>Techniques used in propaganda can include appeals to fear, statements of </a:t>
            </a:r>
            <a:r>
              <a:rPr lang="en-US" sz="2400" dirty="0" smtClean="0"/>
              <a:t>prejudice disinformation</a:t>
            </a:r>
            <a:r>
              <a:rPr lang="en-US" sz="2400" dirty="0"/>
              <a:t>, demonizing the </a:t>
            </a:r>
            <a:r>
              <a:rPr lang="en-US" sz="2400" dirty="0" smtClean="0"/>
              <a:t>enemy and scapegoating.</a:t>
            </a:r>
          </a:p>
          <a:p>
            <a:endParaRPr lang="en-US" sz="2400" dirty="0"/>
          </a:p>
          <a:p>
            <a:pPr marL="342900" indent="-342900">
              <a:buFont typeface="Wingdings" panose="05000000000000000000" pitchFamily="2" charset="2"/>
              <a:buChar char="v"/>
            </a:pPr>
            <a:r>
              <a:rPr lang="en-US" sz="2400" dirty="0"/>
              <a:t>The most effective propaganda campaigns are based upon the truth.</a:t>
            </a:r>
          </a:p>
          <a:p>
            <a:endParaRPr lang="en-US" sz="2400" dirty="0"/>
          </a:p>
        </p:txBody>
      </p:sp>
      <p:sp>
        <p:nvSpPr>
          <p:cNvPr id="3" name="Slide Number Placeholder 2"/>
          <p:cNvSpPr>
            <a:spLocks noGrp="1"/>
          </p:cNvSpPr>
          <p:nvPr>
            <p:ph type="sldNum" sz="quarter" idx="12"/>
          </p:nvPr>
        </p:nvSpPr>
        <p:spPr/>
        <p:txBody>
          <a:bodyPr/>
          <a:lstStyle/>
          <a:p>
            <a:fld id="{18135BA4-4008-45A8-8A56-EF63F12DB0ED}" type="slidenum">
              <a:rPr lang="en-US" smtClean="0"/>
              <a:t>13</a:t>
            </a:fld>
            <a:endParaRPr lang="en-US"/>
          </a:p>
        </p:txBody>
      </p:sp>
    </p:spTree>
    <p:extLst>
      <p:ext uri="{BB962C8B-B14F-4D97-AF65-F5344CB8AC3E}">
        <p14:creationId xmlns:p14="http://schemas.microsoft.com/office/powerpoint/2010/main" val="4207208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1">
                <a:tint val="45000"/>
                <a:satMod val="400000"/>
              </a:schemeClr>
            </a:duotone>
          </a:blip>
          <a:stretch>
            <a:fillRect/>
          </a:stretch>
        </p:blipFill>
        <p:spPr>
          <a:xfrm>
            <a:off x="305777" y="294835"/>
            <a:ext cx="11684000" cy="6299200"/>
          </a:xfrm>
          <a:prstGeom prst="rect">
            <a:avLst/>
          </a:prstGeom>
          <a:ln>
            <a:solidFill>
              <a:schemeClr val="accent6">
                <a:lumMod val="50000"/>
              </a:schemeClr>
            </a:solidFill>
          </a:ln>
        </p:spPr>
      </p:pic>
      <p:sp>
        <p:nvSpPr>
          <p:cNvPr id="3" name="Slide Number Placeholder 2"/>
          <p:cNvSpPr>
            <a:spLocks noGrp="1"/>
          </p:cNvSpPr>
          <p:nvPr>
            <p:ph type="sldNum" sz="quarter" idx="12"/>
          </p:nvPr>
        </p:nvSpPr>
        <p:spPr/>
        <p:txBody>
          <a:bodyPr/>
          <a:lstStyle/>
          <a:p>
            <a:fld id="{18135BA4-4008-45A8-8A56-EF63F12DB0ED}" type="slidenum">
              <a:rPr lang="en-US" smtClean="0"/>
              <a:t>14</a:t>
            </a:fld>
            <a:endParaRPr lang="en-US"/>
          </a:p>
        </p:txBody>
      </p:sp>
    </p:spTree>
    <p:extLst>
      <p:ext uri="{BB962C8B-B14F-4D97-AF65-F5344CB8AC3E}">
        <p14:creationId xmlns:p14="http://schemas.microsoft.com/office/powerpoint/2010/main" val="2127828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428870" y="604048"/>
            <a:ext cx="10972800" cy="4524315"/>
          </a:xfrm>
          <a:prstGeom prst="rect">
            <a:avLst/>
          </a:prstGeom>
        </p:spPr>
        <p:txBody>
          <a:bodyPr wrap="square">
            <a:spAutoFit/>
          </a:bodyPr>
          <a:lstStyle/>
          <a:p>
            <a:r>
              <a:rPr lang="en-US" sz="3600" b="0" dirty="0" smtClean="0">
                <a:solidFill>
                  <a:srgbClr val="000000"/>
                </a:solidFill>
                <a:effectLst/>
              </a:rPr>
              <a:t>History of Propaganda</a:t>
            </a:r>
          </a:p>
          <a:p>
            <a:endParaRPr lang="en-US" sz="3600" dirty="0">
              <a:solidFill>
                <a:srgbClr val="000000"/>
              </a:solidFill>
            </a:endParaRPr>
          </a:p>
          <a:p>
            <a:r>
              <a:rPr lang="en-US" sz="3600" b="0" dirty="0" smtClean="0">
                <a:solidFill>
                  <a:srgbClr val="000000"/>
                </a:solidFill>
                <a:effectLst/>
              </a:rPr>
              <a:t>Originally this word was derived from an administrative body of the Catholic church (congregation) created in 1622, called the </a:t>
            </a:r>
            <a:r>
              <a:rPr lang="en-US" sz="3600" b="0" dirty="0" err="1" smtClean="0">
                <a:solidFill>
                  <a:srgbClr val="000000"/>
                </a:solidFill>
                <a:effectLst/>
              </a:rPr>
              <a:t>Congregatio</a:t>
            </a:r>
            <a:r>
              <a:rPr lang="en-US" sz="3600" b="0" dirty="0" smtClean="0">
                <a:solidFill>
                  <a:srgbClr val="000000"/>
                </a:solidFill>
                <a:effectLst/>
              </a:rPr>
              <a:t> de </a:t>
            </a:r>
            <a:r>
              <a:rPr lang="en-US" sz="3600" b="1" dirty="0" smtClean="0">
                <a:solidFill>
                  <a:srgbClr val="000000"/>
                </a:solidFill>
                <a:effectLst/>
              </a:rPr>
              <a:t>Propaganda</a:t>
            </a:r>
            <a:r>
              <a:rPr lang="en-US" sz="3600" b="0" dirty="0" smtClean="0">
                <a:solidFill>
                  <a:srgbClr val="000000"/>
                </a:solidFill>
                <a:effectLst/>
              </a:rPr>
              <a:t> Fide (Congregation for Propagating the Faith), or informally simply </a:t>
            </a:r>
            <a:r>
              <a:rPr lang="en-US" sz="3600" b="1" dirty="0" smtClean="0">
                <a:solidFill>
                  <a:srgbClr val="000000"/>
                </a:solidFill>
                <a:effectLst/>
              </a:rPr>
              <a:t>Propaganda</a:t>
            </a:r>
            <a:r>
              <a:rPr lang="en-US" sz="3600" b="0" dirty="0" smtClean="0">
                <a:solidFill>
                  <a:srgbClr val="000000"/>
                </a:solidFill>
                <a:effectLst/>
              </a:rPr>
              <a:t>. Its activity was aimed at "propagating" the Catholic faith in non-Catholic countries.</a:t>
            </a:r>
            <a:endParaRPr lang="en-US" sz="3600" dirty="0"/>
          </a:p>
        </p:txBody>
      </p:sp>
      <p:sp>
        <p:nvSpPr>
          <p:cNvPr id="3" name="Slide Number Placeholder 2"/>
          <p:cNvSpPr>
            <a:spLocks noGrp="1"/>
          </p:cNvSpPr>
          <p:nvPr>
            <p:ph type="sldNum" sz="quarter" idx="12"/>
          </p:nvPr>
        </p:nvSpPr>
        <p:spPr/>
        <p:txBody>
          <a:bodyPr/>
          <a:lstStyle/>
          <a:p>
            <a:fld id="{18135BA4-4008-45A8-8A56-EF63F12DB0ED}" type="slidenum">
              <a:rPr lang="en-US" smtClean="0"/>
              <a:t>15</a:t>
            </a:fld>
            <a:endParaRPr lang="en-US"/>
          </a:p>
        </p:txBody>
      </p:sp>
    </p:spTree>
    <p:extLst>
      <p:ext uri="{BB962C8B-B14F-4D97-AF65-F5344CB8AC3E}">
        <p14:creationId xmlns:p14="http://schemas.microsoft.com/office/powerpoint/2010/main" val="2473430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303433" y="173171"/>
            <a:ext cx="11290300" cy="3662541"/>
          </a:xfrm>
          <a:prstGeom prst="rect">
            <a:avLst/>
          </a:prstGeom>
        </p:spPr>
        <p:txBody>
          <a:bodyPr wrap="square">
            <a:spAutoFit/>
          </a:bodyPr>
          <a:lstStyle/>
          <a:p>
            <a:r>
              <a:rPr lang="en-US" sz="2800" b="1" dirty="0" smtClean="0"/>
              <a:t>Pre-Modern Precedent</a:t>
            </a:r>
          </a:p>
          <a:p>
            <a:endParaRPr lang="en-US" sz="800" dirty="0"/>
          </a:p>
          <a:p>
            <a:r>
              <a:rPr lang="en-US" sz="2800" dirty="0" smtClean="0"/>
              <a:t>Primitive </a:t>
            </a:r>
            <a:r>
              <a:rPr lang="en-US" sz="2800" dirty="0"/>
              <a:t>forms of propaganda have been a human activity as far back as reliable recorded evidence </a:t>
            </a:r>
            <a:r>
              <a:rPr lang="en-US" sz="2800" dirty="0" err="1" smtClean="0"/>
              <a:t>exists.The</a:t>
            </a:r>
            <a:r>
              <a:rPr lang="en-US" sz="2800" dirty="0" smtClean="0"/>
              <a:t> </a:t>
            </a:r>
            <a:r>
              <a:rPr lang="en-US" sz="2800" b="1" i="1" dirty="0" err="1" smtClean="0">
                <a:solidFill>
                  <a:schemeClr val="accent1"/>
                </a:solidFill>
              </a:rPr>
              <a:t>Arthashastra</a:t>
            </a:r>
            <a:r>
              <a:rPr lang="en-US" sz="2800" dirty="0"/>
              <a:t> </a:t>
            </a:r>
            <a:r>
              <a:rPr lang="en-US" sz="2800" dirty="0" smtClean="0"/>
              <a:t>written </a:t>
            </a:r>
            <a:r>
              <a:rPr lang="en-US" sz="2800" dirty="0"/>
              <a:t>by </a:t>
            </a:r>
            <a:r>
              <a:rPr lang="en-US" sz="2800" dirty="0" err="1">
                <a:solidFill>
                  <a:schemeClr val="accent1"/>
                </a:solidFill>
              </a:rPr>
              <a:t>Chanakya</a:t>
            </a:r>
            <a:r>
              <a:rPr lang="en-US" sz="2800" dirty="0"/>
              <a:t> (c. 350 – 283 BC), a professor of political </a:t>
            </a:r>
            <a:r>
              <a:rPr lang="en-US" sz="2800" dirty="0" smtClean="0"/>
              <a:t>science </a:t>
            </a:r>
            <a:r>
              <a:rPr lang="en-US" sz="2800" dirty="0"/>
              <a:t>at </a:t>
            </a:r>
            <a:r>
              <a:rPr lang="en-US" sz="2800" dirty="0" err="1"/>
              <a:t>Takshashila</a:t>
            </a:r>
            <a:r>
              <a:rPr lang="en-US" sz="2800" dirty="0"/>
              <a:t> University and a prime minister of the </a:t>
            </a:r>
            <a:r>
              <a:rPr lang="en-US" sz="2800" dirty="0" err="1"/>
              <a:t>Maurya</a:t>
            </a:r>
            <a:r>
              <a:rPr lang="en-US" sz="2800" dirty="0"/>
              <a:t> Empire in ancient India, </a:t>
            </a:r>
            <a:r>
              <a:rPr lang="en-US" sz="2800" dirty="0" smtClean="0"/>
              <a:t>discussed </a:t>
            </a:r>
            <a:r>
              <a:rPr lang="en-US" sz="2800" dirty="0"/>
              <a:t>propaganda in detail, such as how to spread propaganda and how to apply it in warfare. His student </a:t>
            </a:r>
            <a:r>
              <a:rPr lang="en-US" sz="2800" dirty="0">
                <a:solidFill>
                  <a:schemeClr val="accent1"/>
                </a:solidFill>
              </a:rPr>
              <a:t>Chandragupta </a:t>
            </a:r>
            <a:r>
              <a:rPr lang="en-US" sz="2800" dirty="0" err="1">
                <a:solidFill>
                  <a:schemeClr val="accent1"/>
                </a:solidFill>
              </a:rPr>
              <a:t>Maurya</a:t>
            </a:r>
            <a:r>
              <a:rPr lang="en-US" sz="2800" dirty="0">
                <a:solidFill>
                  <a:schemeClr val="accent1"/>
                </a:solidFill>
              </a:rPr>
              <a:t> </a:t>
            </a:r>
            <a:r>
              <a:rPr lang="en-US" sz="2800" dirty="0"/>
              <a:t>(c. 340 – 293 BC), founder of the </a:t>
            </a:r>
            <a:r>
              <a:rPr lang="en-US" sz="2800" dirty="0" err="1"/>
              <a:t>Maurya</a:t>
            </a:r>
            <a:r>
              <a:rPr lang="en-US" sz="2800" dirty="0"/>
              <a:t> Empire, employed these methods during his rise to </a:t>
            </a:r>
            <a:r>
              <a:rPr lang="en-US" sz="2800" dirty="0" smtClean="0"/>
              <a:t>power.</a:t>
            </a:r>
            <a:endParaRPr lang="en-US" sz="2800" dirty="0"/>
          </a:p>
        </p:txBody>
      </p:sp>
      <p:sp>
        <p:nvSpPr>
          <p:cNvPr id="3" name="Rectangle 2"/>
          <p:cNvSpPr/>
          <p:nvPr/>
        </p:nvSpPr>
        <p:spPr>
          <a:xfrm>
            <a:off x="500283" y="4303295"/>
            <a:ext cx="10896600" cy="1384995"/>
          </a:xfrm>
          <a:prstGeom prst="rect">
            <a:avLst/>
          </a:prstGeom>
        </p:spPr>
        <p:txBody>
          <a:bodyPr wrap="square">
            <a:spAutoFit/>
          </a:bodyPr>
          <a:lstStyle/>
          <a:p>
            <a:r>
              <a:rPr lang="en-US" sz="2800" dirty="0"/>
              <a:t>Another example of early propaganda is the 12th-century work, </a:t>
            </a:r>
            <a:r>
              <a:rPr lang="en-US" sz="2800" i="1" dirty="0">
                <a:solidFill>
                  <a:schemeClr val="accent1"/>
                </a:solidFill>
              </a:rPr>
              <a:t>The War of the Irish with the Foreigners</a:t>
            </a:r>
            <a:r>
              <a:rPr lang="en-US" sz="2800" dirty="0">
                <a:solidFill>
                  <a:schemeClr val="accent1"/>
                </a:solidFill>
              </a:rPr>
              <a:t>,</a:t>
            </a:r>
            <a:r>
              <a:rPr lang="en-US" sz="2800" dirty="0"/>
              <a:t> written by the </a:t>
            </a:r>
            <a:r>
              <a:rPr lang="en-US" sz="2800" dirty="0" err="1">
                <a:solidFill>
                  <a:schemeClr val="accent1"/>
                </a:solidFill>
              </a:rPr>
              <a:t>Dál</a:t>
            </a:r>
            <a:r>
              <a:rPr lang="en-US" sz="2800" dirty="0">
                <a:solidFill>
                  <a:schemeClr val="accent1"/>
                </a:solidFill>
              </a:rPr>
              <a:t> </a:t>
            </a:r>
            <a:r>
              <a:rPr lang="en-US" sz="2800" dirty="0" err="1">
                <a:solidFill>
                  <a:schemeClr val="accent1"/>
                </a:solidFill>
              </a:rPr>
              <a:t>gCais</a:t>
            </a:r>
            <a:r>
              <a:rPr lang="en-US" sz="2800" dirty="0">
                <a:solidFill>
                  <a:schemeClr val="accent1"/>
                </a:solidFill>
              </a:rPr>
              <a:t> </a:t>
            </a:r>
            <a:r>
              <a:rPr lang="en-US" sz="2800" dirty="0"/>
              <a:t>to portray themselves as legitimate rulers of Ireland.</a:t>
            </a:r>
          </a:p>
        </p:txBody>
      </p:sp>
      <p:sp>
        <p:nvSpPr>
          <p:cNvPr id="4" name="Slide Number Placeholder 3"/>
          <p:cNvSpPr>
            <a:spLocks noGrp="1"/>
          </p:cNvSpPr>
          <p:nvPr>
            <p:ph type="sldNum" sz="quarter" idx="12"/>
          </p:nvPr>
        </p:nvSpPr>
        <p:spPr/>
        <p:txBody>
          <a:bodyPr/>
          <a:lstStyle/>
          <a:p>
            <a:fld id="{18135BA4-4008-45A8-8A56-EF63F12DB0ED}" type="slidenum">
              <a:rPr lang="en-US" smtClean="0"/>
              <a:t>16</a:t>
            </a:fld>
            <a:endParaRPr lang="en-US"/>
          </a:p>
        </p:txBody>
      </p:sp>
    </p:spTree>
    <p:extLst>
      <p:ext uri="{BB962C8B-B14F-4D97-AF65-F5344CB8AC3E}">
        <p14:creationId xmlns:p14="http://schemas.microsoft.com/office/powerpoint/2010/main" val="1116461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337625" y="222167"/>
            <a:ext cx="11563643" cy="6494085"/>
          </a:xfrm>
          <a:prstGeom prst="rect">
            <a:avLst/>
          </a:prstGeom>
        </p:spPr>
        <p:txBody>
          <a:bodyPr wrap="square">
            <a:spAutoFit/>
          </a:bodyPr>
          <a:lstStyle/>
          <a:p>
            <a:r>
              <a:rPr lang="en-US" sz="3200" b="1" dirty="0" smtClean="0"/>
              <a:t>19tn Century</a:t>
            </a:r>
          </a:p>
          <a:p>
            <a:r>
              <a:rPr lang="en-US" sz="2400" dirty="0" smtClean="0"/>
              <a:t>Propaganda </a:t>
            </a:r>
            <a:r>
              <a:rPr lang="en-US" sz="2400" dirty="0"/>
              <a:t>as generally understood, is a modern phenomenon that emerged from the creation of literate and politically active societies informed by a mass media, where governments increasingly saw the necessity for swaying public opinion in </a:t>
            </a:r>
            <a:r>
              <a:rPr lang="en-US" sz="2400" dirty="0" smtClean="0"/>
              <a:t>favor </a:t>
            </a:r>
            <a:r>
              <a:rPr lang="en-US" sz="2400" dirty="0"/>
              <a:t>of its policies. During the French Revolutionary </a:t>
            </a:r>
            <a:r>
              <a:rPr lang="en-US" sz="2400" dirty="0" smtClean="0"/>
              <a:t>Propaganda </a:t>
            </a:r>
            <a:r>
              <a:rPr lang="en-US" sz="2400" dirty="0"/>
              <a:t>was among the first of the Modern Period. </a:t>
            </a:r>
            <a:r>
              <a:rPr lang="en-US" sz="2400" dirty="0">
                <a:solidFill>
                  <a:schemeClr val="accent1"/>
                </a:solidFill>
              </a:rPr>
              <a:t>A notable example was perhaps during the Indian Rebellion of 1857, where Indian </a:t>
            </a:r>
            <a:r>
              <a:rPr lang="en-US" sz="2400" dirty="0" err="1">
                <a:solidFill>
                  <a:schemeClr val="accent1"/>
                </a:solidFill>
              </a:rPr>
              <a:t>sepoys</a:t>
            </a:r>
            <a:r>
              <a:rPr lang="en-US" sz="2400" dirty="0">
                <a:solidFill>
                  <a:schemeClr val="accent1"/>
                </a:solidFill>
              </a:rPr>
              <a:t> rebelled against the British East India Company's rule in India.</a:t>
            </a:r>
            <a:r>
              <a:rPr lang="en-US" sz="2400" dirty="0"/>
              <a:t> Incidents of rape committed by Indian rebels against English women or girls were exaggerated to great effect by the British media to justify continued British colonialism in the Indian subcontinent</a:t>
            </a:r>
            <a:r>
              <a:rPr lang="en-US" sz="2400" dirty="0" smtClean="0"/>
              <a:t>. </a:t>
            </a:r>
            <a:r>
              <a:rPr lang="en-US" sz="2400" dirty="0"/>
              <a:t>At the time, </a:t>
            </a:r>
            <a:r>
              <a:rPr lang="en-US" sz="2400" dirty="0">
                <a:solidFill>
                  <a:srgbClr val="FF0000"/>
                </a:solidFill>
              </a:rPr>
              <a:t>British newspapers had printed various accounts about English women and girls being raped by the Indian rebels</a:t>
            </a:r>
            <a:r>
              <a:rPr lang="en-US" sz="2400" dirty="0"/>
              <a:t>. It was later found that some of these accounts were false stories created to perpetuate the common stereotypes of the native people of India as savages who need to be </a:t>
            </a:r>
            <a:r>
              <a:rPr lang="en-US" sz="2400" dirty="0" smtClean="0"/>
              <a:t>civilized </a:t>
            </a:r>
            <a:r>
              <a:rPr lang="en-US" sz="2400" dirty="0"/>
              <a:t>by British colonialists, a mission sometimes known as "The White Man's Burden". </a:t>
            </a:r>
            <a:r>
              <a:rPr lang="en-US" sz="2400" dirty="0">
                <a:solidFill>
                  <a:srgbClr val="FF0000"/>
                </a:solidFill>
              </a:rPr>
              <a:t>One such account published by </a:t>
            </a:r>
            <a:r>
              <a:rPr lang="en-US" sz="2400" i="1" dirty="0">
                <a:solidFill>
                  <a:srgbClr val="FF0000"/>
                </a:solidFill>
              </a:rPr>
              <a:t>The Times</a:t>
            </a:r>
            <a:r>
              <a:rPr lang="en-US" sz="2400" dirty="0">
                <a:solidFill>
                  <a:srgbClr val="FF0000"/>
                </a:solidFill>
              </a:rPr>
              <a:t>, regarding an incident where 48 English girls as young as 10–14 were supposedly raped by the Indian rebels in Delhi, was </a:t>
            </a:r>
            <a:r>
              <a:rPr lang="en-US" sz="2400" dirty="0" smtClean="0">
                <a:solidFill>
                  <a:srgbClr val="FF0000"/>
                </a:solidFill>
              </a:rPr>
              <a:t>criticized </a:t>
            </a:r>
            <a:r>
              <a:rPr lang="en-US" sz="2400" dirty="0">
                <a:solidFill>
                  <a:srgbClr val="FF0000"/>
                </a:solidFill>
              </a:rPr>
              <a:t>as a false propaganda story by Karl Marx, who pointed out that the story was reported by a clergyman in Bangalore, far from the events of the rebellion</a:t>
            </a:r>
            <a:r>
              <a:rPr lang="en-US" sz="2400" dirty="0" smtClean="0">
                <a:solidFill>
                  <a:srgbClr val="FF0000"/>
                </a:solidFill>
              </a:rPr>
              <a:t>.</a:t>
            </a: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fld id="{18135BA4-4008-45A8-8A56-EF63F12DB0ED}" type="slidenum">
              <a:rPr lang="en-US" smtClean="0"/>
              <a:t>17</a:t>
            </a:fld>
            <a:endParaRPr lang="en-US"/>
          </a:p>
        </p:txBody>
      </p:sp>
    </p:spTree>
    <p:extLst>
      <p:ext uri="{BB962C8B-B14F-4D97-AF65-F5344CB8AC3E}">
        <p14:creationId xmlns:p14="http://schemas.microsoft.com/office/powerpoint/2010/main" val="671177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355600" y="148471"/>
            <a:ext cx="4064000" cy="584775"/>
          </a:xfrm>
          <a:prstGeom prst="rect">
            <a:avLst/>
          </a:prstGeom>
        </p:spPr>
        <p:txBody>
          <a:bodyPr wrap="square">
            <a:spAutoFit/>
          </a:bodyPr>
          <a:lstStyle/>
          <a:p>
            <a:r>
              <a:rPr lang="en-US" sz="3200" b="1" dirty="0"/>
              <a:t>First World War</a:t>
            </a:r>
            <a:endParaRPr lang="en-US" sz="3200" dirty="0"/>
          </a:p>
        </p:txBody>
      </p:sp>
      <p:sp>
        <p:nvSpPr>
          <p:cNvPr id="4" name="Rectangle 3"/>
          <p:cNvSpPr/>
          <p:nvPr/>
        </p:nvSpPr>
        <p:spPr>
          <a:xfrm>
            <a:off x="355600" y="593546"/>
            <a:ext cx="11201400" cy="6124754"/>
          </a:xfrm>
          <a:prstGeom prst="rect">
            <a:avLst/>
          </a:prstGeom>
        </p:spPr>
        <p:txBody>
          <a:bodyPr wrap="square">
            <a:spAutoFit/>
          </a:bodyPr>
          <a:lstStyle/>
          <a:p>
            <a:r>
              <a:rPr lang="en-US" sz="2800" dirty="0"/>
              <a:t>The first large-scale and </a:t>
            </a:r>
            <a:r>
              <a:rPr lang="en-US" sz="2800" dirty="0" smtClean="0"/>
              <a:t>organized </a:t>
            </a:r>
            <a:r>
              <a:rPr lang="en-US" sz="2800" dirty="0"/>
              <a:t>propagation of government propaganda was occasioned by the outbreak of war in 1914. In the war's initial stages, propaganda output was greatly increased by the British and German governments, to persuade their populace in the justness of their </a:t>
            </a:r>
            <a:r>
              <a:rPr lang="en-US" sz="2800" dirty="0" smtClean="0"/>
              <a:t>cause, </a:t>
            </a:r>
            <a:r>
              <a:rPr lang="en-US" sz="2800" dirty="0"/>
              <a:t>to encourage voluntary recruitment, and above all to </a:t>
            </a:r>
            <a:r>
              <a:rPr lang="en-US" sz="2800" dirty="0" smtClean="0"/>
              <a:t>demonize </a:t>
            </a:r>
            <a:r>
              <a:rPr lang="en-US" sz="2800" dirty="0"/>
              <a:t>the </a:t>
            </a:r>
            <a:r>
              <a:rPr lang="en-US" sz="2800" dirty="0" smtClean="0"/>
              <a:t>enemy. Heavy </a:t>
            </a:r>
            <a:r>
              <a:rPr lang="en-US" sz="2800" dirty="0"/>
              <a:t>use was made of posters, as well as the new medium of film</a:t>
            </a:r>
            <a:r>
              <a:rPr lang="en-US" sz="2800" dirty="0" smtClean="0"/>
              <a:t>.</a:t>
            </a:r>
            <a:endParaRPr lang="en-US" sz="2800" dirty="0"/>
          </a:p>
          <a:p>
            <a:r>
              <a:rPr lang="en-US" sz="2800" b="1" dirty="0" smtClean="0"/>
              <a:t>Germany</a:t>
            </a:r>
            <a:endParaRPr lang="en-US" sz="2800" b="1" dirty="0"/>
          </a:p>
          <a:p>
            <a:r>
              <a:rPr lang="en-US" sz="2800" dirty="0"/>
              <a:t>At the start of the war, Germany expanded its unofficial propaganda machinery, establishing </a:t>
            </a:r>
            <a:r>
              <a:rPr lang="en-US" sz="2800" b="1" u="sng" dirty="0">
                <a:solidFill>
                  <a:schemeClr val="accent5"/>
                </a:solidFill>
              </a:rPr>
              <a:t>the Central Office for Foreign Services, </a:t>
            </a:r>
            <a:r>
              <a:rPr lang="en-US" sz="2800" dirty="0"/>
              <a:t>which among other duties was tasked with propaganda distribution to neutral nations, persuading them to either side with Germany or to maintain their stance of neutrality. After the declaration of war, Britain immediately cut the </a:t>
            </a:r>
            <a:r>
              <a:rPr lang="en-US" sz="2800" dirty="0" smtClean="0"/>
              <a:t>undersea cables </a:t>
            </a:r>
            <a:r>
              <a:rPr lang="en-US" sz="2800" dirty="0"/>
              <a:t>that connected Germany to the outside world, thereby cutting off a major propaganda outlet.</a:t>
            </a:r>
          </a:p>
        </p:txBody>
      </p:sp>
      <p:sp>
        <p:nvSpPr>
          <p:cNvPr id="2" name="Slide Number Placeholder 1"/>
          <p:cNvSpPr>
            <a:spLocks noGrp="1"/>
          </p:cNvSpPr>
          <p:nvPr>
            <p:ph type="sldNum" sz="quarter" idx="12"/>
          </p:nvPr>
        </p:nvSpPr>
        <p:spPr/>
        <p:txBody>
          <a:bodyPr/>
          <a:lstStyle/>
          <a:p>
            <a:fld id="{18135BA4-4008-45A8-8A56-EF63F12DB0ED}" type="slidenum">
              <a:rPr lang="en-US" smtClean="0"/>
              <a:t>18</a:t>
            </a:fld>
            <a:endParaRPr lang="en-US"/>
          </a:p>
        </p:txBody>
      </p:sp>
    </p:spTree>
    <p:extLst>
      <p:ext uri="{BB962C8B-B14F-4D97-AF65-F5344CB8AC3E}">
        <p14:creationId xmlns:p14="http://schemas.microsoft.com/office/powerpoint/2010/main" val="3348020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17500" y="607536"/>
            <a:ext cx="11417300" cy="1815882"/>
          </a:xfrm>
          <a:prstGeom prst="rect">
            <a:avLst/>
          </a:prstGeom>
        </p:spPr>
        <p:txBody>
          <a:bodyPr wrap="square">
            <a:spAutoFit/>
          </a:bodyPr>
          <a:lstStyle/>
          <a:p>
            <a:r>
              <a:rPr lang="en-US" sz="2800" dirty="0"/>
              <a:t>The Germans relied instead on the powerful wireless </a:t>
            </a:r>
            <a:r>
              <a:rPr lang="en-US" sz="2800" dirty="0" err="1"/>
              <a:t>Nauen</a:t>
            </a:r>
            <a:r>
              <a:rPr lang="en-US" sz="2800" dirty="0"/>
              <a:t> Transmitter Station to broadcast pro-German news reports to the world. Among other techniques used to keep up the morale of the troops, mobile cinemas were regularly dispatched to the front line for the entertainment of the troops.</a:t>
            </a:r>
          </a:p>
        </p:txBody>
      </p:sp>
      <p:sp>
        <p:nvSpPr>
          <p:cNvPr id="3" name="Rectangle 2"/>
          <p:cNvSpPr/>
          <p:nvPr/>
        </p:nvSpPr>
        <p:spPr>
          <a:xfrm>
            <a:off x="215900" y="2738735"/>
            <a:ext cx="11442700" cy="1384995"/>
          </a:xfrm>
          <a:prstGeom prst="rect">
            <a:avLst/>
          </a:prstGeom>
        </p:spPr>
        <p:txBody>
          <a:bodyPr wrap="square">
            <a:spAutoFit/>
          </a:bodyPr>
          <a:lstStyle/>
          <a:p>
            <a:r>
              <a:rPr lang="en-US" sz="2800" dirty="0"/>
              <a:t>Germany published several newspapers and magazines for the occupied areas. The 'Gazette des Ardennes,' was designed for French readers in Belgium and France</a:t>
            </a:r>
          </a:p>
        </p:txBody>
      </p:sp>
      <p:sp>
        <p:nvSpPr>
          <p:cNvPr id="4" name="Slide Number Placeholder 3"/>
          <p:cNvSpPr>
            <a:spLocks noGrp="1"/>
          </p:cNvSpPr>
          <p:nvPr>
            <p:ph type="sldNum" sz="quarter" idx="12"/>
          </p:nvPr>
        </p:nvSpPr>
        <p:spPr/>
        <p:txBody>
          <a:bodyPr/>
          <a:lstStyle/>
          <a:p>
            <a:fld id="{18135BA4-4008-45A8-8A56-EF63F12DB0ED}" type="slidenum">
              <a:rPr lang="en-US" smtClean="0"/>
              <a:t>19</a:t>
            </a:fld>
            <a:endParaRPr lang="en-US"/>
          </a:p>
        </p:txBody>
      </p:sp>
    </p:spTree>
    <p:extLst>
      <p:ext uri="{BB962C8B-B14F-4D97-AF65-F5344CB8AC3E}">
        <p14:creationId xmlns:p14="http://schemas.microsoft.com/office/powerpoint/2010/main" val="3199083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980" y="1210994"/>
            <a:ext cx="8102600" cy="4889500"/>
          </a:xfrm>
          <a:prstGeom prst="rect">
            <a:avLst/>
          </a:prstGeom>
        </p:spPr>
      </p:pic>
      <p:sp>
        <p:nvSpPr>
          <p:cNvPr id="3" name="TextBox 2"/>
          <p:cNvSpPr txBox="1"/>
          <p:nvPr/>
        </p:nvSpPr>
        <p:spPr>
          <a:xfrm>
            <a:off x="342900" y="266700"/>
            <a:ext cx="10426700" cy="646331"/>
          </a:xfrm>
          <a:prstGeom prst="rect">
            <a:avLst/>
          </a:prstGeom>
          <a:noFill/>
        </p:spPr>
        <p:txBody>
          <a:bodyPr wrap="square" rtlCol="0">
            <a:spAutoFit/>
          </a:bodyPr>
          <a:lstStyle/>
          <a:p>
            <a:r>
              <a:rPr lang="en-US" sz="3600" dirty="0" smtClean="0"/>
              <a:t>Who is the best leader and why?</a:t>
            </a:r>
            <a:endParaRPr lang="en-US" sz="3600" dirty="0"/>
          </a:p>
        </p:txBody>
      </p:sp>
      <p:sp>
        <p:nvSpPr>
          <p:cNvPr id="4" name="Slide Number Placeholder 3"/>
          <p:cNvSpPr>
            <a:spLocks noGrp="1"/>
          </p:cNvSpPr>
          <p:nvPr>
            <p:ph type="sldNum" sz="quarter" idx="12"/>
          </p:nvPr>
        </p:nvSpPr>
        <p:spPr/>
        <p:txBody>
          <a:bodyPr/>
          <a:lstStyle/>
          <a:p>
            <a:fld id="{18135BA4-4008-45A8-8A56-EF63F12DB0ED}" type="slidenum">
              <a:rPr lang="en-US" smtClean="0"/>
              <a:t>2</a:t>
            </a:fld>
            <a:endParaRPr lang="en-US"/>
          </a:p>
        </p:txBody>
      </p:sp>
    </p:spTree>
    <p:extLst>
      <p:ext uri="{BB962C8B-B14F-4D97-AF65-F5344CB8AC3E}">
        <p14:creationId xmlns:p14="http://schemas.microsoft.com/office/powerpoint/2010/main" val="2994343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50" y="571499"/>
            <a:ext cx="4438835" cy="50487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605" y="571499"/>
            <a:ext cx="5196468" cy="5104471"/>
          </a:xfrm>
          <a:prstGeom prst="rect">
            <a:avLst/>
          </a:prstGeom>
        </p:spPr>
      </p:pic>
      <p:sp>
        <p:nvSpPr>
          <p:cNvPr id="5" name="Rectangle 4"/>
          <p:cNvSpPr/>
          <p:nvPr/>
        </p:nvSpPr>
        <p:spPr>
          <a:xfrm>
            <a:off x="5378605" y="5829300"/>
            <a:ext cx="6096000" cy="923330"/>
          </a:xfrm>
          <a:prstGeom prst="rect">
            <a:avLst/>
          </a:prstGeom>
        </p:spPr>
        <p:txBody>
          <a:bodyPr>
            <a:spAutoFit/>
          </a:bodyPr>
          <a:lstStyle/>
          <a:p>
            <a:pPr>
              <a:buFont typeface="Arial" panose="020B0604020202020204" pitchFamily="34" charset="0"/>
              <a:buChar char="•"/>
            </a:pPr>
            <a:r>
              <a:rPr lang="en-US" dirty="0"/>
              <a:t>Translation reads: 'This is how it would look in German lands if the French reached the Rhine.' 1918.</a:t>
            </a:r>
          </a:p>
          <a:p>
            <a:r>
              <a:rPr lang="en-US" dirty="0" err="1">
                <a:hlinkClick r:id="rId4"/>
              </a:rPr>
              <a:t>Art.IWM</a:t>
            </a:r>
            <a:r>
              <a:rPr lang="en-US" dirty="0">
                <a:hlinkClick r:id="rId4"/>
              </a:rPr>
              <a:t> PST 7194</a:t>
            </a:r>
            <a:r>
              <a:rPr lang="en-US" dirty="0"/>
              <a:t> </a:t>
            </a:r>
          </a:p>
        </p:txBody>
      </p:sp>
      <p:sp>
        <p:nvSpPr>
          <p:cNvPr id="3" name="Slide Number Placeholder 2"/>
          <p:cNvSpPr>
            <a:spLocks noGrp="1"/>
          </p:cNvSpPr>
          <p:nvPr>
            <p:ph type="sldNum" sz="quarter" idx="12"/>
          </p:nvPr>
        </p:nvSpPr>
        <p:spPr/>
        <p:txBody>
          <a:bodyPr/>
          <a:lstStyle/>
          <a:p>
            <a:fld id="{18135BA4-4008-45A8-8A56-EF63F12DB0ED}" type="slidenum">
              <a:rPr lang="en-US" smtClean="0"/>
              <a:t>20</a:t>
            </a:fld>
            <a:endParaRPr lang="en-US"/>
          </a:p>
        </p:txBody>
      </p:sp>
    </p:spTree>
    <p:extLst>
      <p:ext uri="{BB962C8B-B14F-4D97-AF65-F5344CB8AC3E}">
        <p14:creationId xmlns:p14="http://schemas.microsoft.com/office/powerpoint/2010/main" val="924744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81000" y="295345"/>
            <a:ext cx="11277600" cy="6555641"/>
          </a:xfrm>
          <a:prstGeom prst="rect">
            <a:avLst/>
          </a:prstGeom>
        </p:spPr>
        <p:txBody>
          <a:bodyPr wrap="square">
            <a:spAutoFit/>
          </a:bodyPr>
          <a:lstStyle/>
          <a:p>
            <a:r>
              <a:rPr lang="en-US" sz="2800" b="1" dirty="0" smtClean="0"/>
              <a:t>Britain</a:t>
            </a:r>
            <a:endParaRPr lang="en-US" sz="2800" dirty="0"/>
          </a:p>
          <a:p>
            <a:r>
              <a:rPr lang="en-US" sz="2800" dirty="0"/>
              <a:t>British propaganda during World War I — called "an impressive exercise in improvisation" — was hastily expanded at the beginning of the war and was rapidly brought under government control as </a:t>
            </a:r>
            <a:r>
              <a:rPr lang="en-US" sz="2800" dirty="0">
                <a:solidFill>
                  <a:schemeClr val="accent5"/>
                </a:solidFill>
              </a:rPr>
              <a:t>the War Propaganda Bureau </a:t>
            </a:r>
            <a:r>
              <a:rPr lang="en-US" sz="2800" dirty="0"/>
              <a:t>(Wellington House), under the overall leadership of journalist </a:t>
            </a:r>
            <a:r>
              <a:rPr lang="en-US" sz="2800" dirty="0">
                <a:solidFill>
                  <a:schemeClr val="accent5"/>
                </a:solidFill>
              </a:rPr>
              <a:t>Charles </a:t>
            </a:r>
            <a:r>
              <a:rPr lang="en-US" sz="2800" dirty="0" err="1">
                <a:solidFill>
                  <a:schemeClr val="accent5"/>
                </a:solidFill>
              </a:rPr>
              <a:t>Masterman</a:t>
            </a:r>
            <a:r>
              <a:rPr lang="en-US" sz="2800" dirty="0"/>
              <a:t>. The Bureau began its propaganda campaign on 2 September 1914 when </a:t>
            </a:r>
            <a:r>
              <a:rPr lang="en-US" sz="2800" dirty="0" err="1"/>
              <a:t>Masterman</a:t>
            </a:r>
            <a:r>
              <a:rPr lang="en-US" sz="2800" dirty="0"/>
              <a:t> invited 25 leading British authors to Wellington House to discuss ways of best promoting Britain's interests during the war. Those who attended included </a:t>
            </a:r>
            <a:r>
              <a:rPr lang="en-US" sz="2800" dirty="0">
                <a:solidFill>
                  <a:schemeClr val="accent5"/>
                </a:solidFill>
              </a:rPr>
              <a:t>William Archer, Arthur Conan Doyle, Arnold Bennett, John Masefield, Ford </a:t>
            </a:r>
            <a:r>
              <a:rPr lang="en-US" sz="2800" dirty="0" err="1">
                <a:solidFill>
                  <a:schemeClr val="accent5"/>
                </a:solidFill>
              </a:rPr>
              <a:t>Madox</a:t>
            </a:r>
            <a:r>
              <a:rPr lang="en-US" sz="2800" dirty="0">
                <a:solidFill>
                  <a:schemeClr val="accent5"/>
                </a:solidFill>
              </a:rPr>
              <a:t> Ford, G. </a:t>
            </a:r>
            <a:r>
              <a:rPr lang="en-US" sz="2800" dirty="0" smtClean="0">
                <a:solidFill>
                  <a:schemeClr val="accent5"/>
                </a:solidFill>
              </a:rPr>
              <a:t>K. </a:t>
            </a:r>
            <a:r>
              <a:rPr lang="en-US" sz="2800" dirty="0">
                <a:solidFill>
                  <a:schemeClr val="accent5"/>
                </a:solidFill>
              </a:rPr>
              <a:t>Chesterton, Henry Newbolt, John Galsworthy, Thomas Hardy, Rudyard Kipling, Gilbert Parker, G. M. Trevelyan and H. G. Wells.</a:t>
            </a:r>
            <a:r>
              <a:rPr lang="en-US" sz="2800" dirty="0"/>
              <a:t> Several of the writers agreed to write pamphlets and books that would promote the government's point of view; these were printed and published by such well-known publishers as Hodder &amp; Stoughton, Methuen, Oxford University Press, John Murray, Macmillan and Thomas </a:t>
            </a:r>
            <a:r>
              <a:rPr lang="en-US" sz="2800" dirty="0" smtClean="0"/>
              <a:t>Nelson</a:t>
            </a:r>
            <a:r>
              <a:rPr lang="en-US" sz="2800" dirty="0"/>
              <a:t>.</a:t>
            </a:r>
          </a:p>
        </p:txBody>
      </p:sp>
      <p:sp>
        <p:nvSpPr>
          <p:cNvPr id="3" name="Slide Number Placeholder 2"/>
          <p:cNvSpPr>
            <a:spLocks noGrp="1"/>
          </p:cNvSpPr>
          <p:nvPr>
            <p:ph type="sldNum" sz="quarter" idx="12"/>
          </p:nvPr>
        </p:nvSpPr>
        <p:spPr/>
        <p:txBody>
          <a:bodyPr/>
          <a:lstStyle/>
          <a:p>
            <a:fld id="{18135BA4-4008-45A8-8A56-EF63F12DB0ED}" type="slidenum">
              <a:rPr lang="en-US" smtClean="0"/>
              <a:t>21</a:t>
            </a:fld>
            <a:endParaRPr lang="en-US"/>
          </a:p>
        </p:txBody>
      </p:sp>
    </p:spTree>
    <p:extLst>
      <p:ext uri="{BB962C8B-B14F-4D97-AF65-F5344CB8AC3E}">
        <p14:creationId xmlns:p14="http://schemas.microsoft.com/office/powerpoint/2010/main" val="2747346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66700" y="335846"/>
            <a:ext cx="11684000" cy="5262979"/>
          </a:xfrm>
          <a:prstGeom prst="rect">
            <a:avLst/>
          </a:prstGeom>
        </p:spPr>
        <p:txBody>
          <a:bodyPr wrap="square">
            <a:spAutoFit/>
          </a:bodyPr>
          <a:lstStyle/>
          <a:p>
            <a:r>
              <a:rPr lang="en-US" sz="2400" dirty="0"/>
              <a:t>After January 1916 the Bureau's activities were subsumed under the office of </a:t>
            </a:r>
            <a:r>
              <a:rPr lang="en-US" sz="2400" dirty="0">
                <a:solidFill>
                  <a:schemeClr val="accent5"/>
                </a:solidFill>
              </a:rPr>
              <a:t>the Secretary of State for Foreign Affairs.</a:t>
            </a:r>
            <a:r>
              <a:rPr lang="en-US" sz="2400" dirty="0"/>
              <a:t> In May 1916 </a:t>
            </a:r>
            <a:r>
              <a:rPr lang="en-US" sz="2400" dirty="0" err="1"/>
              <a:t>Masterman</a:t>
            </a:r>
            <a:r>
              <a:rPr lang="en-US" sz="2400" dirty="0"/>
              <a:t> began recruiting artists, including </a:t>
            </a:r>
            <a:r>
              <a:rPr lang="en-US" sz="2400" dirty="0" err="1" smtClean="0"/>
              <a:t>Muirhead</a:t>
            </a:r>
            <a:r>
              <a:rPr lang="en-US" sz="2400" dirty="0" smtClean="0"/>
              <a:t> </a:t>
            </a:r>
            <a:r>
              <a:rPr lang="en-US" sz="2400" dirty="0"/>
              <a:t>Bone, Francis Dodd, Eric </a:t>
            </a:r>
            <a:r>
              <a:rPr lang="en-US" sz="2400" dirty="0" err="1"/>
              <a:t>Kennington</a:t>
            </a:r>
            <a:r>
              <a:rPr lang="en-US" sz="2400" dirty="0"/>
              <a:t> and others, to paint pictures of the war in France and the home front. In early 1918 it was decided that a senior government figure should take over responsibility for propaganda and on 4 March Lord Beaverbrook, owner of the </a:t>
            </a:r>
            <a:r>
              <a:rPr lang="en-US" sz="2400" i="1" dirty="0"/>
              <a:t>Daily Express</a:t>
            </a:r>
            <a:r>
              <a:rPr lang="en-US" sz="2400" dirty="0"/>
              <a:t> newspaper, was made Minister of Information. The British effort soon far surpassed the German in its quality and ability to sway the public mood both at home and abroad</a:t>
            </a:r>
            <a:r>
              <a:rPr lang="en-US" sz="2400" dirty="0" smtClean="0"/>
              <a:t>.</a:t>
            </a:r>
            <a:endParaRPr lang="en-US" sz="2400" dirty="0"/>
          </a:p>
          <a:p>
            <a:r>
              <a:rPr lang="en-US" sz="2400" dirty="0"/>
              <a:t>A variety of propaganda methods were used by the British during the war, with emphasis on the need for credibility</a:t>
            </a:r>
            <a:r>
              <a:rPr lang="en-US" sz="2400" dirty="0" smtClean="0"/>
              <a:t>. </a:t>
            </a:r>
            <a:r>
              <a:rPr lang="en-US" sz="2400" dirty="0"/>
              <a:t>Written forms of distributed propaganda included books, pamphlets, official publications, ministerial speeches or royal messages. They were targeted at influential individuals, such as journalists and politicians, rather than a mass audience</a:t>
            </a:r>
            <a:r>
              <a:rPr lang="en-US" sz="2400" dirty="0" smtClean="0"/>
              <a:t>. </a:t>
            </a:r>
            <a:r>
              <a:rPr lang="en-US" sz="2400" dirty="0"/>
              <a:t>Pamphlets were distributed to various foreign countries, primarily the United States: - these pamphlets were academic in tone and factual in nature, distributed through unofficial channels. By 1916, 7 million copies had been circulated by Wellington House in various languages</a:t>
            </a:r>
            <a:r>
              <a:rPr lang="en-US" sz="2400" dirty="0" smtClean="0"/>
              <a:t>.</a:t>
            </a:r>
            <a:endParaRPr lang="en-US" sz="2400" dirty="0"/>
          </a:p>
        </p:txBody>
      </p:sp>
      <p:sp>
        <p:nvSpPr>
          <p:cNvPr id="3" name="Slide Number Placeholder 2"/>
          <p:cNvSpPr>
            <a:spLocks noGrp="1"/>
          </p:cNvSpPr>
          <p:nvPr>
            <p:ph type="sldNum" sz="quarter" idx="12"/>
          </p:nvPr>
        </p:nvSpPr>
        <p:spPr/>
        <p:txBody>
          <a:bodyPr/>
          <a:lstStyle/>
          <a:p>
            <a:fld id="{18135BA4-4008-45A8-8A56-EF63F12DB0ED}" type="slidenum">
              <a:rPr lang="en-US" smtClean="0"/>
              <a:t>22</a:t>
            </a:fld>
            <a:endParaRPr lang="en-US"/>
          </a:p>
        </p:txBody>
      </p:sp>
    </p:spTree>
    <p:extLst>
      <p:ext uri="{BB962C8B-B14F-4D97-AF65-F5344CB8AC3E}">
        <p14:creationId xmlns:p14="http://schemas.microsoft.com/office/powerpoint/2010/main" val="295946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082" y="526999"/>
            <a:ext cx="11307337" cy="923330"/>
          </a:xfrm>
          <a:prstGeom prst="rect">
            <a:avLst/>
          </a:prstGeom>
        </p:spPr>
        <p:txBody>
          <a:bodyPr wrap="square">
            <a:spAutoFit/>
          </a:bodyPr>
          <a:lstStyle/>
          <a:p>
            <a:r>
              <a:rPr lang="en-US" dirty="0">
                <a:solidFill>
                  <a:srgbClr val="000000"/>
                </a:solidFill>
              </a:rPr>
              <a:t>During </a:t>
            </a:r>
            <a:r>
              <a:rPr lang="en-US" b="1" dirty="0">
                <a:solidFill>
                  <a:srgbClr val="000000"/>
                </a:solidFill>
              </a:rPr>
              <a:t>World War</a:t>
            </a:r>
            <a:r>
              <a:rPr lang="en-US" dirty="0">
                <a:solidFill>
                  <a:srgbClr val="000000"/>
                </a:solidFill>
              </a:rPr>
              <a:t> One, British </a:t>
            </a:r>
            <a:r>
              <a:rPr lang="en-US" b="1" dirty="0">
                <a:solidFill>
                  <a:srgbClr val="000000"/>
                </a:solidFill>
              </a:rPr>
              <a:t>propaganda posters</a:t>
            </a:r>
            <a:r>
              <a:rPr lang="en-US" dirty="0">
                <a:solidFill>
                  <a:srgbClr val="000000"/>
                </a:solidFill>
              </a:rPr>
              <a:t> were </a:t>
            </a:r>
            <a:r>
              <a:rPr lang="en-US" b="1" dirty="0">
                <a:solidFill>
                  <a:srgbClr val="000000"/>
                </a:solidFill>
              </a:rPr>
              <a:t>used</a:t>
            </a:r>
            <a:r>
              <a:rPr lang="en-US" dirty="0">
                <a:solidFill>
                  <a:srgbClr val="000000"/>
                </a:solidFill>
              </a:rPr>
              <a:t> to:- ✓ Recruit men to join the army; ✓ Recruit women to work in the factories and in the Women's Land Army; ✓ Encourage people to save food and not to waste it; ✓ Keep morale high and encourage people to buy government bonds.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03" y="1605079"/>
            <a:ext cx="3057525" cy="4629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718" y="1605079"/>
            <a:ext cx="3810000" cy="4629150"/>
          </a:xfrm>
          <a:prstGeom prst="rect">
            <a:avLst/>
          </a:prstGeom>
        </p:spPr>
      </p:pic>
      <p:sp>
        <p:nvSpPr>
          <p:cNvPr id="4" name="Slide Number Placeholder 3"/>
          <p:cNvSpPr>
            <a:spLocks noGrp="1"/>
          </p:cNvSpPr>
          <p:nvPr>
            <p:ph type="sldNum" sz="quarter" idx="12"/>
          </p:nvPr>
        </p:nvSpPr>
        <p:spPr/>
        <p:txBody>
          <a:bodyPr/>
          <a:lstStyle/>
          <a:p>
            <a:fld id="{18135BA4-4008-45A8-8A56-EF63F12DB0ED}" type="slidenum">
              <a:rPr lang="en-US" smtClean="0"/>
              <a:t>23</a:t>
            </a:fld>
            <a:endParaRPr lang="en-US"/>
          </a:p>
        </p:txBody>
      </p:sp>
    </p:spTree>
    <p:extLst>
      <p:ext uri="{BB962C8B-B14F-4D97-AF65-F5344CB8AC3E}">
        <p14:creationId xmlns:p14="http://schemas.microsoft.com/office/powerpoint/2010/main" val="3934633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24" y="334535"/>
            <a:ext cx="4987636" cy="58655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240" y="434894"/>
            <a:ext cx="4459753" cy="5765182"/>
          </a:xfrm>
          <a:prstGeom prst="rect">
            <a:avLst/>
          </a:prstGeom>
        </p:spPr>
      </p:pic>
      <p:sp>
        <p:nvSpPr>
          <p:cNvPr id="3" name="Slide Number Placeholder 2"/>
          <p:cNvSpPr>
            <a:spLocks noGrp="1"/>
          </p:cNvSpPr>
          <p:nvPr>
            <p:ph type="sldNum" sz="quarter" idx="12"/>
          </p:nvPr>
        </p:nvSpPr>
        <p:spPr/>
        <p:txBody>
          <a:bodyPr/>
          <a:lstStyle/>
          <a:p>
            <a:fld id="{18135BA4-4008-45A8-8A56-EF63F12DB0ED}" type="slidenum">
              <a:rPr lang="en-US" smtClean="0"/>
              <a:t>24</a:t>
            </a:fld>
            <a:endParaRPr lang="en-US"/>
          </a:p>
        </p:txBody>
      </p:sp>
    </p:spTree>
    <p:extLst>
      <p:ext uri="{BB962C8B-B14F-4D97-AF65-F5344CB8AC3E}">
        <p14:creationId xmlns:p14="http://schemas.microsoft.com/office/powerpoint/2010/main" val="1592529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368300" y="253137"/>
            <a:ext cx="11468100" cy="1631216"/>
          </a:xfrm>
          <a:prstGeom prst="rect">
            <a:avLst/>
          </a:prstGeom>
        </p:spPr>
        <p:txBody>
          <a:bodyPr wrap="square">
            <a:spAutoFit/>
          </a:bodyPr>
          <a:lstStyle/>
          <a:p>
            <a:r>
              <a:rPr lang="en-US" sz="2800" b="1" dirty="0"/>
              <a:t>United </a:t>
            </a:r>
            <a:r>
              <a:rPr lang="en-US" sz="2800" b="1" dirty="0" smtClean="0"/>
              <a:t>States</a:t>
            </a:r>
            <a:endParaRPr lang="en-US" sz="2800" b="1" dirty="0"/>
          </a:p>
          <a:p>
            <a:r>
              <a:rPr lang="en-US" sz="2400" dirty="0"/>
              <a:t>Before the United States declared war in 1917, it established a propaganda department along similar lines. Propaganda experts Walter Lippmann and Edward </a:t>
            </a:r>
            <a:r>
              <a:rPr lang="en-US" sz="2400" dirty="0" err="1"/>
              <a:t>Bernays</a:t>
            </a:r>
            <a:r>
              <a:rPr lang="en-US" sz="2400" dirty="0"/>
              <a:t> participated in the </a:t>
            </a:r>
            <a:r>
              <a:rPr lang="en-US" sz="2400" dirty="0">
                <a:solidFill>
                  <a:schemeClr val="accent3"/>
                </a:solidFill>
              </a:rPr>
              <a:t>Creel Commission, </a:t>
            </a:r>
            <a:r>
              <a:rPr lang="en-US" sz="2400" dirty="0"/>
              <a:t>which was to sway popular opinion to support the government policies </a:t>
            </a:r>
          </a:p>
        </p:txBody>
      </p:sp>
      <p:sp>
        <p:nvSpPr>
          <p:cNvPr id="3" name="Rectangle 2"/>
          <p:cNvSpPr/>
          <p:nvPr/>
        </p:nvSpPr>
        <p:spPr>
          <a:xfrm>
            <a:off x="368300" y="2038697"/>
            <a:ext cx="11468100" cy="4647426"/>
          </a:xfrm>
          <a:prstGeom prst="rect">
            <a:avLst/>
          </a:prstGeom>
        </p:spPr>
        <p:txBody>
          <a:bodyPr wrap="square">
            <a:spAutoFit/>
          </a:bodyPr>
          <a:lstStyle/>
          <a:p>
            <a:r>
              <a:rPr lang="en-US" sz="3200" b="1" dirty="0" smtClean="0"/>
              <a:t>World war II</a:t>
            </a:r>
          </a:p>
          <a:p>
            <a:r>
              <a:rPr lang="en-US" sz="2400" dirty="0" smtClean="0"/>
              <a:t>World </a:t>
            </a:r>
            <a:r>
              <a:rPr lang="en-US" sz="2400" dirty="0"/>
              <a:t>War II saw continued use of propaganda as a weapon of war, building on the experience of WW1, both by Hitler's propagandist Joseph </a:t>
            </a:r>
            <a:r>
              <a:rPr lang="en-US" sz="2400" dirty="0" smtClean="0"/>
              <a:t>Goebbels </a:t>
            </a:r>
            <a:r>
              <a:rPr lang="en-US" sz="2400" dirty="0"/>
              <a:t>and </a:t>
            </a:r>
            <a:r>
              <a:rPr lang="en-US" sz="2400" dirty="0">
                <a:solidFill>
                  <a:schemeClr val="accent3"/>
                </a:solidFill>
              </a:rPr>
              <a:t>the British Political Warfare Executive</a:t>
            </a:r>
            <a:r>
              <a:rPr lang="en-US" sz="2400" dirty="0"/>
              <a:t>, as well as </a:t>
            </a:r>
            <a:r>
              <a:rPr lang="en-US" sz="2400" dirty="0">
                <a:solidFill>
                  <a:schemeClr val="accent3"/>
                </a:solidFill>
              </a:rPr>
              <a:t>the United States Office of War Information</a:t>
            </a:r>
            <a:r>
              <a:rPr lang="en-US" sz="2400" dirty="0"/>
              <a:t>.</a:t>
            </a:r>
          </a:p>
          <a:p>
            <a:r>
              <a:rPr lang="en-US" sz="2400" dirty="0"/>
              <a:t>Within the USA, the British Security Coordination activities worked to counter pro-German sentiment, and isolationist opinion</a:t>
            </a:r>
            <a:r>
              <a:rPr lang="en-US" sz="2400" dirty="0" smtClean="0"/>
              <a:t>.</a:t>
            </a:r>
            <a:endParaRPr lang="en-US" sz="2400" dirty="0"/>
          </a:p>
          <a:p>
            <a:r>
              <a:rPr lang="en-US" sz="2400" dirty="0"/>
              <a:t>The British broadcast black propaganda through fake German-language radio stations to Europe. It was disguised to sound like legitimate German radio broadcasts, but it had a negative twist designed to undermine German morale. The Germans undertook a similar program. </a:t>
            </a:r>
            <a:r>
              <a:rPr lang="en-US" sz="2400" dirty="0">
                <a:solidFill>
                  <a:schemeClr val="accent3"/>
                </a:solidFill>
              </a:rPr>
              <a:t>The Reich Ministry of Public Enlightenment and </a:t>
            </a:r>
            <a:r>
              <a:rPr lang="en-US" sz="2400" dirty="0" smtClean="0">
                <a:solidFill>
                  <a:schemeClr val="accent3"/>
                </a:solidFill>
              </a:rPr>
              <a:t>Propaganda </a:t>
            </a:r>
            <a:r>
              <a:rPr lang="en-US" sz="2400" dirty="0"/>
              <a:t>used English language broadcasts - such as </a:t>
            </a:r>
            <a:r>
              <a:rPr lang="en-US" sz="2400" i="1" dirty="0"/>
              <a:t>Germany Calling</a:t>
            </a:r>
            <a:r>
              <a:rPr lang="en-US" sz="2400" dirty="0"/>
              <a:t> - broadcast to the UK. Presenter William Joyce - a British fascist - gained the nickname "Lord Haw-Haw" from the popular press</a:t>
            </a:r>
          </a:p>
        </p:txBody>
      </p:sp>
      <p:sp>
        <p:nvSpPr>
          <p:cNvPr id="4" name="Slide Number Placeholder 3"/>
          <p:cNvSpPr>
            <a:spLocks noGrp="1"/>
          </p:cNvSpPr>
          <p:nvPr>
            <p:ph type="sldNum" sz="quarter" idx="12"/>
          </p:nvPr>
        </p:nvSpPr>
        <p:spPr/>
        <p:txBody>
          <a:bodyPr/>
          <a:lstStyle/>
          <a:p>
            <a:fld id="{18135BA4-4008-45A8-8A56-EF63F12DB0ED}" type="slidenum">
              <a:rPr lang="en-US" smtClean="0"/>
              <a:t>25</a:t>
            </a:fld>
            <a:endParaRPr lang="en-US"/>
          </a:p>
        </p:txBody>
      </p:sp>
    </p:spTree>
    <p:extLst>
      <p:ext uri="{BB962C8B-B14F-4D97-AF65-F5344CB8AC3E}">
        <p14:creationId xmlns:p14="http://schemas.microsoft.com/office/powerpoint/2010/main" val="1093590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26" y="869795"/>
            <a:ext cx="5098273" cy="4694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826" y="869795"/>
            <a:ext cx="4844275" cy="4694663"/>
          </a:xfrm>
          <a:prstGeom prst="rect">
            <a:avLst/>
          </a:prstGeom>
        </p:spPr>
      </p:pic>
      <p:sp>
        <p:nvSpPr>
          <p:cNvPr id="4" name="Slide Number Placeholder 3"/>
          <p:cNvSpPr>
            <a:spLocks noGrp="1"/>
          </p:cNvSpPr>
          <p:nvPr>
            <p:ph type="sldNum" sz="quarter" idx="12"/>
          </p:nvPr>
        </p:nvSpPr>
        <p:spPr/>
        <p:txBody>
          <a:bodyPr/>
          <a:lstStyle/>
          <a:p>
            <a:fld id="{18135BA4-4008-45A8-8A56-EF63F12DB0ED}" type="slidenum">
              <a:rPr lang="en-US" smtClean="0"/>
              <a:t>26</a:t>
            </a:fld>
            <a:endParaRPr lang="en-US"/>
          </a:p>
        </p:txBody>
      </p:sp>
    </p:spTree>
    <p:extLst>
      <p:ext uri="{BB962C8B-B14F-4D97-AF65-F5344CB8AC3E}">
        <p14:creationId xmlns:p14="http://schemas.microsoft.com/office/powerpoint/2010/main" val="1960526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177800" y="288693"/>
            <a:ext cx="11595100" cy="954107"/>
          </a:xfrm>
          <a:prstGeom prst="rect">
            <a:avLst/>
          </a:prstGeom>
          <a:noFill/>
        </p:spPr>
        <p:txBody>
          <a:bodyPr wrap="square" rtlCol="0">
            <a:spAutoFit/>
          </a:bodyPr>
          <a:lstStyle/>
          <a:p>
            <a:r>
              <a:rPr lang="en-US" sz="2800" b="1" dirty="0" smtClean="0"/>
              <a:t>Propaganda in Modern Times.</a:t>
            </a:r>
          </a:p>
          <a:p>
            <a:r>
              <a:rPr lang="en-US" sz="2800" b="1" dirty="0" smtClean="0"/>
              <a:t>Examples</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1514474"/>
            <a:ext cx="4867275" cy="49625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514474"/>
            <a:ext cx="6096000" cy="4962526"/>
          </a:xfrm>
          <a:prstGeom prst="rect">
            <a:avLst/>
          </a:prstGeom>
        </p:spPr>
      </p:pic>
      <p:sp>
        <p:nvSpPr>
          <p:cNvPr id="5" name="Slide Number Placeholder 4"/>
          <p:cNvSpPr>
            <a:spLocks noGrp="1"/>
          </p:cNvSpPr>
          <p:nvPr>
            <p:ph type="sldNum" sz="quarter" idx="12"/>
          </p:nvPr>
        </p:nvSpPr>
        <p:spPr/>
        <p:txBody>
          <a:bodyPr/>
          <a:lstStyle/>
          <a:p>
            <a:fld id="{18135BA4-4008-45A8-8A56-EF63F12DB0ED}" type="slidenum">
              <a:rPr lang="en-US" smtClean="0"/>
              <a:t>27</a:t>
            </a:fld>
            <a:endParaRPr lang="en-US"/>
          </a:p>
        </p:txBody>
      </p:sp>
    </p:spTree>
    <p:extLst>
      <p:ext uri="{BB962C8B-B14F-4D97-AF65-F5344CB8AC3E}">
        <p14:creationId xmlns:p14="http://schemas.microsoft.com/office/powerpoint/2010/main" val="2598569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23887"/>
            <a:ext cx="11468100" cy="5610225"/>
          </a:xfrm>
          <a:prstGeom prst="rect">
            <a:avLst/>
          </a:prstGeom>
        </p:spPr>
      </p:pic>
      <p:sp>
        <p:nvSpPr>
          <p:cNvPr id="2" name="Slide Number Placeholder 1"/>
          <p:cNvSpPr>
            <a:spLocks noGrp="1"/>
          </p:cNvSpPr>
          <p:nvPr>
            <p:ph type="sldNum" sz="quarter" idx="12"/>
          </p:nvPr>
        </p:nvSpPr>
        <p:spPr/>
        <p:txBody>
          <a:bodyPr/>
          <a:lstStyle/>
          <a:p>
            <a:fld id="{18135BA4-4008-45A8-8A56-EF63F12DB0ED}" type="slidenum">
              <a:rPr lang="en-US" smtClean="0"/>
              <a:t>28</a:t>
            </a:fld>
            <a:endParaRPr lang="en-US"/>
          </a:p>
        </p:txBody>
      </p:sp>
    </p:spTree>
    <p:extLst>
      <p:ext uri="{BB962C8B-B14F-4D97-AF65-F5344CB8AC3E}">
        <p14:creationId xmlns:p14="http://schemas.microsoft.com/office/powerpoint/2010/main" val="1755238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571500"/>
            <a:ext cx="3784600" cy="5753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200" y="571500"/>
            <a:ext cx="4419600" cy="5753100"/>
          </a:xfrm>
          <a:prstGeom prst="rect">
            <a:avLst/>
          </a:prstGeom>
        </p:spPr>
      </p:pic>
      <p:sp>
        <p:nvSpPr>
          <p:cNvPr id="4" name="Slide Number Placeholder 3"/>
          <p:cNvSpPr>
            <a:spLocks noGrp="1"/>
          </p:cNvSpPr>
          <p:nvPr>
            <p:ph type="sldNum" sz="quarter" idx="12"/>
          </p:nvPr>
        </p:nvSpPr>
        <p:spPr/>
        <p:txBody>
          <a:bodyPr/>
          <a:lstStyle/>
          <a:p>
            <a:fld id="{18135BA4-4008-45A8-8A56-EF63F12DB0ED}" type="slidenum">
              <a:rPr lang="en-US" smtClean="0"/>
              <a:t>29</a:t>
            </a:fld>
            <a:endParaRPr lang="en-US"/>
          </a:p>
        </p:txBody>
      </p:sp>
    </p:spTree>
    <p:extLst>
      <p:ext uri="{BB962C8B-B14F-4D97-AF65-F5344CB8AC3E}">
        <p14:creationId xmlns:p14="http://schemas.microsoft.com/office/powerpoint/2010/main" val="2304331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0" y="546100"/>
            <a:ext cx="10147300" cy="5638800"/>
          </a:xfrm>
          <a:prstGeom prst="rect">
            <a:avLst/>
          </a:prstGeom>
        </p:spPr>
      </p:pic>
      <p:sp>
        <p:nvSpPr>
          <p:cNvPr id="3" name="Slide Number Placeholder 2"/>
          <p:cNvSpPr>
            <a:spLocks noGrp="1"/>
          </p:cNvSpPr>
          <p:nvPr>
            <p:ph type="sldNum" sz="quarter" idx="12"/>
          </p:nvPr>
        </p:nvSpPr>
        <p:spPr/>
        <p:txBody>
          <a:bodyPr/>
          <a:lstStyle/>
          <a:p>
            <a:fld id="{18135BA4-4008-45A8-8A56-EF63F12DB0ED}" type="slidenum">
              <a:rPr lang="en-US" smtClean="0"/>
              <a:t>3</a:t>
            </a:fld>
            <a:endParaRPr lang="en-US"/>
          </a:p>
        </p:txBody>
      </p:sp>
    </p:spTree>
    <p:extLst>
      <p:ext uri="{BB962C8B-B14F-4D97-AF65-F5344CB8AC3E}">
        <p14:creationId xmlns:p14="http://schemas.microsoft.com/office/powerpoint/2010/main" val="1036483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355600"/>
            <a:ext cx="11379200" cy="6096000"/>
          </a:xfrm>
          <a:prstGeom prst="rect">
            <a:avLst/>
          </a:prstGeom>
        </p:spPr>
      </p:pic>
      <p:sp>
        <p:nvSpPr>
          <p:cNvPr id="3" name="Slide Number Placeholder 2"/>
          <p:cNvSpPr>
            <a:spLocks noGrp="1"/>
          </p:cNvSpPr>
          <p:nvPr>
            <p:ph type="sldNum" sz="quarter" idx="12"/>
          </p:nvPr>
        </p:nvSpPr>
        <p:spPr/>
        <p:txBody>
          <a:bodyPr/>
          <a:lstStyle/>
          <a:p>
            <a:fld id="{18135BA4-4008-45A8-8A56-EF63F12DB0ED}" type="slidenum">
              <a:rPr lang="en-US" smtClean="0"/>
              <a:t>30</a:t>
            </a:fld>
            <a:endParaRPr lang="en-US"/>
          </a:p>
        </p:txBody>
      </p:sp>
    </p:spTree>
    <p:extLst>
      <p:ext uri="{BB962C8B-B14F-4D97-AF65-F5344CB8AC3E}">
        <p14:creationId xmlns:p14="http://schemas.microsoft.com/office/powerpoint/2010/main" val="1698503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393896" y="469818"/>
            <a:ext cx="11240086" cy="2308324"/>
          </a:xfrm>
          <a:prstGeom prst="rect">
            <a:avLst/>
          </a:prstGeom>
        </p:spPr>
        <p:txBody>
          <a:bodyPr wrap="square">
            <a:spAutoFit/>
          </a:bodyPr>
          <a:lstStyle/>
          <a:p>
            <a:r>
              <a:rPr lang="en-US" sz="2400" b="1" dirty="0" smtClean="0"/>
              <a:t>Types of Propaganda</a:t>
            </a:r>
          </a:p>
          <a:p>
            <a:endParaRPr lang="en-US" sz="2400" b="1" dirty="0"/>
          </a:p>
          <a:p>
            <a:r>
              <a:rPr lang="en-US" sz="2400" b="1" dirty="0" smtClean="0"/>
              <a:t>White </a:t>
            </a:r>
            <a:r>
              <a:rPr lang="en-US" sz="2400" b="1" dirty="0"/>
              <a:t>Propaganda</a:t>
            </a:r>
            <a:r>
              <a:rPr lang="en-US" sz="2400" dirty="0"/>
              <a:t> is a type of Propaganda where the correct author of the information is clear and the purpose of the information is transparent. Because of the public accountability of the author, it is suggested that White Propaganda is often mainly based on the fact, and although the whole truth is often not told, it is not intentionally </a:t>
            </a:r>
            <a:r>
              <a:rPr lang="en-US" sz="2400" dirty="0" smtClean="0"/>
              <a:t>deceptive.</a:t>
            </a:r>
            <a:endParaRPr lang="en-US" sz="2400" dirty="0"/>
          </a:p>
        </p:txBody>
      </p:sp>
      <p:sp>
        <p:nvSpPr>
          <p:cNvPr id="7" name="Rectangle 6"/>
          <p:cNvSpPr/>
          <p:nvPr/>
        </p:nvSpPr>
        <p:spPr>
          <a:xfrm>
            <a:off x="393896" y="2888458"/>
            <a:ext cx="11240086" cy="3785652"/>
          </a:xfrm>
          <a:prstGeom prst="rect">
            <a:avLst/>
          </a:prstGeom>
        </p:spPr>
        <p:txBody>
          <a:bodyPr wrap="square">
            <a:spAutoFit/>
          </a:bodyPr>
          <a:lstStyle/>
          <a:p>
            <a:r>
              <a:rPr lang="en-US" sz="2400" b="1" dirty="0" smtClean="0"/>
              <a:t>Persian Gulf War</a:t>
            </a:r>
          </a:p>
          <a:p>
            <a:r>
              <a:rPr lang="en-US" sz="2400" b="1" dirty="0" smtClean="0"/>
              <a:t>White </a:t>
            </a:r>
            <a:r>
              <a:rPr lang="en-US" sz="2400" b="1" dirty="0"/>
              <a:t>Broadcasting</a:t>
            </a:r>
          </a:p>
          <a:p>
            <a:r>
              <a:rPr lang="en-US" sz="2400" dirty="0"/>
              <a:t>During the 1991 Persian Gulf War, the United States Government commissioned the use of White Propaganda radio broadcasts which presented the United States in a positive light and reduced the enemy’s will to resist. White Propaganda radio stations, like the </a:t>
            </a:r>
            <a:r>
              <a:rPr lang="en-US" sz="2400" i="1" dirty="0"/>
              <a:t>Voice of America</a:t>
            </a:r>
            <a:r>
              <a:rPr lang="en-US" sz="2400" dirty="0"/>
              <a:t>, featured programs which gave testimonies from happy Iraqi prisoners of war, selected readings and prayers from the Qur’an, as well as the locations of United States bombing targets for the following day. Stations like the </a:t>
            </a:r>
            <a:r>
              <a:rPr lang="en-US" sz="2400" i="1" dirty="0"/>
              <a:t>Voice of America</a:t>
            </a:r>
            <a:r>
              <a:rPr lang="en-US" sz="2400" dirty="0"/>
              <a:t> attempted to build the credibility of the United States among Iraqi civilians and militants by trying to convince them of the good intentions of the </a:t>
            </a:r>
            <a:r>
              <a:rPr lang="en-US" sz="2400" dirty="0" smtClean="0"/>
              <a:t>broadcasters. </a:t>
            </a:r>
            <a:endParaRPr lang="en-US" sz="2400" dirty="0"/>
          </a:p>
        </p:txBody>
      </p:sp>
      <p:sp>
        <p:nvSpPr>
          <p:cNvPr id="8" name="Slide Number Placeholder 7"/>
          <p:cNvSpPr>
            <a:spLocks noGrp="1"/>
          </p:cNvSpPr>
          <p:nvPr>
            <p:ph type="sldNum" sz="quarter" idx="12"/>
          </p:nvPr>
        </p:nvSpPr>
        <p:spPr/>
        <p:txBody>
          <a:bodyPr/>
          <a:lstStyle/>
          <a:p>
            <a:fld id="{18135BA4-4008-45A8-8A56-EF63F12DB0ED}" type="slidenum">
              <a:rPr lang="en-US" smtClean="0"/>
              <a:t>31</a:t>
            </a:fld>
            <a:endParaRPr lang="en-US"/>
          </a:p>
        </p:txBody>
      </p:sp>
    </p:spTree>
    <p:extLst>
      <p:ext uri="{BB962C8B-B14F-4D97-AF65-F5344CB8AC3E}">
        <p14:creationId xmlns:p14="http://schemas.microsoft.com/office/powerpoint/2010/main" val="3419018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59" y="2574387"/>
            <a:ext cx="3904488" cy="3347407"/>
          </a:xfrm>
          <a:prstGeom prst="rect">
            <a:avLst/>
          </a:prstGeom>
        </p:spPr>
      </p:pic>
      <p:sp>
        <p:nvSpPr>
          <p:cNvPr id="3" name="TextBox 2"/>
          <p:cNvSpPr txBox="1"/>
          <p:nvPr/>
        </p:nvSpPr>
        <p:spPr>
          <a:xfrm>
            <a:off x="787791" y="703385"/>
            <a:ext cx="7723163" cy="646331"/>
          </a:xfrm>
          <a:prstGeom prst="rect">
            <a:avLst/>
          </a:prstGeom>
          <a:noFill/>
        </p:spPr>
        <p:txBody>
          <a:bodyPr wrap="square" rtlCol="0">
            <a:spAutoFit/>
          </a:bodyPr>
          <a:lstStyle/>
          <a:p>
            <a:r>
              <a:rPr lang="en-US" sz="3600" dirty="0" smtClean="0"/>
              <a:t>Image for White Propaganda</a:t>
            </a:r>
            <a:endParaRPr lang="en-US" sz="3600" dirty="0"/>
          </a:p>
        </p:txBody>
      </p:sp>
      <p:sp>
        <p:nvSpPr>
          <p:cNvPr id="4" name="Slide Number Placeholder 3"/>
          <p:cNvSpPr>
            <a:spLocks noGrp="1"/>
          </p:cNvSpPr>
          <p:nvPr>
            <p:ph type="sldNum" sz="quarter" idx="12"/>
          </p:nvPr>
        </p:nvSpPr>
        <p:spPr/>
        <p:txBody>
          <a:bodyPr/>
          <a:lstStyle/>
          <a:p>
            <a:fld id="{18135BA4-4008-45A8-8A56-EF63F12DB0ED}" type="slidenum">
              <a:rPr lang="en-US" smtClean="0"/>
              <a:t>32</a:t>
            </a:fld>
            <a:endParaRPr lang="en-US"/>
          </a:p>
        </p:txBody>
      </p:sp>
    </p:spTree>
    <p:extLst>
      <p:ext uri="{BB962C8B-B14F-4D97-AF65-F5344CB8AC3E}">
        <p14:creationId xmlns:p14="http://schemas.microsoft.com/office/powerpoint/2010/main" val="1412719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81353" y="521735"/>
            <a:ext cx="11197883" cy="1384995"/>
          </a:xfrm>
          <a:prstGeom prst="rect">
            <a:avLst/>
          </a:prstGeom>
        </p:spPr>
        <p:txBody>
          <a:bodyPr wrap="square">
            <a:spAutoFit/>
          </a:bodyPr>
          <a:lstStyle/>
          <a:p>
            <a:r>
              <a:rPr lang="en-US" sz="2800" b="1" dirty="0">
                <a:solidFill>
                  <a:srgbClr val="000000"/>
                </a:solidFill>
              </a:rPr>
              <a:t>Black propaganda</a:t>
            </a:r>
            <a:r>
              <a:rPr lang="en-US" sz="2800" dirty="0">
                <a:solidFill>
                  <a:srgbClr val="000000"/>
                </a:solidFill>
              </a:rPr>
              <a:t> is false information and material that purports to be from a source on one side of a conflict, but is actually from the opposing side. It is typically used to vilify, embarrass, or misrepresent the </a:t>
            </a:r>
            <a:r>
              <a:rPr lang="en-US" sz="2800" dirty="0" smtClean="0">
                <a:solidFill>
                  <a:srgbClr val="000000"/>
                </a:solidFill>
              </a:rPr>
              <a:t>enemy.</a:t>
            </a:r>
          </a:p>
        </p:txBody>
      </p:sp>
      <p:sp>
        <p:nvSpPr>
          <p:cNvPr id="4" name="Rectangle 3"/>
          <p:cNvSpPr/>
          <p:nvPr/>
        </p:nvSpPr>
        <p:spPr>
          <a:xfrm>
            <a:off x="281353" y="2136339"/>
            <a:ext cx="11563644" cy="1938992"/>
          </a:xfrm>
          <a:prstGeom prst="rect">
            <a:avLst/>
          </a:prstGeom>
        </p:spPr>
        <p:txBody>
          <a:bodyPr wrap="square">
            <a:spAutoFit/>
          </a:bodyPr>
          <a:lstStyle/>
          <a:p>
            <a:r>
              <a:rPr lang="en-US" sz="2400" dirty="0"/>
              <a:t>The major characteristic of black propaganda is that the people are not aware that someone is influencing them, and do not feel that they are being pushed in a certain direction</a:t>
            </a:r>
            <a:r>
              <a:rPr lang="en-US" sz="2400" dirty="0" smtClean="0"/>
              <a:t>. </a:t>
            </a:r>
            <a:r>
              <a:rPr lang="en-US" sz="2400" dirty="0"/>
              <a:t>Black propaganda purports to emanate from a source other than the true source. This type of propaganda is associated with covert psychological </a:t>
            </a:r>
            <a:r>
              <a:rPr lang="en-US" sz="2400" dirty="0" smtClean="0"/>
              <a:t>operations. Black </a:t>
            </a:r>
            <a:r>
              <a:rPr lang="en-US" sz="2400" dirty="0"/>
              <a:t>propaganda is the "big lie", including all types of creative deceit</a:t>
            </a:r>
          </a:p>
        </p:txBody>
      </p:sp>
      <p:sp>
        <p:nvSpPr>
          <p:cNvPr id="5" name="Rectangle 4"/>
          <p:cNvSpPr/>
          <p:nvPr/>
        </p:nvSpPr>
        <p:spPr>
          <a:xfrm>
            <a:off x="281353" y="4674272"/>
            <a:ext cx="11197882" cy="461665"/>
          </a:xfrm>
          <a:prstGeom prst="rect">
            <a:avLst/>
          </a:prstGeom>
        </p:spPr>
        <p:txBody>
          <a:bodyPr wrap="square">
            <a:spAutoFit/>
          </a:bodyPr>
          <a:lstStyle/>
          <a:p>
            <a:r>
              <a:rPr lang="en-US" sz="2400" dirty="0"/>
              <a:t>Governments can be noted to conduct black propaganda</a:t>
            </a:r>
          </a:p>
        </p:txBody>
      </p:sp>
      <p:sp>
        <p:nvSpPr>
          <p:cNvPr id="6" name="Rectangle 5"/>
          <p:cNvSpPr/>
          <p:nvPr/>
        </p:nvSpPr>
        <p:spPr>
          <a:xfrm>
            <a:off x="281353" y="5372911"/>
            <a:ext cx="11197882" cy="830997"/>
          </a:xfrm>
          <a:prstGeom prst="rect">
            <a:avLst/>
          </a:prstGeom>
        </p:spPr>
        <p:txBody>
          <a:bodyPr wrap="square">
            <a:spAutoFit/>
          </a:bodyPr>
          <a:lstStyle/>
          <a:p>
            <a:r>
              <a:rPr lang="en-US" sz="2400" dirty="0"/>
              <a:t>Black propaganda is necessary to obfuscate a government's involvement in activities that may be detrimental to its foreign policies</a:t>
            </a:r>
            <a:r>
              <a:rPr lang="en-US" sz="2400" dirty="0" smtClean="0"/>
              <a:t>.</a:t>
            </a:r>
            <a:endParaRPr lang="en-US" sz="2400" dirty="0"/>
          </a:p>
        </p:txBody>
      </p:sp>
      <p:sp>
        <p:nvSpPr>
          <p:cNvPr id="7" name="Slide Number Placeholder 6"/>
          <p:cNvSpPr>
            <a:spLocks noGrp="1"/>
          </p:cNvSpPr>
          <p:nvPr>
            <p:ph type="sldNum" sz="quarter" idx="12"/>
          </p:nvPr>
        </p:nvSpPr>
        <p:spPr/>
        <p:txBody>
          <a:bodyPr/>
          <a:lstStyle/>
          <a:p>
            <a:fld id="{18135BA4-4008-45A8-8A56-EF63F12DB0ED}" type="slidenum">
              <a:rPr lang="en-US" smtClean="0"/>
              <a:t>33</a:t>
            </a:fld>
            <a:endParaRPr lang="en-US"/>
          </a:p>
        </p:txBody>
      </p:sp>
    </p:spTree>
    <p:extLst>
      <p:ext uri="{BB962C8B-B14F-4D97-AF65-F5344CB8AC3E}">
        <p14:creationId xmlns:p14="http://schemas.microsoft.com/office/powerpoint/2010/main" val="204211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39150" y="546690"/>
            <a:ext cx="11352629" cy="3970318"/>
          </a:xfrm>
          <a:prstGeom prst="rect">
            <a:avLst/>
          </a:prstGeom>
        </p:spPr>
        <p:txBody>
          <a:bodyPr wrap="square">
            <a:spAutoFit/>
          </a:bodyPr>
          <a:lstStyle/>
          <a:p>
            <a:r>
              <a:rPr lang="en-US" sz="2800" dirty="0" smtClean="0"/>
              <a:t>Example:</a:t>
            </a:r>
          </a:p>
          <a:p>
            <a:endParaRPr lang="en-US" sz="2800" dirty="0" smtClean="0"/>
          </a:p>
          <a:p>
            <a:r>
              <a:rPr lang="en-US" sz="2800" dirty="0" smtClean="0"/>
              <a:t>The </a:t>
            </a:r>
            <a:r>
              <a:rPr lang="en-US" sz="2800" dirty="0"/>
              <a:t>British broadcast black propaganda through fake German-language radio stations to Europe. It was disguised to sound like legitimate German radio broadcasts, but it had a negative twist designed to undermine German morale. The Germans undertook a similar program. The Reich Ministry of Public Enlightenment and Propaganda used English language broadcasts - such as </a:t>
            </a:r>
            <a:r>
              <a:rPr lang="en-US" sz="2800" i="1" dirty="0"/>
              <a:t>Germany Calling</a:t>
            </a:r>
            <a:r>
              <a:rPr lang="en-US" sz="2800" dirty="0"/>
              <a:t> - broadcast to the UK. Presenter William Joyce - a British fascist - gained the nickname "Lord Haw-Haw" from the popular press</a:t>
            </a:r>
          </a:p>
        </p:txBody>
      </p:sp>
      <p:sp>
        <p:nvSpPr>
          <p:cNvPr id="3" name="Slide Number Placeholder 2"/>
          <p:cNvSpPr>
            <a:spLocks noGrp="1"/>
          </p:cNvSpPr>
          <p:nvPr>
            <p:ph type="sldNum" sz="quarter" idx="12"/>
          </p:nvPr>
        </p:nvSpPr>
        <p:spPr/>
        <p:txBody>
          <a:bodyPr/>
          <a:lstStyle/>
          <a:p>
            <a:fld id="{18135BA4-4008-45A8-8A56-EF63F12DB0ED}" type="slidenum">
              <a:rPr lang="en-US" smtClean="0"/>
              <a:t>34</a:t>
            </a:fld>
            <a:endParaRPr lang="en-US"/>
          </a:p>
        </p:txBody>
      </p:sp>
    </p:spTree>
    <p:extLst>
      <p:ext uri="{BB962C8B-B14F-4D97-AF65-F5344CB8AC3E}">
        <p14:creationId xmlns:p14="http://schemas.microsoft.com/office/powerpoint/2010/main" val="1218462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562708" y="714327"/>
            <a:ext cx="10775852" cy="830997"/>
          </a:xfrm>
          <a:prstGeom prst="rect">
            <a:avLst/>
          </a:prstGeom>
        </p:spPr>
        <p:txBody>
          <a:bodyPr wrap="square">
            <a:spAutoFit/>
          </a:bodyPr>
          <a:lstStyle/>
          <a:p>
            <a:r>
              <a:rPr lang="en-US" sz="2400" b="1" dirty="0" smtClean="0"/>
              <a:t>Grey </a:t>
            </a:r>
            <a:r>
              <a:rPr lang="en-US" sz="2400" b="1" dirty="0"/>
              <a:t>propaganda</a:t>
            </a:r>
          </a:p>
          <a:p>
            <a:r>
              <a:rPr lang="en-US" sz="2400" dirty="0"/>
              <a:t>Propaganda that does not specifically identify any source</a:t>
            </a:r>
            <a:endParaRPr lang="en-US" sz="2400" dirty="0">
              <a:effectLst/>
            </a:endParaRPr>
          </a:p>
        </p:txBody>
      </p:sp>
      <p:sp>
        <p:nvSpPr>
          <p:cNvPr id="3" name="Rectangle 2"/>
          <p:cNvSpPr/>
          <p:nvPr/>
        </p:nvSpPr>
        <p:spPr>
          <a:xfrm>
            <a:off x="562708" y="2002193"/>
            <a:ext cx="11029070" cy="4154984"/>
          </a:xfrm>
          <a:prstGeom prst="rect">
            <a:avLst/>
          </a:prstGeom>
        </p:spPr>
        <p:txBody>
          <a:bodyPr wrap="square">
            <a:spAutoFit/>
          </a:bodyPr>
          <a:lstStyle/>
          <a:p>
            <a:r>
              <a:rPr lang="en-US" sz="2400" b="1" dirty="0" smtClean="0"/>
              <a:t>Example;</a:t>
            </a:r>
          </a:p>
          <a:p>
            <a:endParaRPr lang="en-US" sz="2400" b="1" dirty="0"/>
          </a:p>
          <a:p>
            <a:r>
              <a:rPr lang="en-US" sz="2400" b="1" dirty="0" smtClean="0"/>
              <a:t>In </a:t>
            </a:r>
            <a:r>
              <a:rPr lang="en-US" sz="2400" b="1" dirty="0"/>
              <a:t>the wake of 11 September 2001</a:t>
            </a:r>
            <a:r>
              <a:rPr lang="en-US" sz="2400" dirty="0"/>
              <a:t> involving terrorist attacks against New York and Washington, D.C., the United States </a:t>
            </a:r>
            <a:r>
              <a:rPr lang="en-US" sz="2400" dirty="0" smtClean="0"/>
              <a:t>prepared </a:t>
            </a:r>
            <a:r>
              <a:rPr lang="en-US" sz="2400" dirty="0"/>
              <a:t>the population of Afghanistan for a planned U.S. air and land war by dropping food containers and radios that could only pick up one signal. The U.S.-run radio station, which did not formally identify itself, simply referred to itself as Afghan FM. Sandwiched between some lively Afghan music an announcement was broadcast “for the attention of the noble people of Afghanistan.” The announcer then proceeded to explain that American forces would be passing through the area and that their aim was not to harm the people but rather to arrest Osama </a:t>
            </a:r>
            <a:r>
              <a:rPr lang="en-US" sz="2400"/>
              <a:t>bin </a:t>
            </a:r>
            <a:r>
              <a:rPr lang="en-US" sz="2400" smtClean="0"/>
              <a:t>Laden </a:t>
            </a:r>
            <a:r>
              <a:rPr lang="en-US" sz="2400" dirty="0"/>
              <a:t>and those who support him.</a:t>
            </a:r>
          </a:p>
        </p:txBody>
      </p:sp>
      <p:sp>
        <p:nvSpPr>
          <p:cNvPr id="4" name="Slide Number Placeholder 3"/>
          <p:cNvSpPr>
            <a:spLocks noGrp="1"/>
          </p:cNvSpPr>
          <p:nvPr>
            <p:ph type="sldNum" sz="quarter" idx="12"/>
          </p:nvPr>
        </p:nvSpPr>
        <p:spPr/>
        <p:txBody>
          <a:bodyPr/>
          <a:lstStyle/>
          <a:p>
            <a:fld id="{18135BA4-4008-45A8-8A56-EF63F12DB0ED}" type="slidenum">
              <a:rPr lang="en-US" smtClean="0"/>
              <a:t>35</a:t>
            </a:fld>
            <a:endParaRPr lang="en-US"/>
          </a:p>
        </p:txBody>
      </p:sp>
    </p:spTree>
    <p:extLst>
      <p:ext uri="{BB962C8B-B14F-4D97-AF65-F5344CB8AC3E}">
        <p14:creationId xmlns:p14="http://schemas.microsoft.com/office/powerpoint/2010/main" val="611073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135BA4-4008-45A8-8A56-EF63F12DB0ED}" type="slidenum">
              <a:rPr lang="en-US" smtClean="0"/>
              <a:t>36</a:t>
            </a:fld>
            <a:endParaRPr lang="en-US"/>
          </a:p>
        </p:txBody>
      </p:sp>
      <p:sp>
        <p:nvSpPr>
          <p:cNvPr id="4" name="TextBox 3"/>
          <p:cNvSpPr txBox="1"/>
          <p:nvPr/>
        </p:nvSpPr>
        <p:spPr>
          <a:xfrm>
            <a:off x="584200" y="309561"/>
            <a:ext cx="9499600" cy="523220"/>
          </a:xfrm>
          <a:prstGeom prst="rect">
            <a:avLst/>
          </a:prstGeom>
          <a:noFill/>
        </p:spPr>
        <p:txBody>
          <a:bodyPr wrap="square" rtlCol="0">
            <a:spAutoFit/>
          </a:bodyPr>
          <a:lstStyle/>
          <a:p>
            <a:r>
              <a:rPr lang="en-US" sz="2800" b="1" dirty="0" smtClean="0"/>
              <a:t>Propaganda Techniques</a:t>
            </a:r>
            <a:endParaRPr lang="en-US" sz="2800" b="1" dirty="0"/>
          </a:p>
        </p:txBody>
      </p:sp>
      <p:sp>
        <p:nvSpPr>
          <p:cNvPr id="5" name="Rectangle 4"/>
          <p:cNvSpPr/>
          <p:nvPr/>
        </p:nvSpPr>
        <p:spPr>
          <a:xfrm>
            <a:off x="431800" y="1235839"/>
            <a:ext cx="11112500" cy="4524315"/>
          </a:xfrm>
          <a:prstGeom prst="rect">
            <a:avLst/>
          </a:prstGeom>
        </p:spPr>
        <p:txBody>
          <a:bodyPr wrap="square">
            <a:spAutoFit/>
          </a:bodyPr>
          <a:lstStyle/>
          <a:p>
            <a:r>
              <a:rPr lang="en-US" sz="2400" b="1" dirty="0">
                <a:solidFill>
                  <a:srgbClr val="424142"/>
                </a:solidFill>
                <a:latin typeface="Droid Serif"/>
              </a:rPr>
              <a:t>(</a:t>
            </a:r>
            <a:r>
              <a:rPr lang="en-US" sz="2400" b="1" dirty="0" err="1">
                <a:solidFill>
                  <a:srgbClr val="424142"/>
                </a:solidFill>
                <a:latin typeface="Droid Serif"/>
              </a:rPr>
              <a:t>i</a:t>
            </a:r>
            <a:r>
              <a:rPr lang="en-US" sz="2400" b="1" dirty="0">
                <a:solidFill>
                  <a:srgbClr val="424142"/>
                </a:solidFill>
                <a:latin typeface="Droid Serif"/>
              </a:rPr>
              <a:t>) Name-calling: </a:t>
            </a:r>
          </a:p>
          <a:p>
            <a:pPr marL="342900" indent="-342900">
              <a:buFont typeface="Wingdings" panose="05000000000000000000" pitchFamily="2" charset="2"/>
              <a:buChar char="v"/>
            </a:pPr>
            <a:r>
              <a:rPr lang="en-US" sz="2400" dirty="0">
                <a:solidFill>
                  <a:srgbClr val="424142"/>
                </a:solidFill>
                <a:latin typeface="Droid Serif"/>
              </a:rPr>
              <a:t>This technique consists in giving a bad name to a person, a group, an idea or an event. The name so given arouses an emotional attitude of hostility and rejection. The terms “capitalist,” “fascist,” </a:t>
            </a:r>
            <a:r>
              <a:rPr lang="en-US" sz="2400" dirty="0" smtClean="0">
                <a:solidFill>
                  <a:srgbClr val="424142"/>
                </a:solidFill>
                <a:latin typeface="Droid Serif"/>
              </a:rPr>
              <a:t>war-monger” create </a:t>
            </a:r>
            <a:r>
              <a:rPr lang="en-US" sz="2400" dirty="0">
                <a:solidFill>
                  <a:srgbClr val="424142"/>
                </a:solidFill>
                <a:latin typeface="Droid Serif"/>
              </a:rPr>
              <a:t>an emotional attitude of hatred toward the person</a:t>
            </a:r>
            <a:r>
              <a:rPr lang="en-US" sz="2400" dirty="0" smtClean="0">
                <a:solidFill>
                  <a:srgbClr val="424142"/>
                </a:solidFill>
                <a:latin typeface="Droid Serif"/>
              </a:rPr>
              <a:t>.</a:t>
            </a:r>
          </a:p>
          <a:p>
            <a:r>
              <a:rPr lang="en-US" sz="2400" dirty="0" smtClean="0">
                <a:solidFill>
                  <a:srgbClr val="424142"/>
                </a:solidFill>
                <a:latin typeface="Droid Serif"/>
              </a:rPr>
              <a:t> </a:t>
            </a:r>
          </a:p>
          <a:p>
            <a:pPr marL="342900" indent="-342900">
              <a:buFont typeface="Wingdings" panose="05000000000000000000" pitchFamily="2" charset="2"/>
              <a:buChar char="Ø"/>
            </a:pPr>
            <a:r>
              <a:rPr lang="en-US" sz="2400" dirty="0" smtClean="0">
                <a:solidFill>
                  <a:srgbClr val="424142"/>
                </a:solidFill>
                <a:latin typeface="Droid Serif"/>
              </a:rPr>
              <a:t>Examples.</a:t>
            </a:r>
          </a:p>
          <a:p>
            <a:endParaRPr lang="en-US" sz="2400" dirty="0">
              <a:solidFill>
                <a:srgbClr val="424142"/>
              </a:solidFill>
              <a:latin typeface="Droid Serif"/>
            </a:endParaRPr>
          </a:p>
          <a:p>
            <a:pPr marL="457200" indent="-457200">
              <a:buFont typeface="+mj-lt"/>
              <a:buAutoNum type="arabicPeriod"/>
            </a:pPr>
            <a:r>
              <a:rPr lang="en-US" sz="2400" dirty="0" smtClean="0">
                <a:solidFill>
                  <a:srgbClr val="424142"/>
                </a:solidFill>
                <a:latin typeface="Droid Serif"/>
              </a:rPr>
              <a:t>Nawaz Sharif is called” god father” by PTI leaders.</a:t>
            </a:r>
          </a:p>
          <a:p>
            <a:pPr marL="457200" indent="-457200">
              <a:buFont typeface="+mj-lt"/>
              <a:buAutoNum type="arabicPeriod"/>
            </a:pPr>
            <a:endParaRPr lang="en-US" sz="2400" dirty="0" smtClean="0">
              <a:solidFill>
                <a:srgbClr val="424142"/>
              </a:solidFill>
              <a:latin typeface="Droid Serif"/>
            </a:endParaRPr>
          </a:p>
          <a:p>
            <a:pPr marL="457200" indent="-457200">
              <a:buFont typeface="+mj-lt"/>
              <a:buAutoNum type="arabicPeriod"/>
            </a:pPr>
            <a:r>
              <a:rPr lang="en-US" sz="2400" dirty="0" smtClean="0">
                <a:solidFill>
                  <a:srgbClr val="424142"/>
                </a:solidFill>
                <a:latin typeface="Droid Serif"/>
              </a:rPr>
              <a:t>The </a:t>
            </a:r>
            <a:r>
              <a:rPr lang="en-US" sz="2400" dirty="0">
                <a:solidFill>
                  <a:srgbClr val="424142"/>
                </a:solidFill>
                <a:latin typeface="Droid Serif"/>
              </a:rPr>
              <a:t>B.J.P. </a:t>
            </a:r>
            <a:r>
              <a:rPr lang="en-US" sz="2400" dirty="0" smtClean="0">
                <a:solidFill>
                  <a:srgbClr val="424142"/>
                </a:solidFill>
                <a:latin typeface="Droid Serif"/>
              </a:rPr>
              <a:t>was </a:t>
            </a:r>
            <a:r>
              <a:rPr lang="en-US" sz="2400" dirty="0">
                <a:solidFill>
                  <a:srgbClr val="424142"/>
                </a:solidFill>
                <a:latin typeface="Droid Serif"/>
              </a:rPr>
              <a:t>called after the </a:t>
            </a:r>
            <a:r>
              <a:rPr lang="en-US" sz="2400" dirty="0" err="1">
                <a:solidFill>
                  <a:srgbClr val="424142"/>
                </a:solidFill>
                <a:latin typeface="Droid Serif"/>
              </a:rPr>
              <a:t>Ayodhya</a:t>
            </a:r>
            <a:r>
              <a:rPr lang="en-US" sz="2400" dirty="0">
                <a:solidFill>
                  <a:srgbClr val="424142"/>
                </a:solidFill>
                <a:latin typeface="Droid Serif"/>
              </a:rPr>
              <a:t> incident a fascist party and a communal </a:t>
            </a:r>
            <a:r>
              <a:rPr lang="en-US" sz="2400" dirty="0" smtClean="0">
                <a:solidFill>
                  <a:srgbClr val="424142"/>
                </a:solidFill>
                <a:latin typeface="Droid Serif"/>
              </a:rPr>
              <a:t>organization.</a:t>
            </a:r>
            <a:endParaRPr lang="en-US" sz="2400" b="0" dirty="0">
              <a:solidFill>
                <a:srgbClr val="424142"/>
              </a:solidFill>
              <a:effectLst/>
              <a:latin typeface="Droid Serif"/>
            </a:endParaRPr>
          </a:p>
        </p:txBody>
      </p:sp>
    </p:spTree>
    <p:extLst>
      <p:ext uri="{BB962C8B-B14F-4D97-AF65-F5344CB8AC3E}">
        <p14:creationId xmlns:p14="http://schemas.microsoft.com/office/powerpoint/2010/main" val="263743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135BA4-4008-45A8-8A56-EF63F12DB0ED}" type="slidenum">
              <a:rPr lang="en-US" smtClean="0"/>
              <a:t>37</a:t>
            </a:fld>
            <a:endParaRPr lang="en-US"/>
          </a:p>
        </p:txBody>
      </p:sp>
      <p:sp>
        <p:nvSpPr>
          <p:cNvPr id="3" name="Rectangle 2"/>
          <p:cNvSpPr/>
          <p:nvPr/>
        </p:nvSpPr>
        <p:spPr>
          <a:xfrm>
            <a:off x="295422" y="723037"/>
            <a:ext cx="11422966" cy="2308324"/>
          </a:xfrm>
          <a:prstGeom prst="rect">
            <a:avLst/>
          </a:prstGeom>
        </p:spPr>
        <p:txBody>
          <a:bodyPr wrap="square">
            <a:spAutoFit/>
          </a:bodyPr>
          <a:lstStyle/>
          <a:p>
            <a:r>
              <a:rPr lang="en-US" sz="2400" b="1" dirty="0" smtClean="0">
                <a:solidFill>
                  <a:srgbClr val="424142"/>
                </a:solidFill>
                <a:latin typeface="Droid Serif"/>
              </a:rPr>
              <a:t>Glittering </a:t>
            </a:r>
            <a:r>
              <a:rPr lang="en-US" sz="2400" b="1" dirty="0">
                <a:solidFill>
                  <a:srgbClr val="424142"/>
                </a:solidFill>
                <a:latin typeface="Droid Serif"/>
              </a:rPr>
              <a:t>Generally: </a:t>
            </a:r>
            <a:endParaRPr lang="en-US" sz="2400" b="1" dirty="0" smtClean="0">
              <a:solidFill>
                <a:srgbClr val="424142"/>
              </a:solidFill>
              <a:latin typeface="Droid Serif"/>
            </a:endParaRPr>
          </a:p>
          <a:p>
            <a:endParaRPr lang="en-US" sz="2400" b="1" dirty="0">
              <a:solidFill>
                <a:srgbClr val="424142"/>
              </a:solidFill>
              <a:latin typeface="Droid Serif"/>
            </a:endParaRPr>
          </a:p>
          <a:p>
            <a:r>
              <a:rPr lang="en-US" sz="2400" dirty="0">
                <a:solidFill>
                  <a:srgbClr val="424142"/>
                </a:solidFill>
                <a:latin typeface="Droid Serif"/>
              </a:rPr>
              <a:t>Under this technique the propagandist uses some attractive or impressive words or ideas which mislead the people. He may call his party “the protector </a:t>
            </a:r>
            <a:r>
              <a:rPr lang="en-US" sz="2400" dirty="0" smtClean="0">
                <a:solidFill>
                  <a:srgbClr val="424142"/>
                </a:solidFill>
                <a:latin typeface="Droid Serif"/>
              </a:rPr>
              <a:t>of Islam” </a:t>
            </a:r>
            <a:r>
              <a:rPr lang="en-US" sz="2400" dirty="0">
                <a:solidFill>
                  <a:srgbClr val="424142"/>
                </a:solidFill>
                <a:latin typeface="Droid Serif"/>
              </a:rPr>
              <a:t>or the </a:t>
            </a:r>
            <a:r>
              <a:rPr lang="en-US" sz="2400" dirty="0" smtClean="0">
                <a:solidFill>
                  <a:srgbClr val="424142"/>
                </a:solidFill>
                <a:latin typeface="Droid Serif"/>
              </a:rPr>
              <a:t>“savior of Women” </a:t>
            </a:r>
            <a:r>
              <a:rPr lang="en-US" sz="2400" dirty="0">
                <a:solidFill>
                  <a:srgbClr val="424142"/>
                </a:solidFill>
                <a:latin typeface="Droid Serif"/>
              </a:rPr>
              <a:t>or use the words like secularism, equality, justice, democracy to influence the public.</a:t>
            </a:r>
            <a:endParaRPr lang="en-US" sz="2400" b="0" dirty="0">
              <a:solidFill>
                <a:srgbClr val="424142"/>
              </a:solidFill>
              <a:effectLst/>
              <a:latin typeface="Droid Serif"/>
            </a:endParaRPr>
          </a:p>
        </p:txBody>
      </p:sp>
      <p:sp>
        <p:nvSpPr>
          <p:cNvPr id="4" name="TextBox 3"/>
          <p:cNvSpPr txBox="1"/>
          <p:nvPr/>
        </p:nvSpPr>
        <p:spPr>
          <a:xfrm>
            <a:off x="675249" y="3484518"/>
            <a:ext cx="10381957" cy="3108543"/>
          </a:xfrm>
          <a:prstGeom prst="rect">
            <a:avLst/>
          </a:prstGeom>
          <a:noFill/>
        </p:spPr>
        <p:txBody>
          <a:bodyPr wrap="square" rtlCol="0">
            <a:spAutoFit/>
          </a:bodyPr>
          <a:lstStyle/>
          <a:p>
            <a:r>
              <a:rPr lang="en-US" sz="2800" b="1" dirty="0" smtClean="0"/>
              <a:t>Testimonial</a:t>
            </a:r>
          </a:p>
          <a:p>
            <a:endParaRPr lang="en-US" sz="2400" dirty="0"/>
          </a:p>
          <a:p>
            <a:r>
              <a:rPr lang="en-US" sz="2400" dirty="0" smtClean="0"/>
              <a:t>A propaganda technique in which a famous person or a celebrity endorse a certain view, and testifies to the idea or product. This is an effective technique of propaganda which often works wonders to influence an idea.</a:t>
            </a:r>
          </a:p>
          <a:p>
            <a:endParaRPr lang="en-US" sz="2400" dirty="0"/>
          </a:p>
          <a:p>
            <a:r>
              <a:rPr lang="en-US" sz="2400" dirty="0" smtClean="0"/>
              <a:t>Example;</a:t>
            </a:r>
          </a:p>
          <a:p>
            <a:r>
              <a:rPr lang="en-US" sz="2400" dirty="0" err="1" smtClean="0"/>
              <a:t>Shahid</a:t>
            </a:r>
            <a:r>
              <a:rPr lang="en-US" sz="2400" dirty="0" smtClean="0"/>
              <a:t> </a:t>
            </a:r>
            <a:r>
              <a:rPr lang="en-US" sz="2400" dirty="0" err="1" smtClean="0"/>
              <a:t>Afridi</a:t>
            </a:r>
            <a:r>
              <a:rPr lang="en-US" sz="2400" dirty="0" smtClean="0"/>
              <a:t> promotes </a:t>
            </a:r>
            <a:r>
              <a:rPr lang="en-US" sz="2400" dirty="0"/>
              <a:t>H</a:t>
            </a:r>
            <a:r>
              <a:rPr lang="en-US" sz="2400" dirty="0" smtClean="0"/>
              <a:t>ead &amp; Shoulder and he wants his fans to buy it.</a:t>
            </a:r>
          </a:p>
        </p:txBody>
      </p:sp>
    </p:spTree>
    <p:extLst>
      <p:ext uri="{BB962C8B-B14F-4D97-AF65-F5344CB8AC3E}">
        <p14:creationId xmlns:p14="http://schemas.microsoft.com/office/powerpoint/2010/main" val="531809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135BA4-4008-45A8-8A56-EF63F12DB0ED}" type="slidenum">
              <a:rPr lang="en-US" smtClean="0"/>
              <a:t>38</a:t>
            </a:fld>
            <a:endParaRPr lang="en-US"/>
          </a:p>
        </p:txBody>
      </p:sp>
      <p:sp>
        <p:nvSpPr>
          <p:cNvPr id="3" name="Rectangle 2"/>
          <p:cNvSpPr/>
          <p:nvPr/>
        </p:nvSpPr>
        <p:spPr>
          <a:xfrm>
            <a:off x="267286" y="654877"/>
            <a:ext cx="11493305" cy="2308324"/>
          </a:xfrm>
          <a:prstGeom prst="rect">
            <a:avLst/>
          </a:prstGeom>
        </p:spPr>
        <p:txBody>
          <a:bodyPr wrap="square">
            <a:spAutoFit/>
          </a:bodyPr>
          <a:lstStyle/>
          <a:p>
            <a:r>
              <a:rPr lang="en-US" sz="2400" b="1" dirty="0" smtClean="0">
                <a:solidFill>
                  <a:srgbClr val="424142"/>
                </a:solidFill>
                <a:latin typeface="Droid Serif"/>
              </a:rPr>
              <a:t>Plain-folk </a:t>
            </a:r>
            <a:r>
              <a:rPr lang="en-US" sz="2400" b="1" dirty="0">
                <a:solidFill>
                  <a:srgbClr val="424142"/>
                </a:solidFill>
                <a:latin typeface="Droid Serif"/>
              </a:rPr>
              <a:t>Device</a:t>
            </a:r>
            <a:r>
              <a:rPr lang="en-US" sz="2400" b="1" dirty="0" smtClean="0">
                <a:solidFill>
                  <a:srgbClr val="424142"/>
                </a:solidFill>
                <a:latin typeface="Droid Serif"/>
              </a:rPr>
              <a:t>:</a:t>
            </a:r>
          </a:p>
          <a:p>
            <a:endParaRPr lang="en-US" sz="2400" b="1" dirty="0">
              <a:solidFill>
                <a:srgbClr val="424142"/>
              </a:solidFill>
              <a:latin typeface="Droid Serif"/>
            </a:endParaRPr>
          </a:p>
          <a:p>
            <a:r>
              <a:rPr lang="en-US" sz="2400" dirty="0">
                <a:solidFill>
                  <a:srgbClr val="424142"/>
                </a:solidFill>
                <a:latin typeface="Droid Serif"/>
              </a:rPr>
              <a:t>This device is used extensively by politicians. The politician professes that he is just like others, with their common virtues and vices. Thus a leader may embrace a child in a slum area or take his lunch sitting with the slum dwellers on a mat to impress upon them that he is one of them.</a:t>
            </a:r>
            <a:endParaRPr lang="en-US" sz="2400" b="0" dirty="0">
              <a:solidFill>
                <a:srgbClr val="424142"/>
              </a:solidFill>
              <a:effectLst/>
              <a:latin typeface="Droid Serif"/>
            </a:endParaRPr>
          </a:p>
        </p:txBody>
      </p:sp>
      <p:sp>
        <p:nvSpPr>
          <p:cNvPr id="4" name="Rectangle 3"/>
          <p:cNvSpPr/>
          <p:nvPr/>
        </p:nvSpPr>
        <p:spPr>
          <a:xfrm>
            <a:off x="436097" y="3588937"/>
            <a:ext cx="11479237" cy="2308324"/>
          </a:xfrm>
          <a:prstGeom prst="rect">
            <a:avLst/>
          </a:prstGeom>
        </p:spPr>
        <p:txBody>
          <a:bodyPr wrap="square">
            <a:spAutoFit/>
          </a:bodyPr>
          <a:lstStyle/>
          <a:p>
            <a:r>
              <a:rPr lang="en-US" sz="2400" b="1" dirty="0" smtClean="0">
                <a:solidFill>
                  <a:srgbClr val="424142"/>
                </a:solidFill>
                <a:latin typeface="Droid Serif"/>
              </a:rPr>
              <a:t>Band-wagon</a:t>
            </a:r>
            <a:r>
              <a:rPr lang="en-US" sz="2400" b="1" dirty="0">
                <a:solidFill>
                  <a:srgbClr val="424142"/>
                </a:solidFill>
                <a:latin typeface="Droid Serif"/>
              </a:rPr>
              <a:t>: </a:t>
            </a:r>
            <a:endParaRPr lang="en-US" sz="2400" b="1" dirty="0" smtClean="0">
              <a:solidFill>
                <a:srgbClr val="424142"/>
              </a:solidFill>
              <a:latin typeface="Droid Serif"/>
            </a:endParaRPr>
          </a:p>
          <a:p>
            <a:endParaRPr lang="en-US" sz="2400" b="1" dirty="0">
              <a:solidFill>
                <a:srgbClr val="424142"/>
              </a:solidFill>
              <a:latin typeface="Droid Serif"/>
            </a:endParaRPr>
          </a:p>
          <a:p>
            <a:r>
              <a:rPr lang="en-US" sz="2400" dirty="0">
                <a:solidFill>
                  <a:srgbClr val="424142"/>
                </a:solidFill>
                <a:latin typeface="Droid Serif"/>
              </a:rPr>
              <a:t>Under this technique the propagandist advertises that since everybody is doing a thing, therefore, you may as well do it. Thus, the advertisement, “Five crores of people in </a:t>
            </a:r>
            <a:r>
              <a:rPr lang="en-US" sz="2400" dirty="0" smtClean="0">
                <a:solidFill>
                  <a:srgbClr val="424142"/>
                </a:solidFill>
                <a:latin typeface="Droid Serif"/>
              </a:rPr>
              <a:t>Pakistan </a:t>
            </a:r>
            <a:r>
              <a:rPr lang="en-US" sz="2400" dirty="0">
                <a:solidFill>
                  <a:srgbClr val="424142"/>
                </a:solidFill>
                <a:latin typeface="Droid Serif"/>
              </a:rPr>
              <a:t>are using </a:t>
            </a:r>
            <a:r>
              <a:rPr lang="en-US" sz="2400" dirty="0" smtClean="0">
                <a:solidFill>
                  <a:srgbClr val="424142"/>
                </a:solidFill>
                <a:latin typeface="Droid Serif"/>
              </a:rPr>
              <a:t>Head &amp; Shoulder </a:t>
            </a:r>
            <a:r>
              <a:rPr lang="en-US" sz="2400" dirty="0">
                <a:solidFill>
                  <a:srgbClr val="424142"/>
                </a:solidFill>
                <a:latin typeface="Droid Serif"/>
              </a:rPr>
              <a:t>so you also should have it today” is a band-wagon technique.</a:t>
            </a:r>
            <a:endParaRPr lang="en-US" sz="2400" b="0" dirty="0">
              <a:solidFill>
                <a:srgbClr val="424142"/>
              </a:solidFill>
              <a:effectLst/>
              <a:latin typeface="Droid Serif"/>
            </a:endParaRPr>
          </a:p>
        </p:txBody>
      </p:sp>
    </p:spTree>
    <p:extLst>
      <p:ext uri="{BB962C8B-B14F-4D97-AF65-F5344CB8AC3E}">
        <p14:creationId xmlns:p14="http://schemas.microsoft.com/office/powerpoint/2010/main" val="3662697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135BA4-4008-45A8-8A56-EF63F12DB0ED}" type="slidenum">
              <a:rPr lang="en-US" smtClean="0"/>
              <a:t>39</a:t>
            </a:fld>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5249" y="828675"/>
            <a:ext cx="11240086" cy="5200650"/>
          </a:xfrm>
          <a:prstGeom prst="rect">
            <a:avLst/>
          </a:prstGeom>
          <a:effectLst>
            <a:glow rad="127000">
              <a:schemeClr val="accent5">
                <a:lumMod val="60000"/>
                <a:lumOff val="40000"/>
              </a:schemeClr>
            </a:glow>
          </a:effectLst>
        </p:spPr>
      </p:pic>
    </p:spTree>
    <p:extLst>
      <p:ext uri="{BB962C8B-B14F-4D97-AF65-F5344CB8AC3E}">
        <p14:creationId xmlns:p14="http://schemas.microsoft.com/office/powerpoint/2010/main" val="1585759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17" y="255368"/>
            <a:ext cx="11404600" cy="6400800"/>
          </a:xfrm>
          <a:prstGeom prst="rect">
            <a:avLst/>
          </a:prstGeom>
        </p:spPr>
      </p:pic>
      <p:sp>
        <p:nvSpPr>
          <p:cNvPr id="3" name="Slide Number Placeholder 2"/>
          <p:cNvSpPr>
            <a:spLocks noGrp="1"/>
          </p:cNvSpPr>
          <p:nvPr>
            <p:ph type="sldNum" sz="quarter" idx="12"/>
          </p:nvPr>
        </p:nvSpPr>
        <p:spPr/>
        <p:txBody>
          <a:bodyPr/>
          <a:lstStyle/>
          <a:p>
            <a:fld id="{18135BA4-4008-45A8-8A56-EF63F12DB0ED}" type="slidenum">
              <a:rPr lang="en-US" smtClean="0"/>
              <a:t>4</a:t>
            </a:fld>
            <a:endParaRPr lang="en-US"/>
          </a:p>
        </p:txBody>
      </p:sp>
    </p:spTree>
    <p:extLst>
      <p:ext uri="{BB962C8B-B14F-4D97-AF65-F5344CB8AC3E}">
        <p14:creationId xmlns:p14="http://schemas.microsoft.com/office/powerpoint/2010/main" val="263110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135BA4-4008-45A8-8A56-EF63F12DB0ED}" type="slidenum">
              <a:rPr lang="en-US" smtClean="0"/>
              <a:t>40</a:t>
            </a:fld>
            <a:endParaRPr lang="en-US"/>
          </a:p>
        </p:txBody>
      </p:sp>
      <p:sp>
        <p:nvSpPr>
          <p:cNvPr id="3" name="Rectangle 2"/>
          <p:cNvSpPr/>
          <p:nvPr/>
        </p:nvSpPr>
        <p:spPr>
          <a:xfrm>
            <a:off x="1983544" y="2362424"/>
            <a:ext cx="7230794" cy="1323439"/>
          </a:xfrm>
          <a:prstGeom prst="rect">
            <a:avLst/>
          </a:prstGeom>
          <a:noFill/>
        </p:spPr>
        <p:txBody>
          <a:bodyPr wrap="square" lIns="91440" tIns="45720" rIns="91440" bIns="45720">
            <a:spAutoFit/>
          </a:bodyPr>
          <a:lstStyle/>
          <a:p>
            <a:pPr algn="ctr"/>
            <a:r>
              <a:rPr lang="en-US" sz="8000" b="1" cap="none" spc="0" dirty="0" smtClean="0">
                <a:ln w="9525">
                  <a:solidFill>
                    <a:schemeClr val="bg1"/>
                  </a:solidFill>
                  <a:prstDash val="solid"/>
                </a:ln>
                <a:effectLst>
                  <a:outerShdw blurRad="12700" dist="38100" dir="2700000" algn="tl" rotWithShape="0">
                    <a:schemeClr val="accent5">
                      <a:lumMod val="60000"/>
                      <a:lumOff val="40000"/>
                    </a:schemeClr>
                  </a:outerShdw>
                </a:effectLst>
              </a:rPr>
              <a:t> Q  &amp;  A</a:t>
            </a:r>
            <a:endParaRPr lang="en-US" sz="80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03430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54" y="279400"/>
            <a:ext cx="11676184" cy="6324600"/>
          </a:xfrm>
          <a:prstGeom prst="rect">
            <a:avLst/>
          </a:prstGeom>
        </p:spPr>
      </p:pic>
      <p:sp>
        <p:nvSpPr>
          <p:cNvPr id="3" name="Slide Number Placeholder 2"/>
          <p:cNvSpPr>
            <a:spLocks noGrp="1"/>
          </p:cNvSpPr>
          <p:nvPr>
            <p:ph type="sldNum" sz="quarter" idx="12"/>
          </p:nvPr>
        </p:nvSpPr>
        <p:spPr/>
        <p:txBody>
          <a:bodyPr/>
          <a:lstStyle/>
          <a:p>
            <a:fld id="{18135BA4-4008-45A8-8A56-EF63F12DB0ED}" type="slidenum">
              <a:rPr lang="en-US" smtClean="0"/>
              <a:t>5</a:t>
            </a:fld>
            <a:endParaRPr lang="en-US"/>
          </a:p>
        </p:txBody>
      </p:sp>
    </p:spTree>
    <p:extLst>
      <p:ext uri="{BB962C8B-B14F-4D97-AF65-F5344CB8AC3E}">
        <p14:creationId xmlns:p14="http://schemas.microsoft.com/office/powerpoint/2010/main" val="2423689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96900" y="736600"/>
            <a:ext cx="10883900" cy="1384995"/>
          </a:xfrm>
          <a:prstGeom prst="rect">
            <a:avLst/>
          </a:prstGeom>
          <a:noFill/>
        </p:spPr>
        <p:txBody>
          <a:bodyPr wrap="square" rtlCol="0">
            <a:spAutoFit/>
          </a:bodyPr>
          <a:lstStyle/>
          <a:p>
            <a:r>
              <a:rPr lang="en-US" sz="2800" dirty="0" smtClean="0"/>
              <a:t>What is Propaganda ?</a:t>
            </a:r>
          </a:p>
          <a:p>
            <a:endParaRPr lang="en-US" sz="2800" dirty="0"/>
          </a:p>
          <a:p>
            <a:endParaRPr lang="en-US" sz="2800" dirty="0"/>
          </a:p>
        </p:txBody>
      </p:sp>
      <p:sp>
        <p:nvSpPr>
          <p:cNvPr id="3" name="Rectangle 2"/>
          <p:cNvSpPr/>
          <p:nvPr/>
        </p:nvSpPr>
        <p:spPr>
          <a:xfrm>
            <a:off x="698500" y="1200497"/>
            <a:ext cx="10566400" cy="1384995"/>
          </a:xfrm>
          <a:prstGeom prst="rect">
            <a:avLst/>
          </a:prstGeom>
        </p:spPr>
        <p:txBody>
          <a:bodyPr wrap="square">
            <a:spAutoFit/>
          </a:bodyPr>
          <a:lstStyle/>
          <a:p>
            <a:r>
              <a:rPr lang="en-US" sz="2800" dirty="0" smtClean="0">
                <a:solidFill>
                  <a:srgbClr val="000000"/>
                </a:solidFill>
              </a:rPr>
              <a:t> </a:t>
            </a:r>
            <a:endParaRPr lang="en-US" sz="2800" dirty="0">
              <a:solidFill>
                <a:srgbClr val="000000"/>
              </a:solidFill>
            </a:endParaRPr>
          </a:p>
          <a:p>
            <a:pPr marL="457200" indent="-457200">
              <a:buFont typeface="Wingdings" panose="05000000000000000000" pitchFamily="2" charset="2"/>
              <a:buChar char="v"/>
            </a:pPr>
            <a:r>
              <a:rPr lang="en-US" sz="2800" dirty="0" smtClean="0">
                <a:solidFill>
                  <a:srgbClr val="000000"/>
                </a:solidFill>
              </a:rPr>
              <a:t>Information</a:t>
            </a:r>
            <a:r>
              <a:rPr lang="en-US" sz="2800" dirty="0">
                <a:solidFill>
                  <a:srgbClr val="000000"/>
                </a:solidFill>
              </a:rPr>
              <a:t>, especially of a biased or misleading nature, used to promote a political cause or point of </a:t>
            </a:r>
            <a:r>
              <a:rPr lang="en-US" sz="2800" dirty="0" smtClean="0">
                <a:solidFill>
                  <a:srgbClr val="000000"/>
                </a:solidFill>
              </a:rPr>
              <a:t>view.</a:t>
            </a:r>
            <a:endParaRPr lang="en-US" sz="2800" b="0" dirty="0">
              <a:solidFill>
                <a:srgbClr val="000000"/>
              </a:solidFill>
              <a:effectLst/>
            </a:endParaRPr>
          </a:p>
        </p:txBody>
      </p:sp>
      <p:sp>
        <p:nvSpPr>
          <p:cNvPr id="4" name="Rectangle 3"/>
          <p:cNvSpPr/>
          <p:nvPr/>
        </p:nvSpPr>
        <p:spPr>
          <a:xfrm>
            <a:off x="495300" y="2813735"/>
            <a:ext cx="10871200" cy="954107"/>
          </a:xfrm>
          <a:prstGeom prst="rect">
            <a:avLst/>
          </a:prstGeom>
        </p:spPr>
        <p:txBody>
          <a:bodyPr wrap="square">
            <a:spAutoFit/>
          </a:bodyPr>
          <a:lstStyle/>
          <a:p>
            <a:pPr marL="457200" indent="-457200">
              <a:buFont typeface="Wingdings" panose="05000000000000000000" pitchFamily="2" charset="2"/>
              <a:buChar char="v"/>
            </a:pPr>
            <a:r>
              <a:rPr lang="en-US" sz="2800" dirty="0" smtClean="0"/>
              <a:t>Information</a:t>
            </a:r>
            <a:r>
              <a:rPr lang="en-US" sz="2800" dirty="0"/>
              <a:t>, ideas, or rumors deliberately spread </a:t>
            </a:r>
            <a:r>
              <a:rPr lang="en-US" sz="2800" dirty="0" smtClean="0"/>
              <a:t>to </a:t>
            </a:r>
            <a:r>
              <a:rPr lang="en-US" sz="2800" dirty="0"/>
              <a:t>help or harm a person, group, movement, institution, nation, etc. </a:t>
            </a:r>
          </a:p>
        </p:txBody>
      </p:sp>
      <p:sp>
        <p:nvSpPr>
          <p:cNvPr id="5" name="Rectangle 4"/>
          <p:cNvSpPr/>
          <p:nvPr/>
        </p:nvSpPr>
        <p:spPr>
          <a:xfrm>
            <a:off x="495300" y="4211935"/>
            <a:ext cx="10871200" cy="1384995"/>
          </a:xfrm>
          <a:prstGeom prst="rect">
            <a:avLst/>
          </a:prstGeom>
        </p:spPr>
        <p:txBody>
          <a:bodyPr wrap="square">
            <a:spAutoFit/>
          </a:bodyPr>
          <a:lstStyle/>
          <a:p>
            <a:pPr marL="457200" indent="-457200">
              <a:buFont typeface="Wingdings" panose="05000000000000000000" pitchFamily="2" charset="2"/>
              <a:buChar char="v"/>
            </a:pPr>
            <a:r>
              <a:rPr lang="en-US" sz="2800" dirty="0"/>
              <a:t>Official government communications to the public that are designed to influence opinion. The information may be true or false, but it is always carefully selected for its political effect. </a:t>
            </a:r>
          </a:p>
        </p:txBody>
      </p:sp>
      <p:sp>
        <p:nvSpPr>
          <p:cNvPr id="6" name="Slide Number Placeholder 5"/>
          <p:cNvSpPr>
            <a:spLocks noGrp="1"/>
          </p:cNvSpPr>
          <p:nvPr>
            <p:ph type="sldNum" sz="quarter" idx="12"/>
          </p:nvPr>
        </p:nvSpPr>
        <p:spPr/>
        <p:txBody>
          <a:bodyPr/>
          <a:lstStyle/>
          <a:p>
            <a:fld id="{18135BA4-4008-45A8-8A56-EF63F12DB0ED}" type="slidenum">
              <a:rPr lang="en-US" smtClean="0"/>
              <a:t>6</a:t>
            </a:fld>
            <a:endParaRPr lang="en-US"/>
          </a:p>
        </p:txBody>
      </p:sp>
    </p:spTree>
    <p:extLst>
      <p:ext uri="{BB962C8B-B14F-4D97-AF65-F5344CB8AC3E}">
        <p14:creationId xmlns:p14="http://schemas.microsoft.com/office/powerpoint/2010/main" val="543545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81000" y="617835"/>
            <a:ext cx="11379200" cy="1569660"/>
          </a:xfrm>
          <a:prstGeom prst="rect">
            <a:avLst/>
          </a:prstGeom>
        </p:spPr>
        <p:txBody>
          <a:bodyPr wrap="square">
            <a:spAutoFit/>
          </a:bodyPr>
          <a:lstStyle/>
          <a:p>
            <a:pPr marL="457200" indent="-457200">
              <a:buFont typeface="Wingdings" panose="05000000000000000000" pitchFamily="2" charset="2"/>
              <a:buChar char="v"/>
            </a:pPr>
            <a:r>
              <a:rPr lang="en-US" sz="3200" dirty="0" smtClean="0">
                <a:solidFill>
                  <a:srgbClr val="3B3E41"/>
                </a:solidFill>
                <a:latin typeface="Open Sans"/>
              </a:rPr>
              <a:t>Ideas </a:t>
            </a:r>
            <a:r>
              <a:rPr lang="en-US" sz="3200" dirty="0">
                <a:solidFill>
                  <a:srgbClr val="3B3E41"/>
                </a:solidFill>
                <a:latin typeface="Open Sans"/>
              </a:rPr>
              <a:t>or statements that are often false or exaggerated and that are spread in order to help a cause, a political leader, a government, etc.</a:t>
            </a:r>
            <a:endParaRPr lang="en-US" sz="3200" dirty="0"/>
          </a:p>
        </p:txBody>
      </p:sp>
      <p:sp>
        <p:nvSpPr>
          <p:cNvPr id="4" name="Rectangle 3"/>
          <p:cNvSpPr/>
          <p:nvPr/>
        </p:nvSpPr>
        <p:spPr>
          <a:xfrm>
            <a:off x="381001" y="2479321"/>
            <a:ext cx="11379200" cy="2062103"/>
          </a:xfrm>
          <a:prstGeom prst="rect">
            <a:avLst/>
          </a:prstGeom>
        </p:spPr>
        <p:txBody>
          <a:bodyPr wrap="square">
            <a:spAutoFit/>
          </a:bodyPr>
          <a:lstStyle/>
          <a:p>
            <a:pPr marL="457200" indent="-457200">
              <a:buFont typeface="Wingdings" panose="05000000000000000000" pitchFamily="2" charset="2"/>
              <a:buChar char="v"/>
            </a:pPr>
            <a:r>
              <a:rPr lang="en-US" sz="3200" b="1" dirty="0">
                <a:solidFill>
                  <a:srgbClr val="555555"/>
                </a:solidFill>
                <a:latin typeface="Open Sans"/>
                <a:ea typeface="Times New Roman" panose="02020603050405020304" pitchFamily="18" charset="0"/>
                <a:cs typeface="Arial" panose="020B0604020202020204" pitchFamily="34" charset="0"/>
              </a:rPr>
              <a:t>Propaganda</a:t>
            </a:r>
            <a:r>
              <a:rPr lang="en-US" sz="3200" dirty="0">
                <a:solidFill>
                  <a:srgbClr val="555555"/>
                </a:solidFill>
                <a:latin typeface="Open Sans"/>
                <a:ea typeface="Times New Roman" panose="02020603050405020304" pitchFamily="18" charset="0"/>
                <a:cs typeface="Arial" panose="020B0604020202020204" pitchFamily="34" charset="0"/>
              </a:rPr>
              <a:t> is a mode of communication used to manipulate or influence the opinion of groups to support a particular cause or belief. Over the centuries, propaganda has taken the form of artwork, films, speeches, and </a:t>
            </a:r>
            <a:r>
              <a:rPr lang="en-US" sz="3200" dirty="0" smtClean="0">
                <a:solidFill>
                  <a:srgbClr val="555555"/>
                </a:solidFill>
                <a:latin typeface="Open Sans"/>
                <a:ea typeface="Times New Roman" panose="02020603050405020304" pitchFamily="18" charset="0"/>
                <a:cs typeface="Arial" panose="020B0604020202020204" pitchFamily="34" charset="0"/>
              </a:rPr>
              <a:t>music</a:t>
            </a:r>
            <a:r>
              <a:rPr lang="en-US" sz="3200" dirty="0">
                <a:solidFill>
                  <a:srgbClr val="555555"/>
                </a:solidFill>
                <a:latin typeface="Open Sans"/>
                <a:ea typeface="Times New Roman" panose="02020603050405020304" pitchFamily="18" charset="0"/>
                <a:cs typeface="Arial" panose="020B0604020202020204" pitchFamily="34" charset="0"/>
              </a:rPr>
              <a:t>.</a:t>
            </a:r>
            <a:endParaRPr lang="en-US" sz="3200" dirty="0"/>
          </a:p>
        </p:txBody>
      </p:sp>
      <p:sp>
        <p:nvSpPr>
          <p:cNvPr id="3" name="Slide Number Placeholder 2"/>
          <p:cNvSpPr>
            <a:spLocks noGrp="1"/>
          </p:cNvSpPr>
          <p:nvPr>
            <p:ph type="sldNum" sz="quarter" idx="12"/>
          </p:nvPr>
        </p:nvSpPr>
        <p:spPr/>
        <p:txBody>
          <a:bodyPr/>
          <a:lstStyle/>
          <a:p>
            <a:fld id="{18135BA4-4008-45A8-8A56-EF63F12DB0ED}" type="slidenum">
              <a:rPr lang="en-US" smtClean="0"/>
              <a:t>7</a:t>
            </a:fld>
            <a:endParaRPr lang="en-US"/>
          </a:p>
        </p:txBody>
      </p:sp>
    </p:spTree>
    <p:extLst>
      <p:ext uri="{BB962C8B-B14F-4D97-AF65-F5344CB8AC3E}">
        <p14:creationId xmlns:p14="http://schemas.microsoft.com/office/powerpoint/2010/main" val="4122985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685800" y="531335"/>
            <a:ext cx="10922000" cy="5646289"/>
          </a:xfrm>
          <a:prstGeom prst="rect">
            <a:avLst/>
          </a:prstGeom>
        </p:spPr>
        <p:txBody>
          <a:bodyPr wrap="square">
            <a:spAutoFit/>
          </a:bodyPr>
          <a:lstStyle/>
          <a:p>
            <a:pPr>
              <a:lnSpc>
                <a:spcPct val="107000"/>
              </a:lnSpc>
              <a:spcAft>
                <a:spcPts val="750"/>
              </a:spcAft>
            </a:pPr>
            <a:r>
              <a:rPr lang="en-US" sz="3200" dirty="0" smtClean="0">
                <a:solidFill>
                  <a:srgbClr val="555555"/>
                </a:solidFill>
                <a:latin typeface="Open Sans"/>
                <a:ea typeface="Times New Roman" panose="02020603050405020304" pitchFamily="18" charset="0"/>
                <a:cs typeface="Arial" panose="020B0604020202020204" pitchFamily="34" charset="0"/>
              </a:rPr>
              <a:t> </a:t>
            </a:r>
            <a:endParaRPr lang="en-US" sz="3200" dirty="0">
              <a:latin typeface="Calibri" panose="020F0502020204030204" pitchFamily="34" charset="0"/>
              <a:ea typeface="Calibri" panose="020F0502020204030204" pitchFamily="34" charset="0"/>
              <a:cs typeface="Arial" panose="020B0604020202020204" pitchFamily="34" charset="0"/>
            </a:endParaRPr>
          </a:p>
          <a:p>
            <a:pPr marL="457200" indent="-457200">
              <a:buFont typeface="Wingdings" panose="05000000000000000000" pitchFamily="2" charset="2"/>
              <a:buChar char="v"/>
            </a:pPr>
            <a:r>
              <a:rPr lang="en-US" sz="3200" dirty="0" smtClean="0">
                <a:solidFill>
                  <a:srgbClr val="555555"/>
                </a:solidFill>
                <a:latin typeface="Open Sans"/>
                <a:ea typeface="Times New Roman" panose="02020603050405020304" pitchFamily="18" charset="0"/>
                <a:cs typeface="Arial" panose="020B0604020202020204" pitchFamily="34" charset="0"/>
              </a:rPr>
              <a:t>Despite the fact that </a:t>
            </a:r>
            <a:r>
              <a:rPr lang="en-US" sz="3200" dirty="0">
                <a:solidFill>
                  <a:srgbClr val="555555"/>
                </a:solidFill>
                <a:latin typeface="Open Sans"/>
                <a:ea typeface="Times New Roman" panose="02020603050405020304" pitchFamily="18" charset="0"/>
                <a:cs typeface="Arial" panose="020B0604020202020204" pitchFamily="34" charset="0"/>
              </a:rPr>
              <a:t>its use is not exclusively negative, propaganda very often involves a heavy emphasis on the benefits and virtues of one idea or group, while simultaneously distorting the truth or suppressing the counter-argument. </a:t>
            </a:r>
            <a:endParaRPr lang="en-US" sz="3200" dirty="0" smtClean="0">
              <a:solidFill>
                <a:srgbClr val="555555"/>
              </a:solidFill>
              <a:latin typeface="Open Sans"/>
              <a:ea typeface="Times New Roman" panose="02020603050405020304" pitchFamily="18" charset="0"/>
              <a:cs typeface="Arial" panose="020B0604020202020204" pitchFamily="34" charset="0"/>
            </a:endParaRPr>
          </a:p>
          <a:p>
            <a:pPr marL="457200" indent="-457200">
              <a:buFont typeface="Wingdings" panose="05000000000000000000" pitchFamily="2" charset="2"/>
              <a:buChar char="v"/>
            </a:pPr>
            <a:endParaRPr lang="en-US" sz="3200" dirty="0">
              <a:solidFill>
                <a:srgbClr val="555555"/>
              </a:solidFill>
              <a:latin typeface="Open Sans"/>
              <a:ea typeface="Times New Roman" panose="02020603050405020304" pitchFamily="18" charset="0"/>
              <a:cs typeface="Arial" panose="020B0604020202020204" pitchFamily="34" charset="0"/>
            </a:endParaRPr>
          </a:p>
          <a:p>
            <a:pPr marL="457200" indent="-457200">
              <a:buFont typeface="Wingdings" panose="05000000000000000000" pitchFamily="2" charset="2"/>
              <a:buChar char="v"/>
            </a:pPr>
            <a:r>
              <a:rPr lang="en-US" sz="3200" dirty="0" smtClean="0">
                <a:solidFill>
                  <a:srgbClr val="555555"/>
                </a:solidFill>
                <a:latin typeface="Open Sans"/>
                <a:ea typeface="Times New Roman" panose="02020603050405020304" pitchFamily="18" charset="0"/>
                <a:cs typeface="Arial" panose="020B0604020202020204" pitchFamily="34" charset="0"/>
              </a:rPr>
              <a:t>For </a:t>
            </a:r>
            <a:r>
              <a:rPr lang="en-US" sz="3200" dirty="0">
                <a:solidFill>
                  <a:srgbClr val="555555"/>
                </a:solidFill>
                <a:latin typeface="Open Sans"/>
                <a:ea typeface="Times New Roman" panose="02020603050405020304" pitchFamily="18" charset="0"/>
                <a:cs typeface="Arial" panose="020B0604020202020204" pitchFamily="34" charset="0"/>
              </a:rPr>
              <a:t>example, the Nazi party rose to power by promoting the idea that it would lead Germany out of economic depression, which it claimed </a:t>
            </a:r>
            <a:r>
              <a:rPr lang="en-US" sz="3200" dirty="0" smtClean="0">
                <a:solidFill>
                  <a:srgbClr val="555555"/>
                </a:solidFill>
                <a:latin typeface="Open Sans"/>
                <a:ea typeface="Times New Roman" panose="02020603050405020304" pitchFamily="18" charset="0"/>
                <a:cs typeface="Arial" panose="020B0604020202020204" pitchFamily="34" charset="0"/>
              </a:rPr>
              <a:t>was the </a:t>
            </a:r>
            <a:r>
              <a:rPr lang="en-US" sz="3200" dirty="0">
                <a:solidFill>
                  <a:srgbClr val="555555"/>
                </a:solidFill>
                <a:latin typeface="Open Sans"/>
                <a:ea typeface="Times New Roman" panose="02020603050405020304" pitchFamily="18" charset="0"/>
                <a:cs typeface="Arial" panose="020B0604020202020204" pitchFamily="34" charset="0"/>
              </a:rPr>
              <a:t>result of Jewish people stealing jobs from hard-working </a:t>
            </a:r>
            <a:r>
              <a:rPr lang="en-US" sz="3200" dirty="0" smtClean="0">
                <a:solidFill>
                  <a:srgbClr val="555555"/>
                </a:solidFill>
                <a:latin typeface="Open Sans"/>
                <a:ea typeface="Times New Roman" panose="02020603050405020304" pitchFamily="18" charset="0"/>
                <a:cs typeface="Arial" panose="020B0604020202020204" pitchFamily="34" charset="0"/>
              </a:rPr>
              <a:t>Germans.</a:t>
            </a:r>
            <a:endParaRPr lang="en-US" sz="3200" dirty="0"/>
          </a:p>
        </p:txBody>
      </p:sp>
      <p:sp>
        <p:nvSpPr>
          <p:cNvPr id="3" name="Slide Number Placeholder 2"/>
          <p:cNvSpPr>
            <a:spLocks noGrp="1"/>
          </p:cNvSpPr>
          <p:nvPr>
            <p:ph type="sldNum" sz="quarter" idx="12"/>
          </p:nvPr>
        </p:nvSpPr>
        <p:spPr/>
        <p:txBody>
          <a:bodyPr/>
          <a:lstStyle/>
          <a:p>
            <a:fld id="{18135BA4-4008-45A8-8A56-EF63F12DB0ED}" type="slidenum">
              <a:rPr lang="en-US" smtClean="0"/>
              <a:t>8</a:t>
            </a:fld>
            <a:endParaRPr lang="en-US"/>
          </a:p>
        </p:txBody>
      </p:sp>
    </p:spTree>
    <p:extLst>
      <p:ext uri="{BB962C8B-B14F-4D97-AF65-F5344CB8AC3E}">
        <p14:creationId xmlns:p14="http://schemas.microsoft.com/office/powerpoint/2010/main" val="252696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10" descr="Discussion Topics 2.  In order to qualify as propaganda, a message must meet the    following criteria: Back to Contents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58138"/>
            <a:ext cx="11303000" cy="60680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8135BA4-4008-45A8-8A56-EF63F12DB0ED}" type="slidenum">
              <a:rPr lang="en-US" smtClean="0"/>
              <a:t>9</a:t>
            </a:fld>
            <a:endParaRPr lang="en-US"/>
          </a:p>
        </p:txBody>
      </p:sp>
    </p:spTree>
    <p:extLst>
      <p:ext uri="{BB962C8B-B14F-4D97-AF65-F5344CB8AC3E}">
        <p14:creationId xmlns:p14="http://schemas.microsoft.com/office/powerpoint/2010/main" val="668441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610</TotalTime>
  <Words>2655</Words>
  <Application>Microsoft Office PowerPoint</Application>
  <PresentationFormat>Widescreen</PresentationFormat>
  <Paragraphs>138</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Droid Serif</vt:lpstr>
      <vt:lpstr>Garamond</vt:lpstr>
      <vt:lpstr>Open Sans</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fff</dc:creator>
  <cp:lastModifiedBy>fff</cp:lastModifiedBy>
  <cp:revision>148</cp:revision>
  <dcterms:created xsi:type="dcterms:W3CDTF">2017-05-06T07:17:11Z</dcterms:created>
  <dcterms:modified xsi:type="dcterms:W3CDTF">2018-05-02T05:53:11Z</dcterms:modified>
</cp:coreProperties>
</file>