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7"/>
  </p:notesMasterIdLst>
  <p:sldIdLst>
    <p:sldId id="257" r:id="rId2"/>
    <p:sldId id="307" r:id="rId3"/>
    <p:sldId id="258" r:id="rId4"/>
    <p:sldId id="259" r:id="rId5"/>
    <p:sldId id="260" r:id="rId6"/>
    <p:sldId id="261" r:id="rId7"/>
    <p:sldId id="262" r:id="rId8"/>
    <p:sldId id="263" r:id="rId9"/>
    <p:sldId id="264" r:id="rId10"/>
    <p:sldId id="265" r:id="rId11"/>
    <p:sldId id="306" r:id="rId12"/>
    <p:sldId id="286" r:id="rId13"/>
    <p:sldId id="266" r:id="rId14"/>
    <p:sldId id="267" r:id="rId15"/>
    <p:sldId id="268" r:id="rId16"/>
    <p:sldId id="269" r:id="rId17"/>
    <p:sldId id="270" r:id="rId18"/>
    <p:sldId id="271" r:id="rId19"/>
    <p:sldId id="272" r:id="rId20"/>
    <p:sldId id="273" r:id="rId21"/>
    <p:sldId id="274" r:id="rId22"/>
    <p:sldId id="305" r:id="rId23"/>
    <p:sldId id="275" r:id="rId24"/>
    <p:sldId id="276" r:id="rId25"/>
    <p:sldId id="277" r:id="rId26"/>
    <p:sldId id="278" r:id="rId27"/>
    <p:sldId id="279" r:id="rId28"/>
    <p:sldId id="280" r:id="rId29"/>
    <p:sldId id="281" r:id="rId30"/>
    <p:sldId id="282" r:id="rId31"/>
    <p:sldId id="283" r:id="rId32"/>
    <p:sldId id="284" r:id="rId33"/>
    <p:sldId id="308" r:id="rId34"/>
    <p:sldId id="309" r:id="rId35"/>
    <p:sldId id="310" r:id="rId36"/>
    <p:sldId id="311" r:id="rId37"/>
    <p:sldId id="312" r:id="rId38"/>
    <p:sldId id="313" r:id="rId39"/>
    <p:sldId id="314" r:id="rId40"/>
    <p:sldId id="319" r:id="rId41"/>
    <p:sldId id="320" r:id="rId42"/>
    <p:sldId id="321" r:id="rId43"/>
    <p:sldId id="322" r:id="rId44"/>
    <p:sldId id="315" r:id="rId45"/>
    <p:sldId id="316" r:id="rId46"/>
    <p:sldId id="317" r:id="rId47"/>
    <p:sldId id="318" r:id="rId48"/>
    <p:sldId id="304" r:id="rId49"/>
    <p:sldId id="287" r:id="rId50"/>
    <p:sldId id="288" r:id="rId51"/>
    <p:sldId id="289" r:id="rId52"/>
    <p:sldId id="303" r:id="rId53"/>
    <p:sldId id="290" r:id="rId54"/>
    <p:sldId id="291" r:id="rId55"/>
    <p:sldId id="292" r:id="rId56"/>
    <p:sldId id="293" r:id="rId57"/>
    <p:sldId id="294" r:id="rId58"/>
    <p:sldId id="295" r:id="rId59"/>
    <p:sldId id="296" r:id="rId60"/>
    <p:sldId id="297" r:id="rId61"/>
    <p:sldId id="298" r:id="rId62"/>
    <p:sldId id="299" r:id="rId63"/>
    <p:sldId id="300" r:id="rId64"/>
    <p:sldId id="302" r:id="rId65"/>
    <p:sldId id="301"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7C953C-903C-4E2C-AE86-9CBEBB76A9D9}" type="datetimeFigureOut">
              <a:rPr lang="en-US" smtClean="0"/>
              <a:t>3/21/2017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5F32FC-ECD7-48E5-B6FB-8D0D9FA018C5}" type="slidenum">
              <a:rPr lang="en-US" smtClean="0"/>
              <a:t>‹#›</a:t>
            </a:fld>
            <a:endParaRPr lang="en-US"/>
          </a:p>
        </p:txBody>
      </p:sp>
    </p:spTree>
    <p:extLst>
      <p:ext uri="{BB962C8B-B14F-4D97-AF65-F5344CB8AC3E}">
        <p14:creationId xmlns:p14="http://schemas.microsoft.com/office/powerpoint/2010/main" val="2168158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8413E1B-9642-473C-A684-B9A37DD881A9}" type="datetimeFigureOut">
              <a:rPr lang="en-US" smtClean="0"/>
              <a:pPr/>
              <a:t>3/21/2017</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C76BF2F-CFF8-4BC2-A49B-C4475DF28A52}" type="slidenum">
              <a:rPr lang="en-US" smtClean="0"/>
              <a:pPr/>
              <a:t>‹#›</a:t>
            </a:fld>
            <a:endParaRPr 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413E1B-9642-473C-A684-B9A37DD881A9}"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6BF2F-CFF8-4BC2-A49B-C4475DF28A52}" type="slidenum">
              <a:rPr lang="en-US" smtClean="0"/>
              <a:pPr/>
              <a:t>‹#›</a:t>
            </a:fld>
            <a:endParaRPr 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413E1B-9642-473C-A684-B9A37DD881A9}"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6BF2F-CFF8-4BC2-A49B-C4475DF28A52}" type="slidenum">
              <a:rPr lang="en-US" smtClean="0"/>
              <a:pPr/>
              <a:t>‹#›</a:t>
            </a:fld>
            <a:endParaRPr 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413E1B-9642-473C-A684-B9A37DD881A9}"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6BF2F-CFF8-4BC2-A49B-C4475DF28A52}" type="slidenum">
              <a:rPr lang="en-US" smtClean="0"/>
              <a:pPr/>
              <a:t>‹#›</a:t>
            </a:fld>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413E1B-9642-473C-A684-B9A37DD881A9}"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6BF2F-CFF8-4BC2-A49B-C4475DF28A52}" type="slidenum">
              <a:rPr lang="en-US" smtClean="0"/>
              <a:pPr/>
              <a:t>‹#›</a:t>
            </a:fld>
            <a:endParaRPr lang="en-US"/>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413E1B-9642-473C-A684-B9A37DD881A9}" type="datetimeFigureOut">
              <a:rPr lang="en-US" smtClean="0"/>
              <a:pPr/>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6BF2F-CFF8-4BC2-A49B-C4475DF28A52}" type="slidenum">
              <a:rPr lang="en-US" smtClean="0"/>
              <a:pPr/>
              <a:t>‹#›</a:t>
            </a:fld>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8413E1B-9642-473C-A684-B9A37DD881A9}" type="datetimeFigureOut">
              <a:rPr lang="en-US" smtClean="0"/>
              <a:pPr/>
              <a:t>3/21/2017</a:t>
            </a:fld>
            <a:endParaRPr lang="en-US"/>
          </a:p>
        </p:txBody>
      </p:sp>
      <p:sp>
        <p:nvSpPr>
          <p:cNvPr id="27" name="Slide Number Placeholder 26"/>
          <p:cNvSpPr>
            <a:spLocks noGrp="1"/>
          </p:cNvSpPr>
          <p:nvPr>
            <p:ph type="sldNum" sz="quarter" idx="11"/>
          </p:nvPr>
        </p:nvSpPr>
        <p:spPr/>
        <p:txBody>
          <a:bodyPr rtlCol="0"/>
          <a:lstStyle/>
          <a:p>
            <a:fld id="{2C76BF2F-CFF8-4BC2-A49B-C4475DF28A52}"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8413E1B-9642-473C-A684-B9A37DD881A9}" type="datetimeFigureOut">
              <a:rPr lang="en-US" smtClean="0"/>
              <a:pPr/>
              <a:t>3/21/2017</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C76BF2F-CFF8-4BC2-A49B-C4475DF28A52}" type="slidenum">
              <a:rPr lang="en-US" smtClean="0"/>
              <a:pPr/>
              <a:t>‹#›</a:t>
            </a:fld>
            <a:endParaRPr 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13E1B-9642-473C-A684-B9A37DD881A9}" type="datetimeFigureOut">
              <a:rPr lang="en-US" smtClean="0"/>
              <a:pPr/>
              <a:t>3/21/2017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76BF2F-CFF8-4BC2-A49B-C4475DF28A52}" type="slidenum">
              <a:rPr lang="en-US" smtClean="0"/>
              <a:pPr/>
              <a:t>‹#›</a:t>
            </a:fld>
            <a:endParaRPr 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413E1B-9642-473C-A684-B9A37DD881A9}" type="datetimeFigureOut">
              <a:rPr lang="en-US" smtClean="0"/>
              <a:pPr/>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6BF2F-CFF8-4BC2-A49B-C4475DF28A52}" type="slidenum">
              <a:rPr lang="en-US" smtClean="0"/>
              <a:pPr/>
              <a:t>‹#›</a:t>
            </a:fld>
            <a:endParaRPr 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413E1B-9642-473C-A684-B9A37DD881A9}" type="datetimeFigureOut">
              <a:rPr lang="en-US" smtClean="0"/>
              <a:pPr/>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6BF2F-CFF8-4BC2-A49B-C4475DF28A52}" type="slidenum">
              <a:rPr lang="en-US" smtClean="0"/>
              <a:pPr/>
              <a:t>‹#›</a:t>
            </a:fld>
            <a:endParaRPr lang="en-US"/>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8413E1B-9642-473C-A684-B9A37DD881A9}" type="datetimeFigureOut">
              <a:rPr lang="en-US" smtClean="0"/>
              <a:pPr/>
              <a:t>3/21/2017</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C76BF2F-CFF8-4BC2-A49B-C4475DF28A5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wipe/>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normAutofit/>
          </a:bodyPr>
          <a:lstStyle/>
          <a:p>
            <a:pPr algn="ctr"/>
            <a:r>
              <a:rPr lang="en-US" sz="2400" b="1" dirty="0" smtClean="0">
                <a:solidFill>
                  <a:schemeClr val="tx1"/>
                </a:solidFill>
                <a:latin typeface="Times New Roman" panose="02020603050405020304" pitchFamily="18" charset="0"/>
                <a:cs typeface="Times New Roman" panose="02020603050405020304" pitchFamily="18" charset="0"/>
              </a:rPr>
              <a:t>Antecedents of Conflict</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66800"/>
            <a:ext cx="8610600" cy="5791200"/>
          </a:xfrm>
        </p:spPr>
        <p:txBody>
          <a:bodyPr>
            <a:normAutofit/>
          </a:bodyPr>
          <a:lstStyle/>
          <a:p>
            <a:pPr marL="109728" indent="0">
              <a:buNone/>
            </a:pPr>
            <a:endParaRPr lang="en-US" sz="2000" b="1" u="sng" dirty="0" smtClean="0"/>
          </a:p>
          <a:p>
            <a:pPr marL="109728" indent="0">
              <a:buNone/>
            </a:pPr>
            <a:r>
              <a:rPr lang="en-US" sz="2000" b="1" u="sng" dirty="0" smtClean="0"/>
              <a:t>Certain </a:t>
            </a:r>
            <a:r>
              <a:rPr lang="en-US" sz="2000" b="1" u="sng" dirty="0" smtClean="0"/>
              <a:t>Situations Produce More Conflict Than Others.</a:t>
            </a:r>
          </a:p>
          <a:p>
            <a:pPr>
              <a:buClr>
                <a:schemeClr val="accent2"/>
              </a:buClr>
              <a:buFont typeface="Wingdings" pitchFamily="2" charset="2"/>
              <a:buChar char="§"/>
            </a:pPr>
            <a:r>
              <a:rPr lang="en-US" sz="2000" dirty="0" smtClean="0"/>
              <a:t>Incompatible Personalities or Value System</a:t>
            </a:r>
          </a:p>
          <a:p>
            <a:pPr>
              <a:buClr>
                <a:schemeClr val="accent2"/>
              </a:buClr>
              <a:buFont typeface="Wingdings" pitchFamily="2" charset="2"/>
              <a:buChar char="§"/>
            </a:pPr>
            <a:r>
              <a:rPr lang="en-US" sz="2000" dirty="0" smtClean="0"/>
              <a:t>Overlapping or Unclear Job Boundaries</a:t>
            </a:r>
          </a:p>
          <a:p>
            <a:pPr>
              <a:buClr>
                <a:schemeClr val="accent2"/>
              </a:buClr>
              <a:buFont typeface="Wingdings" pitchFamily="2" charset="2"/>
              <a:buChar char="§"/>
            </a:pPr>
            <a:r>
              <a:rPr lang="en-US" sz="2000" dirty="0" smtClean="0"/>
              <a:t>Competition for Limited Resources</a:t>
            </a:r>
          </a:p>
          <a:p>
            <a:pPr>
              <a:buClr>
                <a:schemeClr val="accent2"/>
              </a:buClr>
              <a:buFont typeface="Wingdings" pitchFamily="2" charset="2"/>
              <a:buChar char="§"/>
            </a:pPr>
            <a:r>
              <a:rPr lang="en-US" sz="2000" dirty="0" smtClean="0"/>
              <a:t>Interdepartment/ Intergroup Competition</a:t>
            </a:r>
          </a:p>
          <a:p>
            <a:pPr>
              <a:buClr>
                <a:schemeClr val="accent2"/>
              </a:buClr>
              <a:buFont typeface="Wingdings" pitchFamily="2" charset="2"/>
              <a:buChar char="§"/>
            </a:pPr>
            <a:r>
              <a:rPr lang="en-US" sz="2000" dirty="0" smtClean="0"/>
              <a:t>Inadequate Communication</a:t>
            </a:r>
          </a:p>
          <a:p>
            <a:pPr>
              <a:buClr>
                <a:schemeClr val="accent2"/>
              </a:buClr>
              <a:buFont typeface="Wingdings" pitchFamily="2" charset="2"/>
              <a:buChar char="§"/>
            </a:pPr>
            <a:r>
              <a:rPr lang="en-US" sz="2000" dirty="0" smtClean="0"/>
              <a:t>Interdependent task</a:t>
            </a:r>
          </a:p>
          <a:p>
            <a:pPr>
              <a:buClr>
                <a:schemeClr val="accent2"/>
              </a:buClr>
              <a:buFont typeface="Wingdings" pitchFamily="2" charset="2"/>
              <a:buChar char="§"/>
            </a:pPr>
            <a:r>
              <a:rPr lang="en-US" sz="2000" dirty="0" smtClean="0"/>
              <a:t>Organizational Complexity</a:t>
            </a:r>
          </a:p>
          <a:p>
            <a:pPr>
              <a:buClr>
                <a:schemeClr val="accent2"/>
              </a:buClr>
              <a:buFont typeface="Wingdings" pitchFamily="2" charset="2"/>
              <a:buChar char="§"/>
            </a:pPr>
            <a:r>
              <a:rPr lang="en-US" sz="2000" dirty="0" smtClean="0"/>
              <a:t>Unreasonable or Unclear Policies, Standards or Rules</a:t>
            </a:r>
          </a:p>
          <a:p>
            <a:pPr>
              <a:buClr>
                <a:schemeClr val="accent2"/>
              </a:buClr>
              <a:buFont typeface="Wingdings" pitchFamily="2" charset="2"/>
              <a:buChar char="§"/>
            </a:pPr>
            <a:r>
              <a:rPr lang="en-US" sz="2000" dirty="0" smtClean="0"/>
              <a:t>Unreasonable Deadlines or Extreme Time pressure</a:t>
            </a:r>
          </a:p>
          <a:p>
            <a:pPr>
              <a:buClr>
                <a:schemeClr val="accent2"/>
              </a:buClr>
              <a:buFont typeface="Wingdings" pitchFamily="2" charset="2"/>
              <a:buChar char="§"/>
            </a:pPr>
            <a:r>
              <a:rPr lang="en-US" sz="2000" dirty="0" smtClean="0"/>
              <a:t>Collective Decision Making</a:t>
            </a:r>
          </a:p>
          <a:p>
            <a:pPr>
              <a:buClr>
                <a:schemeClr val="accent2"/>
              </a:buClr>
              <a:buFont typeface="Wingdings" pitchFamily="2" charset="2"/>
              <a:buChar char="§"/>
            </a:pPr>
            <a:r>
              <a:rPr lang="en-US" sz="2000" dirty="0" smtClean="0"/>
              <a:t>Decision Making By Consensus</a:t>
            </a:r>
          </a:p>
          <a:p>
            <a:pPr>
              <a:buClr>
                <a:schemeClr val="accent2"/>
              </a:buClr>
              <a:buFont typeface="Wingdings" pitchFamily="2" charset="2"/>
              <a:buChar char="§"/>
            </a:pPr>
            <a:r>
              <a:rPr lang="en-US" sz="2000" dirty="0" smtClean="0"/>
              <a:t>Unmet Expectations</a:t>
            </a:r>
          </a:p>
          <a:p>
            <a:pPr>
              <a:buClr>
                <a:schemeClr val="accent2"/>
              </a:buClr>
              <a:buFont typeface="Wingdings" pitchFamily="2" charset="2"/>
              <a:buChar char="§"/>
            </a:pPr>
            <a:r>
              <a:rPr lang="en-US" sz="2000" dirty="0" smtClean="0"/>
              <a:t>Unresolved or Suppressed Conflict</a:t>
            </a:r>
          </a:p>
          <a:p>
            <a:pPr marL="109728" indent="0">
              <a:buNone/>
            </a:pPr>
            <a:endParaRPr lang="en-US" dirty="0"/>
          </a:p>
        </p:txBody>
      </p:sp>
    </p:spTree>
    <p:extLst>
      <p:ext uri="{BB962C8B-B14F-4D97-AF65-F5344CB8AC3E}">
        <p14:creationId xmlns:p14="http://schemas.microsoft.com/office/powerpoint/2010/main" val="1546481673"/>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sz="2400" b="1" dirty="0" smtClean="0">
                <a:solidFill>
                  <a:schemeClr val="tx1"/>
                </a:solidFill>
              </a:rPr>
              <a:t>Organizational Sources Of Conflict</a:t>
            </a:r>
            <a:endParaRPr lang="en-US" sz="2400" b="1" dirty="0">
              <a:solidFill>
                <a:schemeClr val="tx1"/>
              </a:solidFill>
            </a:endParaRPr>
          </a:p>
        </p:txBody>
      </p:sp>
      <p:sp>
        <p:nvSpPr>
          <p:cNvPr id="3" name="Content Placeholder 2"/>
          <p:cNvSpPr>
            <a:spLocks noGrp="1"/>
          </p:cNvSpPr>
          <p:nvPr>
            <p:ph idx="1"/>
          </p:nvPr>
        </p:nvSpPr>
        <p:spPr>
          <a:xfrm>
            <a:off x="457200" y="1447800"/>
            <a:ext cx="8229600" cy="5126736"/>
          </a:xfrm>
        </p:spPr>
        <p:txBody>
          <a:bodyPr>
            <a:normAutofit/>
          </a:bodyPr>
          <a:lstStyle/>
          <a:p>
            <a:pPr algn="just"/>
            <a:r>
              <a:rPr lang="en-US" sz="2000" dirty="0" smtClean="0"/>
              <a:t>History and traditions.</a:t>
            </a:r>
          </a:p>
          <a:p>
            <a:pPr algn="just"/>
            <a:r>
              <a:rPr lang="en-US" sz="2000" dirty="0" smtClean="0"/>
              <a:t>Mission and purpose</a:t>
            </a:r>
          </a:p>
          <a:p>
            <a:pPr algn="just"/>
            <a:r>
              <a:rPr lang="en-US" sz="2000" dirty="0" smtClean="0"/>
              <a:t>Culture and climate</a:t>
            </a:r>
          </a:p>
          <a:p>
            <a:pPr algn="just"/>
            <a:r>
              <a:rPr lang="en-US" sz="2000" dirty="0" smtClean="0"/>
              <a:t>Goals and values</a:t>
            </a:r>
          </a:p>
          <a:p>
            <a:pPr algn="just"/>
            <a:r>
              <a:rPr lang="en-US" sz="2000" dirty="0" smtClean="0"/>
              <a:t>Structures</a:t>
            </a:r>
          </a:p>
          <a:p>
            <a:pPr algn="just"/>
            <a:r>
              <a:rPr lang="en-US" sz="2000" dirty="0" smtClean="0"/>
              <a:t>Competitive status.</a:t>
            </a:r>
          </a:p>
          <a:p>
            <a:pPr algn="just"/>
            <a:r>
              <a:rPr lang="en-US" sz="2000" dirty="0" smtClean="0"/>
              <a:t>Interdependence.</a:t>
            </a:r>
          </a:p>
          <a:p>
            <a:pPr algn="just"/>
            <a:r>
              <a:rPr lang="en-US" sz="2000" dirty="0" smtClean="0"/>
              <a:t>Change.</a:t>
            </a:r>
          </a:p>
          <a:p>
            <a:pPr algn="just"/>
            <a:r>
              <a:rPr lang="en-US" sz="2000" dirty="0" smtClean="0"/>
              <a:t>Policies </a:t>
            </a:r>
          </a:p>
        </p:txBody>
      </p:sp>
    </p:spTree>
    <p:extLst>
      <p:ext uri="{BB962C8B-B14F-4D97-AF65-F5344CB8AC3E}">
        <p14:creationId xmlns:p14="http://schemas.microsoft.com/office/powerpoint/2010/main" val="1524496405"/>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036585"/>
            <a:ext cx="4572000" cy="1077218"/>
          </a:xfrm>
          <a:prstGeom prst="rect">
            <a:avLst/>
          </a:prstGeom>
        </p:spPr>
        <p:txBody>
          <a:bodyPr>
            <a:spAutoFit/>
          </a:bodyPr>
          <a:lstStyle/>
          <a:p>
            <a:pPr algn="ctr"/>
            <a:r>
              <a:rPr lang="en-US" sz="3200" b="1" dirty="0">
                <a:solidFill>
                  <a:prstClr val="black"/>
                </a:solidFill>
                <a:latin typeface="Times New Roman" panose="02020603050405020304" pitchFamily="18" charset="0"/>
                <a:cs typeface="Times New Roman" panose="02020603050405020304" pitchFamily="18" charset="0"/>
              </a:rPr>
              <a:t>Types of Conflict</a:t>
            </a:r>
            <a:br>
              <a:rPr lang="en-US" sz="3200" b="1" dirty="0">
                <a:solidFill>
                  <a:prstClr val="black"/>
                </a:solidFill>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35666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pPr algn="ctr"/>
            <a:r>
              <a:rPr lang="en-US" sz="2400" b="1" dirty="0" smtClean="0">
                <a:solidFill>
                  <a:schemeClr val="tx1"/>
                </a:solidFill>
              </a:rPr>
              <a:t/>
            </a:r>
            <a:br>
              <a:rPr lang="en-US" sz="2400" b="1" dirty="0" smtClean="0">
                <a:solidFill>
                  <a:schemeClr val="tx1"/>
                </a:solidFill>
              </a:rPr>
            </a:br>
            <a:r>
              <a:rPr lang="en-US" sz="3100" b="1" dirty="0" smtClean="0">
                <a:solidFill>
                  <a:schemeClr val="tx1"/>
                </a:solidFill>
              </a:rPr>
              <a:t>Personality conflict</a:t>
            </a:r>
            <a:r>
              <a:rPr lang="en-US" sz="2400" b="1" dirty="0" smtClean="0">
                <a:solidFill>
                  <a:schemeClr val="tx1"/>
                </a:solidFill>
              </a:rPr>
              <a:t/>
            </a:r>
            <a:br>
              <a:rPr lang="en-US" sz="2400" b="1" dirty="0" smtClean="0">
                <a:solidFill>
                  <a:schemeClr val="tx1"/>
                </a:solidFill>
              </a:rPr>
            </a:br>
            <a:endParaRPr lang="en-US" sz="2400" b="1" dirty="0">
              <a:solidFill>
                <a:schemeClr val="tx1"/>
              </a:solidFill>
            </a:endParaRPr>
          </a:p>
        </p:txBody>
      </p:sp>
      <p:sp>
        <p:nvSpPr>
          <p:cNvPr id="3" name="Content Placeholder 2"/>
          <p:cNvSpPr>
            <a:spLocks noGrp="1"/>
          </p:cNvSpPr>
          <p:nvPr>
            <p:ph idx="1"/>
          </p:nvPr>
        </p:nvSpPr>
        <p:spPr>
          <a:xfrm>
            <a:off x="457200" y="1447800"/>
            <a:ext cx="8229600" cy="5126736"/>
          </a:xfrm>
        </p:spPr>
        <p:txBody>
          <a:bodyPr/>
          <a:lstStyle/>
          <a:p>
            <a:pPr>
              <a:buNone/>
            </a:pPr>
            <a:endParaRPr lang="en-US" sz="2000" dirty="0" smtClean="0"/>
          </a:p>
          <a:p>
            <a:pPr>
              <a:buNone/>
            </a:pPr>
            <a:r>
              <a:rPr lang="en-US" sz="2000" b="1" dirty="0" smtClean="0"/>
              <a:t>Personality conflict is defined as interpersonal opposition based on personal dislike and/or disagreement</a:t>
            </a:r>
          </a:p>
          <a:p>
            <a:pPr>
              <a:buNone/>
            </a:pPr>
            <a:endParaRPr lang="en-US" sz="2000" dirty="0" smtClean="0"/>
          </a:p>
          <a:p>
            <a:r>
              <a:rPr lang="en-US" sz="2000" b="1" dirty="0" smtClean="0"/>
              <a:t>What is personality?</a:t>
            </a:r>
          </a:p>
          <a:p>
            <a:endParaRPr lang="en-US" sz="2000" b="1" dirty="0" smtClean="0"/>
          </a:p>
          <a:p>
            <a:pPr>
              <a:buNone/>
            </a:pPr>
            <a:r>
              <a:rPr lang="en-US" sz="2000" b="1" dirty="0" smtClean="0">
                <a:latin typeface="Times New Roman" panose="02020603050405020304" pitchFamily="18" charset="0"/>
                <a:cs typeface="Times New Roman" panose="02020603050405020304" pitchFamily="18" charset="0"/>
              </a:rPr>
              <a:t>Personality is the package of stable traits and characteristics creating one’s unique identity.</a:t>
            </a:r>
          </a:p>
          <a:p>
            <a:pPr marL="109728" indent="0">
              <a:buNone/>
            </a:pPr>
            <a:endParaRPr lang="en-US" b="1" dirty="0"/>
          </a:p>
        </p:txBody>
      </p:sp>
    </p:spTree>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a:bodyPr>
          <a:lstStyle/>
          <a:p>
            <a:r>
              <a:rPr lang="en-US" sz="2400" b="1" dirty="0" smtClean="0">
                <a:solidFill>
                  <a:schemeClr val="tx1"/>
                </a:solidFill>
              </a:rPr>
              <a:t>How To Deal With Personality Conflict</a:t>
            </a:r>
            <a:endParaRPr lang="en-US" sz="2400" b="1" dirty="0">
              <a:solidFill>
                <a:schemeClr val="tx1"/>
              </a:solidFill>
            </a:endParaRPr>
          </a:p>
        </p:txBody>
      </p:sp>
      <p:graphicFrame>
        <p:nvGraphicFramePr>
          <p:cNvPr id="4" name="Table 3"/>
          <p:cNvGraphicFramePr>
            <a:graphicFrameLocks noGrp="1"/>
          </p:cNvGraphicFramePr>
          <p:nvPr/>
        </p:nvGraphicFramePr>
        <p:xfrm>
          <a:off x="152400" y="1143000"/>
          <a:ext cx="8839200" cy="7203440"/>
        </p:xfrm>
        <a:graphic>
          <a:graphicData uri="http://schemas.openxmlformats.org/drawingml/2006/table">
            <a:tbl>
              <a:tblPr firstRow="1" bandRow="1">
                <a:tableStyleId>{5C22544A-7EE6-4342-B048-85BDC9FD1C3A}</a:tableStyleId>
              </a:tblPr>
              <a:tblGrid>
                <a:gridCol w="2946400"/>
                <a:gridCol w="2946400"/>
                <a:gridCol w="2946400"/>
              </a:tblGrid>
              <a:tr h="853039">
                <a:tc>
                  <a:txBody>
                    <a:bodyPr/>
                    <a:lstStyle/>
                    <a:p>
                      <a:r>
                        <a:rPr lang="en-US" sz="1600" dirty="0" smtClean="0">
                          <a:solidFill>
                            <a:schemeClr val="tx1"/>
                          </a:solidFill>
                        </a:rPr>
                        <a:t>Tips for Employees</a:t>
                      </a:r>
                      <a:r>
                        <a:rPr lang="en-US" sz="1600" baseline="0" dirty="0" smtClean="0">
                          <a:solidFill>
                            <a:schemeClr val="tx1"/>
                          </a:solidFill>
                        </a:rPr>
                        <a:t> Having a Personality Conflict</a:t>
                      </a:r>
                      <a:endParaRPr lang="en-US" sz="1600" dirty="0">
                        <a:solidFill>
                          <a:schemeClr val="tx1"/>
                        </a:solidFill>
                      </a:endParaRPr>
                    </a:p>
                  </a:txBody>
                  <a:tcPr/>
                </a:tc>
                <a:tc>
                  <a:txBody>
                    <a:bodyPr/>
                    <a:lstStyle/>
                    <a:p>
                      <a:pPr algn="just"/>
                      <a:r>
                        <a:rPr lang="en-US" sz="1600" dirty="0" smtClean="0">
                          <a:solidFill>
                            <a:schemeClr val="tx1"/>
                          </a:solidFill>
                        </a:rPr>
                        <a:t>Tips for the Third-party Observers of a Personality Conflict</a:t>
                      </a:r>
                      <a:endParaRPr lang="en-US" sz="1600" dirty="0">
                        <a:solidFill>
                          <a:schemeClr val="tx1"/>
                        </a:solidFill>
                      </a:endParaRPr>
                    </a:p>
                  </a:txBody>
                  <a:tcPr/>
                </a:tc>
                <a:tc>
                  <a:txBody>
                    <a:bodyPr/>
                    <a:lstStyle/>
                    <a:p>
                      <a:pPr algn="just"/>
                      <a:r>
                        <a:rPr lang="en-US" sz="1600" dirty="0" smtClean="0">
                          <a:solidFill>
                            <a:schemeClr val="tx1"/>
                          </a:solidFill>
                        </a:rPr>
                        <a:t>Tips for Managers</a:t>
                      </a:r>
                      <a:r>
                        <a:rPr lang="en-US" sz="1600" baseline="0" dirty="0" smtClean="0">
                          <a:solidFill>
                            <a:schemeClr val="tx1"/>
                          </a:solidFill>
                        </a:rPr>
                        <a:t> Whose Employees are Having a Personality Conflict</a:t>
                      </a:r>
                      <a:endParaRPr lang="en-US" sz="1600" dirty="0">
                        <a:solidFill>
                          <a:schemeClr val="tx1"/>
                        </a:solidFill>
                      </a:endParaRPr>
                    </a:p>
                  </a:txBody>
                  <a:tcPr/>
                </a:tc>
              </a:tr>
              <a:tr h="6350401">
                <a:tc>
                  <a:txBody>
                    <a:bodyPr/>
                    <a:lstStyle/>
                    <a:p>
                      <a:pPr>
                        <a:buFont typeface="Wingdings" pitchFamily="2" charset="2"/>
                        <a:buChar char="§"/>
                      </a:pPr>
                      <a:r>
                        <a:rPr lang="en-US" dirty="0" smtClean="0"/>
                        <a:t>Follow company</a:t>
                      </a:r>
                      <a:r>
                        <a:rPr lang="en-US" baseline="0" dirty="0" smtClean="0"/>
                        <a:t> policies for diversity, anti-discrimination.</a:t>
                      </a:r>
                    </a:p>
                    <a:p>
                      <a:pPr>
                        <a:buFont typeface="Wingdings" pitchFamily="2" charset="2"/>
                        <a:buChar char="§"/>
                      </a:pPr>
                      <a:endParaRPr lang="en-US" baseline="0" dirty="0" smtClean="0"/>
                    </a:p>
                    <a:p>
                      <a:pPr>
                        <a:buFont typeface="Wingdings" pitchFamily="2" charset="2"/>
                        <a:buChar char="§"/>
                      </a:pPr>
                      <a:r>
                        <a:rPr lang="en-US" baseline="0" dirty="0" smtClean="0"/>
                        <a:t>Communicate directly with the other person to resolve the perceived conflict (emphasize problem solving and common objectives, not personalities).</a:t>
                      </a:r>
                    </a:p>
                    <a:p>
                      <a:pPr>
                        <a:buFont typeface="Wingdings" pitchFamily="2" charset="2"/>
                        <a:buChar char="§"/>
                      </a:pPr>
                      <a:endParaRPr lang="en-US" baseline="0" dirty="0" smtClean="0"/>
                    </a:p>
                    <a:p>
                      <a:pPr>
                        <a:buFont typeface="Wingdings" pitchFamily="2" charset="2"/>
                        <a:buChar char="§"/>
                      </a:pPr>
                      <a:r>
                        <a:rPr lang="en-US" dirty="0" smtClean="0"/>
                        <a:t>Avoid dragging co-workers into the conflict.</a:t>
                      </a:r>
                    </a:p>
                    <a:p>
                      <a:pPr>
                        <a:buFont typeface="Wingdings" pitchFamily="2" charset="2"/>
                        <a:buChar char="§"/>
                      </a:pPr>
                      <a:endParaRPr lang="en-US" dirty="0" smtClean="0"/>
                    </a:p>
                    <a:p>
                      <a:pPr>
                        <a:buFont typeface="Wingdings" pitchFamily="2" charset="2"/>
                        <a:buChar char="§"/>
                      </a:pPr>
                      <a:r>
                        <a:rPr lang="en-US" dirty="0" smtClean="0"/>
                        <a:t>If dysfunction conflict persists,</a:t>
                      </a:r>
                      <a:r>
                        <a:rPr lang="en-US" baseline="0" dirty="0" smtClean="0"/>
                        <a:t> seek help from direct supervisors or human resources specialists.</a:t>
                      </a:r>
                      <a:endParaRPr lang="en-US" dirty="0"/>
                    </a:p>
                  </a:txBody>
                  <a:tcPr/>
                </a:tc>
                <a:tc>
                  <a:txBody>
                    <a:bodyPr/>
                    <a:lstStyle/>
                    <a:p>
                      <a:pPr>
                        <a:buFont typeface="Wingdings" pitchFamily="2" charset="2"/>
                        <a:buChar char="§"/>
                      </a:pPr>
                      <a:r>
                        <a:rPr lang="en-US" dirty="0" smtClean="0"/>
                        <a:t>Follow company policies for diversity, anti-discrimination.</a:t>
                      </a:r>
                    </a:p>
                    <a:p>
                      <a:pPr>
                        <a:buFont typeface="Wingdings" pitchFamily="2" charset="2"/>
                        <a:buChar char="§"/>
                      </a:pPr>
                      <a:endParaRPr lang="en-US" dirty="0" smtClean="0"/>
                    </a:p>
                    <a:p>
                      <a:pPr>
                        <a:buFont typeface="Wingdings" pitchFamily="2" charset="2"/>
                        <a:buChar char="§"/>
                      </a:pPr>
                      <a:r>
                        <a:rPr lang="en-US" dirty="0" smtClean="0"/>
                        <a:t>Do not</a:t>
                      </a:r>
                      <a:r>
                        <a:rPr lang="en-US" baseline="0" dirty="0" smtClean="0"/>
                        <a:t> take sides in someone else's personality conflict.</a:t>
                      </a:r>
                    </a:p>
                    <a:p>
                      <a:pPr>
                        <a:buFont typeface="Wingdings" pitchFamily="2" charset="2"/>
                        <a:buChar char="§"/>
                      </a:pPr>
                      <a:endParaRPr lang="en-US" baseline="0" dirty="0" smtClean="0"/>
                    </a:p>
                    <a:p>
                      <a:pPr>
                        <a:buFont typeface="Wingdings" pitchFamily="2" charset="2"/>
                        <a:buChar char="§"/>
                      </a:pPr>
                      <a:r>
                        <a:rPr lang="en-US" baseline="0" dirty="0" smtClean="0"/>
                        <a:t>Suggest the parties work things out themselves in a constructive and positive way.</a:t>
                      </a:r>
                    </a:p>
                    <a:p>
                      <a:pPr>
                        <a:buFont typeface="Wingdings" pitchFamily="2" charset="2"/>
                        <a:buChar char="§"/>
                      </a:pPr>
                      <a:r>
                        <a:rPr lang="en-US" baseline="0" dirty="0" smtClean="0"/>
                        <a:t>If dysfunctional conflict persists, refer the problem to parties, direct supervisors.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dirty="0" smtClean="0"/>
                        <a:t>Follow company policies for diversity, anti-discrimination.</a:t>
                      </a:r>
                    </a:p>
                    <a:p>
                      <a:pPr>
                        <a:buFont typeface="Wingdings" pitchFamily="2" charset="2"/>
                        <a:buChar char="§"/>
                      </a:pPr>
                      <a:endParaRPr lang="en-US" dirty="0" smtClean="0"/>
                    </a:p>
                    <a:p>
                      <a:pPr>
                        <a:buFont typeface="Wingdings" pitchFamily="2" charset="2"/>
                        <a:buChar char="§"/>
                      </a:pPr>
                      <a:r>
                        <a:rPr lang="en-US" dirty="0" smtClean="0"/>
                        <a:t>Investigate and document conflict.</a:t>
                      </a:r>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r>
                        <a:rPr lang="en-US" dirty="0" smtClean="0"/>
                        <a:t>If</a:t>
                      </a:r>
                      <a:r>
                        <a:rPr lang="en-US" baseline="0" dirty="0" smtClean="0"/>
                        <a:t> appropriate, take corrective action.</a:t>
                      </a:r>
                    </a:p>
                    <a:p>
                      <a:pPr>
                        <a:buFont typeface="Wingdings" pitchFamily="2" charset="2"/>
                        <a:buChar char="§"/>
                      </a:pPr>
                      <a:endParaRPr lang="en-US" baseline="0" dirty="0" smtClean="0"/>
                    </a:p>
                    <a:p>
                      <a:pPr>
                        <a:buFont typeface="Wingdings" pitchFamily="2" charset="2"/>
                        <a:buChar char="§"/>
                      </a:pPr>
                      <a:endParaRPr lang="en-US" baseline="0" dirty="0" smtClean="0"/>
                    </a:p>
                    <a:p>
                      <a:pPr>
                        <a:buFont typeface="Wingdings" pitchFamily="2" charset="2"/>
                        <a:buChar char="§"/>
                      </a:pPr>
                      <a:r>
                        <a:rPr lang="en-US" baseline="0" dirty="0" smtClean="0"/>
                        <a:t>If necessary, attempt informal dispute resolution.</a:t>
                      </a:r>
                    </a:p>
                    <a:p>
                      <a:pPr>
                        <a:buFont typeface="Wingdings" pitchFamily="2" charset="2"/>
                        <a:buChar char="§"/>
                      </a:pPr>
                      <a:endParaRPr lang="en-US" baseline="0" dirty="0" smtClean="0"/>
                    </a:p>
                    <a:p>
                      <a:pPr>
                        <a:buFont typeface="Wingdings" pitchFamily="2" charset="2"/>
                        <a:buChar char="§"/>
                      </a:pPr>
                      <a:r>
                        <a:rPr lang="en-US" baseline="0" dirty="0" smtClean="0"/>
                        <a:t>Refer difficult conflict to human resource specialists or hired counselor for formal resolution attempts and other interventions.</a:t>
                      </a:r>
                    </a:p>
                    <a:p>
                      <a:endParaRPr lang="en-US" dirty="0"/>
                    </a:p>
                  </a:txBody>
                  <a:tcPr/>
                </a:tc>
              </a:tr>
            </a:tbl>
          </a:graphicData>
        </a:graphic>
      </p:graphicFrame>
    </p:spTree>
    <p:extLst>
      <p:ext uri="{BB962C8B-B14F-4D97-AF65-F5344CB8AC3E}">
        <p14:creationId xmlns:p14="http://schemas.microsoft.com/office/powerpoint/2010/main" val="1786719242"/>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rPr>
              <a:t>Value Conflict:</a:t>
            </a:r>
            <a:endParaRPr lang="en-US" sz="2400" b="1" dirty="0">
              <a:solidFill>
                <a:schemeClr val="tx1"/>
              </a:solidFill>
            </a:endParaRPr>
          </a:p>
        </p:txBody>
      </p:sp>
      <p:sp>
        <p:nvSpPr>
          <p:cNvPr id="3" name="Content Placeholder 2"/>
          <p:cNvSpPr>
            <a:spLocks noGrp="1"/>
          </p:cNvSpPr>
          <p:nvPr>
            <p:ph idx="1"/>
          </p:nvPr>
        </p:nvSpPr>
        <p:spPr/>
        <p:txBody>
          <a:bodyPr>
            <a:normAutofit/>
          </a:bodyPr>
          <a:lstStyle/>
          <a:p>
            <a:pPr algn="just">
              <a:buNone/>
            </a:pPr>
            <a:r>
              <a:rPr lang="en-US" sz="2000" b="1" dirty="0" smtClean="0"/>
              <a:t>   Value</a:t>
            </a:r>
          </a:p>
          <a:p>
            <a:pPr algn="just"/>
            <a:r>
              <a:rPr lang="en-US" sz="2000" dirty="0" smtClean="0"/>
              <a:t>A value is “an enduring belief that a specific mode of conduct of end state of existence is personally or socially preferable to an opposite or converse mode of conduct or end state of existence”</a:t>
            </a:r>
            <a:endParaRPr lang="en-US" sz="2000" dirty="0"/>
          </a:p>
        </p:txBody>
      </p:sp>
    </p:spTree>
    <p:extLst>
      <p:ext uri="{BB962C8B-B14F-4D97-AF65-F5344CB8AC3E}">
        <p14:creationId xmlns:p14="http://schemas.microsoft.com/office/powerpoint/2010/main" val="976285775"/>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a:bodyPr>
          <a:lstStyle/>
          <a:p>
            <a:r>
              <a:rPr lang="en-US" sz="2400" dirty="0" smtClean="0">
                <a:solidFill>
                  <a:schemeClr val="tx1"/>
                </a:solidFill>
              </a:rPr>
              <a:t>Value System:</a:t>
            </a:r>
            <a:endParaRPr lang="en-US" sz="2400" dirty="0">
              <a:solidFill>
                <a:schemeClr val="tx1"/>
              </a:solidFill>
            </a:endParaRPr>
          </a:p>
        </p:txBody>
      </p:sp>
      <p:sp>
        <p:nvSpPr>
          <p:cNvPr id="3" name="Content Placeholder 2"/>
          <p:cNvSpPr>
            <a:spLocks noGrp="1"/>
          </p:cNvSpPr>
          <p:nvPr>
            <p:ph idx="1"/>
          </p:nvPr>
        </p:nvSpPr>
        <p:spPr>
          <a:xfrm>
            <a:off x="457200" y="1447800"/>
            <a:ext cx="8458200" cy="5410200"/>
          </a:xfrm>
        </p:spPr>
        <p:txBody>
          <a:bodyPr>
            <a:normAutofit/>
          </a:bodyPr>
          <a:lstStyle/>
          <a:p>
            <a:pPr algn="just"/>
            <a:r>
              <a:rPr lang="en-US" sz="2000" dirty="0" smtClean="0"/>
              <a:t>Value system is defined by Rokeach as an “enduring organization of beliefs concerning preferable modes of conduct or end state of existence along a continuum of relative importance”</a:t>
            </a:r>
            <a:endParaRPr lang="en-US" sz="2000" dirty="0"/>
          </a:p>
        </p:txBody>
      </p:sp>
    </p:spTree>
    <p:extLst>
      <p:ext uri="{BB962C8B-B14F-4D97-AF65-F5344CB8AC3E}">
        <p14:creationId xmlns:p14="http://schemas.microsoft.com/office/powerpoint/2010/main" val="3738575833"/>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sz="2400" b="1" dirty="0" smtClean="0">
                <a:solidFill>
                  <a:schemeClr val="tx1"/>
                </a:solidFill>
              </a:rPr>
              <a:t>Instrumental Values:</a:t>
            </a:r>
            <a:endParaRPr lang="en-US" sz="2400" b="1" dirty="0">
              <a:solidFill>
                <a:schemeClr val="tx1"/>
              </a:solidFill>
            </a:endParaRPr>
          </a:p>
        </p:txBody>
      </p:sp>
      <p:sp>
        <p:nvSpPr>
          <p:cNvPr id="3" name="Content Placeholder 2"/>
          <p:cNvSpPr>
            <a:spLocks noGrp="1"/>
          </p:cNvSpPr>
          <p:nvPr>
            <p:ph idx="1"/>
          </p:nvPr>
        </p:nvSpPr>
        <p:spPr>
          <a:xfrm>
            <a:off x="457200" y="1524000"/>
            <a:ext cx="8686800" cy="5105400"/>
          </a:xfrm>
        </p:spPr>
        <p:txBody>
          <a:bodyPr>
            <a:normAutofit/>
          </a:bodyPr>
          <a:lstStyle/>
          <a:p>
            <a:pPr algn="just"/>
            <a:r>
              <a:rPr lang="en-US" sz="2000" dirty="0" smtClean="0"/>
              <a:t>Instrumental values are alternative behaviors or mean by which we achieve desired ends. Sample instrumental values from </a:t>
            </a:r>
            <a:r>
              <a:rPr lang="en-US" sz="2000" dirty="0" err="1" smtClean="0"/>
              <a:t>Rokeach’s</a:t>
            </a:r>
            <a:r>
              <a:rPr lang="en-US" sz="2000" dirty="0" smtClean="0"/>
              <a:t> original list of 18 are ambitious,  honest, independent, loving, and obedient.</a:t>
            </a:r>
            <a:endParaRPr lang="en-US" sz="2000" dirty="0"/>
          </a:p>
        </p:txBody>
      </p:sp>
    </p:spTree>
    <p:extLst>
      <p:ext uri="{BB962C8B-B14F-4D97-AF65-F5344CB8AC3E}">
        <p14:creationId xmlns:p14="http://schemas.microsoft.com/office/powerpoint/2010/main" val="657071679"/>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sz="2400" b="1" dirty="0" smtClean="0">
                <a:solidFill>
                  <a:schemeClr val="tx1"/>
                </a:solidFill>
              </a:rPr>
              <a:t>Terminal Value:</a:t>
            </a:r>
            <a:endParaRPr lang="en-US" sz="2400" b="1" dirty="0">
              <a:solidFill>
                <a:schemeClr val="tx1"/>
              </a:solidFill>
            </a:endParaRPr>
          </a:p>
        </p:txBody>
      </p:sp>
      <p:sp>
        <p:nvSpPr>
          <p:cNvPr id="3" name="Content Placeholder 2"/>
          <p:cNvSpPr>
            <a:spLocks noGrp="1"/>
          </p:cNvSpPr>
          <p:nvPr>
            <p:ph idx="1"/>
          </p:nvPr>
        </p:nvSpPr>
        <p:spPr>
          <a:xfrm>
            <a:off x="457200" y="1524000"/>
            <a:ext cx="8686800" cy="5334000"/>
          </a:xfrm>
        </p:spPr>
        <p:txBody>
          <a:bodyPr>
            <a:normAutofit/>
          </a:bodyPr>
          <a:lstStyle/>
          <a:p>
            <a:pPr algn="just"/>
            <a:r>
              <a:rPr lang="en-US" sz="2000" dirty="0" smtClean="0"/>
              <a:t>Are desired end-states or life goals</a:t>
            </a:r>
          </a:p>
          <a:p>
            <a:pPr algn="just"/>
            <a:r>
              <a:rPr lang="en-US" sz="2000" dirty="0" smtClean="0"/>
              <a:t>Such as a sense of accomplishment, happiness, pleasure, salvation and wisdom. Some would say terminal values are what life is all about.</a:t>
            </a:r>
          </a:p>
          <a:p>
            <a:pPr algn="just"/>
            <a:endParaRPr lang="en-US" sz="2000" dirty="0"/>
          </a:p>
        </p:txBody>
      </p:sp>
    </p:spTree>
    <p:extLst>
      <p:ext uri="{BB962C8B-B14F-4D97-AF65-F5344CB8AC3E}">
        <p14:creationId xmlns:p14="http://schemas.microsoft.com/office/powerpoint/2010/main" val="2545926489"/>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a:bodyPr>
          <a:lstStyle/>
          <a:p>
            <a:r>
              <a:rPr lang="en-US" sz="2400" b="1" dirty="0" smtClean="0">
                <a:solidFill>
                  <a:schemeClr val="tx1"/>
                </a:solidFill>
              </a:rPr>
              <a:t>Intergroup Conflict:</a:t>
            </a:r>
            <a:endParaRPr lang="en-US" sz="2400" b="1" dirty="0">
              <a:solidFill>
                <a:schemeClr val="tx1"/>
              </a:solidFill>
            </a:endParaRPr>
          </a:p>
        </p:txBody>
      </p:sp>
      <p:sp>
        <p:nvSpPr>
          <p:cNvPr id="3" name="Content Placeholder 2"/>
          <p:cNvSpPr>
            <a:spLocks noGrp="1"/>
          </p:cNvSpPr>
          <p:nvPr>
            <p:ph idx="1"/>
          </p:nvPr>
        </p:nvSpPr>
        <p:spPr>
          <a:xfrm>
            <a:off x="457200" y="1524000"/>
            <a:ext cx="8686800" cy="5181600"/>
          </a:xfrm>
        </p:spPr>
        <p:txBody>
          <a:bodyPr>
            <a:normAutofit/>
          </a:bodyPr>
          <a:lstStyle/>
          <a:p>
            <a:pPr algn="just"/>
            <a:r>
              <a:rPr lang="en-US" sz="2000" dirty="0" smtClean="0"/>
              <a:t>It is a type of behavior which results from an interaction between two or more groups (Litterer,1966) and which manifests itself in disagreement, differences, or incompatibility (Rahim, 1985) often some threat to the group must be perceived for conflict to occur (Stein, 1976).</a:t>
            </a:r>
            <a:endParaRPr lang="en-US" sz="2000" dirty="0"/>
          </a:p>
        </p:txBody>
      </p:sp>
    </p:spTree>
    <p:extLst>
      <p:ext uri="{BB962C8B-B14F-4D97-AF65-F5344CB8AC3E}">
        <p14:creationId xmlns:p14="http://schemas.microsoft.com/office/powerpoint/2010/main" val="3966557519"/>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609600"/>
          </a:xfrm>
        </p:spPr>
        <p:txBody>
          <a:bodyPr>
            <a:normAutofit/>
          </a:bodyPr>
          <a:lstStyle/>
          <a:p>
            <a:r>
              <a:rPr lang="en-US" sz="2400" b="1" dirty="0" smtClean="0">
                <a:solidFill>
                  <a:schemeClr val="tx1"/>
                </a:solidFill>
              </a:rPr>
              <a:t>The Seeds Of Inter-group Conflict</a:t>
            </a:r>
            <a:endParaRPr lang="en-US" sz="2400" b="1" dirty="0">
              <a:solidFill>
                <a:schemeClr val="tx1"/>
              </a:solidFill>
            </a:endParaRPr>
          </a:p>
        </p:txBody>
      </p:sp>
      <p:sp>
        <p:nvSpPr>
          <p:cNvPr id="3" name="Content Placeholder 2"/>
          <p:cNvSpPr>
            <a:spLocks noGrp="1"/>
          </p:cNvSpPr>
          <p:nvPr>
            <p:ph idx="1"/>
          </p:nvPr>
        </p:nvSpPr>
        <p:spPr>
          <a:xfrm>
            <a:off x="381000" y="1143000"/>
            <a:ext cx="8610600" cy="5715000"/>
          </a:xfrm>
        </p:spPr>
        <p:txBody>
          <a:bodyPr>
            <a:normAutofit lnSpcReduction="10000"/>
          </a:bodyPr>
          <a:lstStyle/>
          <a:p>
            <a:pPr algn="just"/>
            <a:r>
              <a:rPr lang="en-US" sz="2000" dirty="0" smtClean="0"/>
              <a:t>Cohesive     sense of </a:t>
            </a:r>
            <a:r>
              <a:rPr lang="en-US" sz="2000" dirty="0" err="1" smtClean="0"/>
              <a:t>weness</a:t>
            </a:r>
            <a:r>
              <a:rPr lang="en-US" sz="2000" dirty="0" smtClean="0"/>
              <a:t> binds group together </a:t>
            </a:r>
          </a:p>
          <a:p>
            <a:pPr algn="just">
              <a:buNone/>
            </a:pPr>
            <a:r>
              <a:rPr lang="en-US" sz="2000" dirty="0" smtClean="0"/>
              <a:t>    togetherness can be a good or bad thing.</a:t>
            </a:r>
          </a:p>
          <a:p>
            <a:pPr algn="just">
              <a:buFont typeface="Wingdings" pitchFamily="2" charset="2"/>
              <a:buChar char="Ø"/>
            </a:pPr>
            <a:r>
              <a:rPr lang="en-US" sz="2000" dirty="0" smtClean="0"/>
              <a:t>Cohesiveness creates team work.</a:t>
            </a:r>
          </a:p>
          <a:p>
            <a:pPr algn="just">
              <a:buFont typeface="Wingdings" pitchFamily="2" charset="2"/>
              <a:buChar char="Ø"/>
            </a:pPr>
            <a:r>
              <a:rPr lang="en-US" sz="2000" dirty="0" smtClean="0"/>
              <a:t>Cohesiveness pushes aside critical thinking.</a:t>
            </a:r>
          </a:p>
          <a:p>
            <a:pPr algn="just"/>
            <a:r>
              <a:rPr lang="en-US" sz="2000" dirty="0" smtClean="0"/>
              <a:t>Package of changes associated with increased cohesiveness.</a:t>
            </a:r>
          </a:p>
          <a:p>
            <a:pPr algn="just"/>
            <a:endParaRPr lang="en-US" sz="2000" dirty="0" smtClean="0"/>
          </a:p>
          <a:p>
            <a:pPr algn="just"/>
            <a:r>
              <a:rPr lang="en-US" sz="2000" dirty="0" smtClean="0"/>
              <a:t>Members of in-group, view themselves as a collection of unique individuals, while they stereotype members of other groups as being “all alike”.</a:t>
            </a:r>
          </a:p>
          <a:p>
            <a:pPr algn="just"/>
            <a:endParaRPr lang="en-US" sz="2000" dirty="0" smtClean="0"/>
          </a:p>
          <a:p>
            <a:pPr algn="just"/>
            <a:r>
              <a:rPr lang="en-US" sz="2000" dirty="0" smtClean="0"/>
              <a:t>In-group members see themselves positively and as morally correct, while they view members of other groups negatively and as immoral.</a:t>
            </a:r>
          </a:p>
          <a:p>
            <a:pPr algn="just"/>
            <a:endParaRPr lang="en-US" sz="2000" dirty="0" smtClean="0"/>
          </a:p>
          <a:p>
            <a:pPr algn="just"/>
            <a:r>
              <a:rPr lang="en-US" sz="2000" dirty="0" smtClean="0"/>
              <a:t>In-groups view outsides as a threat.</a:t>
            </a:r>
          </a:p>
          <a:p>
            <a:pPr algn="just"/>
            <a:endParaRPr lang="en-US" sz="2000" dirty="0" smtClean="0"/>
          </a:p>
          <a:p>
            <a:pPr algn="just"/>
            <a:r>
              <a:rPr lang="en-US" sz="2000" dirty="0" smtClean="0"/>
              <a:t>In-group members exaggerate between their group and other groups. This typically involves a distorted perception of reality.</a:t>
            </a:r>
            <a:endParaRPr lang="en-US" sz="2000" dirty="0"/>
          </a:p>
        </p:txBody>
      </p:sp>
      <p:cxnSp>
        <p:nvCxnSpPr>
          <p:cNvPr id="5" name="Straight Arrow Connector 4"/>
          <p:cNvCxnSpPr/>
          <p:nvPr/>
        </p:nvCxnSpPr>
        <p:spPr>
          <a:xfrm>
            <a:off x="1905000" y="1371600"/>
            <a:ext cx="2286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Straight Arrow Connector 5"/>
          <p:cNvCxnSpPr/>
          <p:nvPr/>
        </p:nvCxnSpPr>
        <p:spPr>
          <a:xfrm>
            <a:off x="609600" y="1676400"/>
            <a:ext cx="2286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522678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06695" y="3198168"/>
            <a:ext cx="3618876" cy="584775"/>
          </a:xfrm>
          <a:prstGeom prst="rect">
            <a:avLst/>
          </a:prstGeom>
        </p:spPr>
        <p:txBody>
          <a:bodyPr wrap="none">
            <a:spAutoFit/>
          </a:bodyPr>
          <a:lstStyle/>
          <a:p>
            <a:r>
              <a:rPr lang="en-US" sz="3200" b="1" dirty="0">
                <a:solidFill>
                  <a:prstClr val="black"/>
                </a:solidFill>
                <a:latin typeface="Times New Roman" panose="02020603050405020304" pitchFamily="18" charset="0"/>
                <a:cs typeface="Times New Roman" panose="02020603050405020304" pitchFamily="18" charset="0"/>
              </a:rPr>
              <a:t>Sources Of Conflict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374950"/>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sz="2400" b="1" dirty="0" smtClean="0">
                <a:solidFill>
                  <a:schemeClr val="tx1"/>
                </a:solidFill>
              </a:rPr>
              <a:t>How To Minimize Inter-group Conflict</a:t>
            </a:r>
            <a:endParaRPr lang="en-US" sz="2400" b="1" dirty="0">
              <a:solidFill>
                <a:schemeClr val="tx1"/>
              </a:solidFill>
            </a:endParaRPr>
          </a:p>
        </p:txBody>
      </p:sp>
      <p:sp>
        <p:nvSpPr>
          <p:cNvPr id="3" name="Content Placeholder 2"/>
          <p:cNvSpPr>
            <a:spLocks noGrp="1"/>
          </p:cNvSpPr>
          <p:nvPr>
            <p:ph idx="1"/>
          </p:nvPr>
        </p:nvSpPr>
        <p:spPr>
          <a:xfrm>
            <a:off x="457200" y="1828800"/>
            <a:ext cx="8229600" cy="4745736"/>
          </a:xfrm>
        </p:spPr>
        <p:txBody>
          <a:bodyPr>
            <a:normAutofit/>
          </a:bodyPr>
          <a:lstStyle/>
          <a:p>
            <a:pPr algn="just"/>
            <a:r>
              <a:rPr lang="en-US" sz="2000" dirty="0" smtClean="0"/>
              <a:t>Cross group interaction        members of different groups join one group.</a:t>
            </a:r>
          </a:p>
          <a:p>
            <a:pPr algn="just"/>
            <a:r>
              <a:rPr lang="en-US" sz="2000" dirty="0" smtClean="0"/>
              <a:t>Work to eliminate specific negative interactions between group members        personality conflict.</a:t>
            </a:r>
          </a:p>
          <a:p>
            <a:pPr algn="just"/>
            <a:r>
              <a:rPr lang="en-US" sz="2000" dirty="0" smtClean="0"/>
              <a:t>Conduct team building to reduce intra-group conflict and prepare employees for cross-functional team work.</a:t>
            </a:r>
          </a:p>
          <a:p>
            <a:pPr algn="just"/>
            <a:r>
              <a:rPr lang="en-US" sz="2000" dirty="0" smtClean="0"/>
              <a:t>Encourage personal friendship and good working relationships across groups and departments.</a:t>
            </a:r>
          </a:p>
          <a:p>
            <a:pPr algn="just"/>
            <a:r>
              <a:rPr lang="en-US" sz="2000" dirty="0" smtClean="0"/>
              <a:t>Foster positive attitudes towards members of other groups.</a:t>
            </a:r>
            <a:endParaRPr lang="en-US" sz="2000" dirty="0"/>
          </a:p>
        </p:txBody>
      </p:sp>
      <p:cxnSp>
        <p:nvCxnSpPr>
          <p:cNvPr id="5" name="Straight Arrow Connector 4"/>
          <p:cNvCxnSpPr/>
          <p:nvPr/>
        </p:nvCxnSpPr>
        <p:spPr>
          <a:xfrm>
            <a:off x="3733800" y="2057400"/>
            <a:ext cx="4572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Straight Arrow Connector 5"/>
          <p:cNvCxnSpPr/>
          <p:nvPr/>
        </p:nvCxnSpPr>
        <p:spPr>
          <a:xfrm>
            <a:off x="1981200" y="2971800"/>
            <a:ext cx="4572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20734909"/>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a:bodyPr>
          <a:lstStyle/>
          <a:p>
            <a:r>
              <a:rPr lang="en-US" sz="2400" b="1" dirty="0" smtClean="0">
                <a:solidFill>
                  <a:schemeClr val="tx1"/>
                </a:solidFill>
              </a:rPr>
              <a:t>Conflict Between Organization And Environment</a:t>
            </a:r>
            <a:endParaRPr lang="en-US" sz="2400" b="1" dirty="0">
              <a:solidFill>
                <a:schemeClr val="tx1"/>
              </a:solidFill>
            </a:endParaRPr>
          </a:p>
        </p:txBody>
      </p:sp>
      <p:sp>
        <p:nvSpPr>
          <p:cNvPr id="3" name="Content Placeholder 2"/>
          <p:cNvSpPr>
            <a:spLocks noGrp="1"/>
          </p:cNvSpPr>
          <p:nvPr>
            <p:ph idx="1"/>
          </p:nvPr>
        </p:nvSpPr>
        <p:spPr>
          <a:xfrm>
            <a:off x="457200" y="1524000"/>
            <a:ext cx="8229600" cy="5050536"/>
          </a:xfrm>
        </p:spPr>
        <p:txBody>
          <a:bodyPr>
            <a:normAutofit/>
          </a:bodyPr>
          <a:lstStyle/>
          <a:p>
            <a:pPr algn="just"/>
            <a:r>
              <a:rPr lang="en-US" sz="2000" dirty="0" smtClean="0"/>
              <a:t>Conflict that arises between one organization and another is called inter-organizational conflict</a:t>
            </a:r>
          </a:p>
          <a:p>
            <a:pPr algn="just"/>
            <a:r>
              <a:rPr lang="en-US" sz="2400" b="1" dirty="0" smtClean="0"/>
              <a:t>Cross-cultural Conflict</a:t>
            </a:r>
          </a:p>
          <a:p>
            <a:pPr algn="just"/>
            <a:r>
              <a:rPr lang="en-US" sz="2000" dirty="0" smtClean="0"/>
              <a:t>“Culture is defined as the shared set of values, beliefs, norms, attitudes, behaviors, and social structures that define reality and guide everyday interactions”</a:t>
            </a:r>
          </a:p>
          <a:p>
            <a:pPr algn="just">
              <a:buNone/>
            </a:pPr>
            <a:r>
              <a:rPr lang="en-US" sz="2400" b="1" dirty="0" smtClean="0"/>
              <a:t>  Dimensions Of Culture</a:t>
            </a:r>
          </a:p>
          <a:p>
            <a:pPr algn="just"/>
            <a:r>
              <a:rPr lang="en-US" sz="2000" dirty="0" smtClean="0"/>
              <a:t>a. Individualistic Cultures</a:t>
            </a:r>
          </a:p>
          <a:p>
            <a:pPr algn="just"/>
            <a:r>
              <a:rPr lang="en-US" sz="2000" dirty="0" smtClean="0"/>
              <a:t>b. Collectivist Cultures</a:t>
            </a:r>
            <a:endParaRPr lang="en-US" sz="2000" dirty="0"/>
          </a:p>
        </p:txBody>
      </p:sp>
    </p:spTree>
    <p:extLst>
      <p:ext uri="{BB962C8B-B14F-4D97-AF65-F5344CB8AC3E}">
        <p14:creationId xmlns:p14="http://schemas.microsoft.com/office/powerpoint/2010/main" val="32828630"/>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3013502"/>
            <a:ext cx="5410200" cy="1077218"/>
          </a:xfrm>
          <a:prstGeom prst="rect">
            <a:avLst/>
          </a:prstGeom>
        </p:spPr>
        <p:txBody>
          <a:bodyPr wrap="square">
            <a:spAutoFit/>
          </a:bodyPr>
          <a:lstStyle/>
          <a:p>
            <a:pPr algn="ctr"/>
            <a:r>
              <a:rPr lang="en-US" sz="3200" b="1" dirty="0">
                <a:solidFill>
                  <a:prstClr val="black"/>
                </a:solidFill>
                <a:latin typeface="Times New Roman" panose="02020603050405020304" pitchFamily="18" charset="0"/>
                <a:cs typeface="Times New Roman" panose="02020603050405020304" pitchFamily="18" charset="0"/>
              </a:rPr>
              <a:t>Recognizing Behaviour For Conflict Management</a:t>
            </a:r>
            <a:endParaRPr lang="en-US" sz="3200" dirty="0"/>
          </a:p>
        </p:txBody>
      </p:sp>
    </p:spTree>
    <p:extLst>
      <p:ext uri="{BB962C8B-B14F-4D97-AF65-F5344CB8AC3E}">
        <p14:creationId xmlns:p14="http://schemas.microsoft.com/office/powerpoint/2010/main" val="1017806569"/>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bodyPr>
          <a:lstStyle/>
          <a:p>
            <a:pPr algn="ct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r>
              <a:rPr lang="en-US" sz="3100" b="1" dirty="0" smtClean="0">
                <a:solidFill>
                  <a:schemeClr val="tx1"/>
                </a:solidFill>
                <a:latin typeface="Times New Roman" panose="02020603050405020304" pitchFamily="18" charset="0"/>
                <a:cs typeface="Times New Roman" panose="02020603050405020304" pitchFamily="18" charset="0"/>
              </a:rPr>
              <a:t>Assertiveness</a:t>
            </a:r>
            <a:endParaRPr lang="en-US" sz="31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2133600"/>
            <a:ext cx="8382000" cy="5105400"/>
          </a:xfrm>
        </p:spPr>
        <p:txBody>
          <a:bodyPr>
            <a:normAutofit/>
          </a:bodyPr>
          <a:lstStyle/>
          <a:p>
            <a:pPr algn="just">
              <a:buNone/>
            </a:pPr>
            <a:r>
              <a:rPr lang="en-US" sz="2000"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“Assertiveness is the process of expressing feelings, asking for legitimate changes, and giving and receiving honest feed back”</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9303420"/>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066800"/>
          </a:xfrm>
        </p:spPr>
        <p:txBody>
          <a:bodyPr>
            <a:normAutofit/>
          </a:bodyPr>
          <a:lstStyle/>
          <a:p>
            <a:pPr algn="ctr"/>
            <a:r>
              <a:rPr lang="en-US" sz="2800" b="1" dirty="0" smtClean="0">
                <a:solidFill>
                  <a:schemeClr val="tx1"/>
                </a:solidFill>
                <a:latin typeface="Times New Roman" panose="02020603050405020304" pitchFamily="18" charset="0"/>
                <a:cs typeface="Times New Roman" panose="02020603050405020304" pitchFamily="18" charset="0"/>
              </a:rPr>
              <a:t>Assertive</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458200" cy="5029200"/>
          </a:xfrm>
        </p:spPr>
        <p:txBody>
          <a:bodyPr>
            <a:normAutofit/>
          </a:bodyPr>
          <a:lstStyle/>
          <a:p>
            <a:pPr algn="just">
              <a:buNone/>
            </a:pPr>
            <a:r>
              <a:rPr lang="en-US" sz="2000" b="1" dirty="0" smtClean="0">
                <a:latin typeface="Times New Roman" panose="02020603050405020304" pitchFamily="18" charset="0"/>
                <a:cs typeface="Times New Roman" panose="02020603050405020304" pitchFamily="18" charset="0"/>
              </a:rPr>
              <a:t>Behavior that maintains self respect while respecting the rights of others:</a:t>
            </a:r>
          </a:p>
          <a:p>
            <a:pPr algn="just"/>
            <a:r>
              <a:rPr lang="en-US" sz="2000" b="1" dirty="0" smtClean="0">
                <a:latin typeface="Times New Roman" panose="02020603050405020304" pitchFamily="18" charset="0"/>
                <a:cs typeface="Times New Roman" panose="02020603050405020304" pitchFamily="18" charset="0"/>
              </a:rPr>
              <a:t>Standing up for rights and needs</a:t>
            </a:r>
          </a:p>
          <a:p>
            <a:pPr algn="just"/>
            <a:r>
              <a:rPr lang="en-US" sz="2000" b="1" dirty="0" smtClean="0">
                <a:latin typeface="Times New Roman" panose="02020603050405020304" pitchFamily="18" charset="0"/>
                <a:cs typeface="Times New Roman" panose="02020603050405020304" pitchFamily="18" charset="0"/>
              </a:rPr>
              <a:t>Honest, effective communication</a:t>
            </a:r>
          </a:p>
          <a:p>
            <a:pPr algn="just"/>
            <a:r>
              <a:rPr lang="en-US" sz="2000" b="1" dirty="0" smtClean="0">
                <a:latin typeface="Times New Roman" panose="02020603050405020304" pitchFamily="18" charset="0"/>
                <a:cs typeface="Times New Roman" panose="02020603050405020304" pitchFamily="18" charset="0"/>
              </a:rPr>
              <a:t>Workable compromise</a:t>
            </a:r>
          </a:p>
          <a:p>
            <a:pPr algn="just"/>
            <a:r>
              <a:rPr lang="en-US" sz="2000" b="1" dirty="0" smtClean="0">
                <a:latin typeface="Times New Roman" panose="02020603050405020304" pitchFamily="18" charset="0"/>
                <a:cs typeface="Times New Roman" panose="02020603050405020304" pitchFamily="18" charset="0"/>
              </a:rPr>
              <a:t>Appropriate affect</a:t>
            </a:r>
          </a:p>
          <a:p>
            <a:pPr algn="just"/>
            <a:r>
              <a:rPr lang="en-US" sz="2000" b="1" dirty="0" smtClean="0">
                <a:latin typeface="Times New Roman" panose="02020603050405020304" pitchFamily="18" charset="0"/>
                <a:cs typeface="Times New Roman" panose="02020603050405020304" pitchFamily="18" charset="0"/>
              </a:rPr>
              <a:t>I win, you win</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7683763"/>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pPr algn="ctr"/>
            <a:r>
              <a:rPr lang="en-US" sz="2800" b="1" dirty="0" smtClean="0">
                <a:solidFill>
                  <a:schemeClr val="tx1"/>
                </a:solidFill>
                <a:latin typeface="Times New Roman" panose="02020603050405020304" pitchFamily="18" charset="0"/>
                <a:cs typeface="Times New Roman" panose="02020603050405020304" pitchFamily="18" charset="0"/>
              </a:rPr>
              <a:t>Bill Of Assertive Rights</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534400" cy="5334000"/>
          </a:xfrm>
        </p:spPr>
        <p:txBody>
          <a:bodyPr>
            <a:normAutofit/>
          </a:bodyPr>
          <a:lstStyle/>
          <a:p>
            <a:pPr algn="just">
              <a:buNone/>
            </a:pPr>
            <a:r>
              <a:rPr lang="en-US" sz="2000" b="1" dirty="0" smtClean="0">
                <a:latin typeface="Times New Roman" panose="02020603050405020304" pitchFamily="18" charset="0"/>
                <a:cs typeface="Times New Roman" panose="02020603050405020304" pitchFamily="18" charset="0"/>
              </a:rPr>
              <a:t>I have the right to:</a:t>
            </a:r>
          </a:p>
          <a:p>
            <a:pPr algn="just">
              <a:buNone/>
            </a:pPr>
            <a:r>
              <a:rPr lang="en-US" sz="2000" b="1" dirty="0" smtClean="0">
                <a:latin typeface="Times New Roman" panose="02020603050405020304" pitchFamily="18" charset="0"/>
                <a:cs typeface="Times New Roman" panose="02020603050405020304" pitchFamily="18" charset="0"/>
              </a:rPr>
              <a:t>1.Judge my motivation (but not other’s)</a:t>
            </a:r>
          </a:p>
          <a:p>
            <a:pPr algn="just">
              <a:buNone/>
            </a:pPr>
            <a:r>
              <a:rPr lang="en-US" sz="2000" b="1" dirty="0" smtClean="0">
                <a:latin typeface="Times New Roman" panose="02020603050405020304" pitchFamily="18" charset="0"/>
                <a:cs typeface="Times New Roman" panose="02020603050405020304" pitchFamily="18" charset="0"/>
              </a:rPr>
              <a:t>2.Decide whether to take on added responsibilities</a:t>
            </a:r>
          </a:p>
          <a:p>
            <a:pPr algn="just">
              <a:buNone/>
            </a:pPr>
            <a:r>
              <a:rPr lang="en-US" sz="2000" b="1" dirty="0" smtClean="0">
                <a:latin typeface="Times New Roman" panose="02020603050405020304" pitchFamily="18" charset="0"/>
                <a:cs typeface="Times New Roman" panose="02020603050405020304" pitchFamily="18" charset="0"/>
              </a:rPr>
              <a:t>3.Make mistakes and change my mind if I", make it right”</a:t>
            </a:r>
          </a:p>
          <a:p>
            <a:pPr algn="just">
              <a:buNone/>
            </a:pPr>
            <a:r>
              <a:rPr lang="en-US" sz="2000" b="1" dirty="0" smtClean="0">
                <a:latin typeface="Times New Roman" panose="02020603050405020304" pitchFamily="18" charset="0"/>
                <a:cs typeface="Times New Roman" panose="02020603050405020304" pitchFamily="18" charset="0"/>
              </a:rPr>
              <a:t>4.Not to live in fear (but not cause others to live in fear)</a:t>
            </a:r>
          </a:p>
          <a:p>
            <a:pPr algn="just">
              <a:buNone/>
            </a:pPr>
            <a:r>
              <a:rPr lang="en-US" sz="2000" b="1" dirty="0" smtClean="0">
                <a:latin typeface="Times New Roman" panose="02020603050405020304" pitchFamily="18" charset="0"/>
                <a:cs typeface="Times New Roman" panose="02020603050405020304" pitchFamily="18" charset="0"/>
              </a:rPr>
              <a:t>6.Be treated with respect (but not treat others disrespectfully)</a:t>
            </a:r>
          </a:p>
          <a:p>
            <a:pPr algn="just">
              <a:buNone/>
            </a:pPr>
            <a:r>
              <a:rPr lang="en-US" sz="2000" b="1" dirty="0" smtClean="0">
                <a:latin typeface="Times New Roman" panose="02020603050405020304" pitchFamily="18" charset="0"/>
                <a:cs typeface="Times New Roman" panose="02020603050405020304" pitchFamily="18" charset="0"/>
              </a:rPr>
              <a:t>7.Express my feelings/opinions and allow others the same</a:t>
            </a:r>
          </a:p>
          <a:p>
            <a:pPr algn="just">
              <a:buNone/>
            </a:pPr>
            <a:r>
              <a:rPr lang="en-US" sz="2000" b="1" dirty="0">
                <a:latin typeface="Times New Roman" panose="02020603050405020304" pitchFamily="18" charset="0"/>
                <a:cs typeface="Times New Roman" panose="02020603050405020304" pitchFamily="18" charset="0"/>
              </a:rPr>
              <a:t>8</a:t>
            </a:r>
            <a:r>
              <a:rPr lang="en-US" sz="2000" b="1" dirty="0" smtClean="0">
                <a:latin typeface="Times New Roman" panose="02020603050405020304" pitchFamily="18" charset="0"/>
                <a:cs typeface="Times New Roman" panose="02020603050405020304" pitchFamily="18" charset="0"/>
              </a:rPr>
              <a:t>.Be taken seriously (but need to take others seriously)</a:t>
            </a:r>
          </a:p>
          <a:p>
            <a:pPr algn="just">
              <a:buNone/>
            </a:pPr>
            <a:r>
              <a:rPr lang="en-US" sz="2000" b="1" dirty="0" smtClean="0">
                <a:latin typeface="Times New Roman" panose="02020603050405020304" pitchFamily="18" charset="0"/>
                <a:cs typeface="Times New Roman" panose="02020603050405020304" pitchFamily="18" charset="0"/>
              </a:rPr>
              <a:t>9.Privacy without being gossiped about (but not gossip myself)</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4496958"/>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a:bodyPr>
          <a:lstStyle/>
          <a:p>
            <a:pPr algn="ctr"/>
            <a:r>
              <a:rPr lang="en-US" sz="2800" b="1" dirty="0" smtClean="0">
                <a:solidFill>
                  <a:schemeClr val="tx1"/>
                </a:solidFill>
                <a:latin typeface="Times New Roman" panose="02020603050405020304" pitchFamily="18" charset="0"/>
                <a:cs typeface="Times New Roman" panose="02020603050405020304" pitchFamily="18" charset="0"/>
              </a:rPr>
              <a:t>Characteristics Of Assertive Behavior</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29600" cy="5050536"/>
          </a:xfrm>
        </p:spPr>
        <p:txBody>
          <a:bodyPr>
            <a:normAutofit/>
          </a:bodyPr>
          <a:lstStyle/>
          <a:p>
            <a:pPr algn="just"/>
            <a:r>
              <a:rPr lang="en-US" sz="2000" b="1" dirty="0" smtClean="0">
                <a:latin typeface="Times New Roman" panose="02020603050405020304" pitchFamily="18" charset="0"/>
                <a:cs typeface="Times New Roman" panose="02020603050405020304" pitchFamily="18" charset="0"/>
              </a:rPr>
              <a:t>Own ideas, thoughts, and feelings</a:t>
            </a:r>
          </a:p>
          <a:p>
            <a:pPr algn="just"/>
            <a:r>
              <a:rPr lang="en-US" sz="2000" b="1" dirty="0" smtClean="0">
                <a:latin typeface="Times New Roman" panose="02020603050405020304" pitchFamily="18" charset="0"/>
                <a:cs typeface="Times New Roman" panose="02020603050405020304" pitchFamily="18" charset="0"/>
              </a:rPr>
              <a:t>Describe behavior and feelings</a:t>
            </a:r>
          </a:p>
          <a:p>
            <a:pPr algn="just"/>
            <a:r>
              <a:rPr lang="en-US" sz="2000" b="1" dirty="0" smtClean="0">
                <a:latin typeface="Times New Roman" panose="02020603050405020304" pitchFamily="18" charset="0"/>
                <a:cs typeface="Times New Roman" panose="02020603050405020304" pitchFamily="18" charset="0"/>
              </a:rPr>
              <a:t>Maintain regular eye contact and a self-confident posture</a:t>
            </a:r>
          </a:p>
          <a:p>
            <a:pPr algn="just"/>
            <a:r>
              <a:rPr lang="en-US" sz="2000" b="1" dirty="0" smtClean="0">
                <a:latin typeface="Times New Roman" panose="02020603050405020304" pitchFamily="18" charset="0"/>
                <a:cs typeface="Times New Roman" panose="02020603050405020304" pitchFamily="18" charset="0"/>
              </a:rPr>
              <a:t>Use a firm but pleasant tone of voice</a:t>
            </a:r>
          </a:p>
          <a:p>
            <a:pPr algn="just"/>
            <a:r>
              <a:rPr lang="en-US" sz="2000" b="1" dirty="0" smtClean="0">
                <a:latin typeface="Times New Roman" panose="02020603050405020304" pitchFamily="18" charset="0"/>
                <a:cs typeface="Times New Roman" panose="02020603050405020304" pitchFamily="18" charset="0"/>
              </a:rPr>
              <a:t>Speak fluently</a:t>
            </a:r>
          </a:p>
          <a:p>
            <a:pPr algn="just"/>
            <a:r>
              <a:rPr lang="en-US" sz="2000" b="1" dirty="0" smtClean="0">
                <a:latin typeface="Times New Roman" panose="02020603050405020304" pitchFamily="18" charset="0"/>
                <a:cs typeface="Times New Roman" panose="02020603050405020304" pitchFamily="18" charset="0"/>
              </a:rPr>
              <a:t>Be sensitive to the face needs of others</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7204857"/>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a:bodyPr>
          <a:lstStyle/>
          <a:p>
            <a:pPr algn="ctr"/>
            <a:r>
              <a:rPr lang="en-US" sz="2800" b="1" dirty="0" smtClean="0">
                <a:solidFill>
                  <a:schemeClr val="tx1"/>
                </a:solidFill>
                <a:latin typeface="Times New Roman" panose="02020603050405020304" pitchFamily="18" charset="0"/>
                <a:cs typeface="Times New Roman" panose="02020603050405020304" pitchFamily="18" charset="0"/>
              </a:rPr>
              <a:t>Behavioral Indicators of Assertiveness</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47800"/>
            <a:ext cx="8382000" cy="5410200"/>
          </a:xfrm>
        </p:spPr>
        <p:txBody>
          <a:bodyPr>
            <a:normAutofit/>
          </a:bodyPr>
          <a:lstStyle/>
          <a:p>
            <a:pPr algn="just"/>
            <a:r>
              <a:rPr lang="en-US" sz="2000" b="1" dirty="0" smtClean="0">
                <a:latin typeface="Times New Roman" panose="02020603050405020304" pitchFamily="18" charset="0"/>
                <a:cs typeface="Times New Roman" panose="02020603050405020304" pitchFamily="18" charset="0"/>
              </a:rPr>
              <a:t>Eye contact</a:t>
            </a:r>
          </a:p>
          <a:p>
            <a:pPr algn="just"/>
            <a:r>
              <a:rPr lang="en-US" sz="2000" b="1" dirty="0" smtClean="0">
                <a:latin typeface="Times New Roman" panose="02020603050405020304" pitchFamily="18" charset="0"/>
                <a:cs typeface="Times New Roman" panose="02020603050405020304" pitchFamily="18" charset="0"/>
              </a:rPr>
              <a:t>Body posture</a:t>
            </a:r>
          </a:p>
          <a:p>
            <a:pPr algn="just"/>
            <a:r>
              <a:rPr lang="en-US" sz="2000" b="1" dirty="0" smtClean="0">
                <a:latin typeface="Times New Roman" panose="02020603050405020304" pitchFamily="18" charset="0"/>
                <a:cs typeface="Times New Roman" panose="02020603050405020304" pitchFamily="18" charset="0"/>
              </a:rPr>
              <a:t>Gestures</a:t>
            </a:r>
          </a:p>
          <a:p>
            <a:pPr algn="just"/>
            <a:r>
              <a:rPr lang="en-US" sz="2000" b="1" dirty="0" smtClean="0">
                <a:latin typeface="Times New Roman" panose="02020603050405020304" pitchFamily="18" charset="0"/>
                <a:cs typeface="Times New Roman" panose="02020603050405020304" pitchFamily="18" charset="0"/>
              </a:rPr>
              <a:t>Facial expressions</a:t>
            </a:r>
          </a:p>
          <a:p>
            <a:pPr algn="just"/>
            <a:r>
              <a:rPr lang="en-US" sz="2000" b="1" dirty="0" smtClean="0">
                <a:latin typeface="Times New Roman" panose="02020603050405020304" pitchFamily="18" charset="0"/>
                <a:cs typeface="Times New Roman" panose="02020603050405020304" pitchFamily="18" charset="0"/>
              </a:rPr>
              <a:t>Voice tone</a:t>
            </a:r>
          </a:p>
          <a:p>
            <a:pPr algn="just"/>
            <a:r>
              <a:rPr lang="en-US" sz="2000" b="1" dirty="0" smtClean="0">
                <a:latin typeface="Times New Roman" panose="02020603050405020304" pitchFamily="18" charset="0"/>
                <a:cs typeface="Times New Roman" panose="02020603050405020304" pitchFamily="18" charset="0"/>
              </a:rPr>
              <a:t>Follow-through on agreements</a:t>
            </a:r>
          </a:p>
          <a:p>
            <a:pPr algn="just"/>
            <a:r>
              <a:rPr lang="en-US" sz="2000" b="1" dirty="0" smtClean="0">
                <a:latin typeface="Times New Roman" panose="02020603050405020304" pitchFamily="18" charset="0"/>
                <a:cs typeface="Times New Roman" panose="02020603050405020304" pitchFamily="18" charset="0"/>
              </a:rPr>
              <a:t>Message content</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8448414"/>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a:bodyPr>
          <a:lstStyle/>
          <a:p>
            <a:pPr algn="ctr"/>
            <a:r>
              <a:rPr lang="en-US" sz="2800" b="1" dirty="0" smtClean="0">
                <a:solidFill>
                  <a:schemeClr val="tx1"/>
                </a:solidFill>
                <a:latin typeface="Times New Roman" panose="02020603050405020304" pitchFamily="18" charset="0"/>
                <a:cs typeface="Times New Roman" panose="02020603050405020304" pitchFamily="18" charset="0"/>
              </a:rPr>
              <a:t>Aggressive Behavior</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76400"/>
            <a:ext cx="8229600" cy="4898136"/>
          </a:xfrm>
        </p:spPr>
        <p:txBody>
          <a:bodyPr>
            <a:normAutofit/>
          </a:bodyPr>
          <a:lstStyle/>
          <a:p>
            <a:pPr algn="just"/>
            <a:r>
              <a:rPr lang="en-US" sz="2000" b="1" dirty="0" smtClean="0">
                <a:latin typeface="Times New Roman" panose="02020603050405020304" pitchFamily="18" charset="0"/>
                <a:cs typeface="Times New Roman" panose="02020603050405020304" pitchFamily="18" charset="0"/>
              </a:rPr>
              <a:t>Hostile or coercive words or actions that communicate disrespect towards others constitute aggressive behavior.</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443241"/>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pPr algn="ctr"/>
            <a:r>
              <a:rPr lang="en-US" sz="2800" b="1" dirty="0" smtClean="0">
                <a:solidFill>
                  <a:schemeClr val="tx1"/>
                </a:solidFill>
                <a:latin typeface="Times New Roman" panose="02020603050405020304" pitchFamily="18" charset="0"/>
                <a:cs typeface="Times New Roman" panose="02020603050405020304" pitchFamily="18" charset="0"/>
              </a:rPr>
              <a:t>Aggressive</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382000" cy="5029200"/>
          </a:xfrm>
        </p:spPr>
        <p:txBody>
          <a:bodyPr>
            <a:normAutofit/>
          </a:bodyPr>
          <a:lstStyle/>
          <a:p>
            <a:pPr algn="just"/>
            <a:r>
              <a:rPr lang="en-US" sz="2000" b="1" dirty="0" smtClean="0">
                <a:latin typeface="Times New Roman" panose="02020603050405020304" pitchFamily="18" charset="0"/>
                <a:cs typeface="Times New Roman" panose="02020603050405020304" pitchFamily="18" charset="0"/>
              </a:rPr>
              <a:t>Behavior that is manipulative, contains inappropriate expressions of anger and violates the other person’s rights:</a:t>
            </a:r>
          </a:p>
          <a:p>
            <a:pPr algn="just"/>
            <a:r>
              <a:rPr lang="en-US" sz="2000" b="1" dirty="0" smtClean="0">
                <a:latin typeface="Times New Roman" panose="02020603050405020304" pitchFamily="18" charset="0"/>
                <a:cs typeface="Times New Roman" panose="02020603050405020304" pitchFamily="18" charset="0"/>
              </a:rPr>
              <a:t>Overpowering</a:t>
            </a:r>
          </a:p>
          <a:p>
            <a:pPr algn="just"/>
            <a:r>
              <a:rPr lang="en-US" sz="2000" b="1" dirty="0" smtClean="0">
                <a:latin typeface="Times New Roman" panose="02020603050405020304" pitchFamily="18" charset="0"/>
                <a:cs typeface="Times New Roman" panose="02020603050405020304" pitchFamily="18" charset="0"/>
              </a:rPr>
              <a:t>Frightening</a:t>
            </a:r>
          </a:p>
          <a:p>
            <a:pPr algn="just"/>
            <a:r>
              <a:rPr lang="en-US" sz="2000" b="1" dirty="0" smtClean="0">
                <a:latin typeface="Times New Roman" panose="02020603050405020304" pitchFamily="18" charset="0"/>
                <a:cs typeface="Times New Roman" panose="02020603050405020304" pitchFamily="18" charset="0"/>
              </a:rPr>
              <a:t>Degrading</a:t>
            </a:r>
          </a:p>
          <a:p>
            <a:pPr algn="just"/>
            <a:r>
              <a:rPr lang="en-US" sz="2000" b="1" dirty="0" smtClean="0">
                <a:latin typeface="Times New Roman" panose="02020603050405020304" pitchFamily="18" charset="0"/>
                <a:cs typeface="Times New Roman" panose="02020603050405020304" pitchFamily="18" charset="0"/>
              </a:rPr>
              <a:t>Humiliating</a:t>
            </a:r>
          </a:p>
          <a:p>
            <a:pPr algn="just"/>
            <a:r>
              <a:rPr lang="en-US" sz="2000" b="1" dirty="0" smtClean="0">
                <a:latin typeface="Times New Roman" panose="02020603050405020304" pitchFamily="18" charset="0"/>
                <a:cs typeface="Times New Roman" panose="02020603050405020304" pitchFamily="18" charset="0"/>
              </a:rPr>
              <a:t>I win, you lose</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932798"/>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rmAutofit/>
          </a:bodyPr>
          <a:lstStyle/>
          <a:p>
            <a:pPr algn="ctr"/>
            <a:r>
              <a:rPr lang="en-US" sz="2400" b="1" dirty="0" smtClean="0">
                <a:solidFill>
                  <a:schemeClr val="tx1"/>
                </a:solidFill>
              </a:rPr>
              <a:t>Sources Of Conflict</a:t>
            </a:r>
            <a:endParaRPr lang="en-US" sz="2400" b="1" dirty="0">
              <a:solidFill>
                <a:schemeClr val="tx1"/>
              </a:solidFill>
            </a:endParaRPr>
          </a:p>
        </p:txBody>
      </p:sp>
      <p:sp>
        <p:nvSpPr>
          <p:cNvPr id="4" name="Oval 3"/>
          <p:cNvSpPr/>
          <p:nvPr/>
        </p:nvSpPr>
        <p:spPr>
          <a:xfrm>
            <a:off x="2895600" y="2819400"/>
            <a:ext cx="2590800" cy="2133600"/>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600" b="1" dirty="0" smtClean="0">
                <a:solidFill>
                  <a:schemeClr val="tx1"/>
                </a:solidFill>
              </a:rPr>
              <a:t>Organizational Conflict</a:t>
            </a:r>
            <a:endParaRPr lang="en-US" sz="1600" b="1" dirty="0">
              <a:solidFill>
                <a:schemeClr val="tx1"/>
              </a:solidFill>
            </a:endParaRPr>
          </a:p>
        </p:txBody>
      </p:sp>
      <p:sp>
        <p:nvSpPr>
          <p:cNvPr id="5" name="Rectangle 4"/>
          <p:cNvSpPr/>
          <p:nvPr/>
        </p:nvSpPr>
        <p:spPr>
          <a:xfrm>
            <a:off x="3505200" y="1371600"/>
            <a:ext cx="1676400" cy="88438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Incompatible goals &amp; time horizons</a:t>
            </a:r>
            <a:endParaRPr lang="en-US" dirty="0">
              <a:solidFill>
                <a:schemeClr val="tx1"/>
              </a:solidFill>
            </a:endParaRPr>
          </a:p>
        </p:txBody>
      </p:sp>
      <p:sp>
        <p:nvSpPr>
          <p:cNvPr id="6" name="Rectangle 5"/>
          <p:cNvSpPr/>
          <p:nvPr/>
        </p:nvSpPr>
        <p:spPr>
          <a:xfrm>
            <a:off x="7010400" y="2828636"/>
            <a:ext cx="1981200" cy="762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Overlapping authority</a:t>
            </a:r>
            <a:endParaRPr lang="en-US" dirty="0">
              <a:solidFill>
                <a:schemeClr val="tx1"/>
              </a:solidFill>
            </a:endParaRPr>
          </a:p>
        </p:txBody>
      </p:sp>
      <p:sp>
        <p:nvSpPr>
          <p:cNvPr id="7" name="Rectangle 6"/>
          <p:cNvSpPr/>
          <p:nvPr/>
        </p:nvSpPr>
        <p:spPr>
          <a:xfrm>
            <a:off x="7010400" y="4419600"/>
            <a:ext cx="1981200" cy="838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700" dirty="0" smtClean="0">
                <a:solidFill>
                  <a:schemeClr val="tx1"/>
                </a:solidFill>
              </a:rPr>
              <a:t>Task interdependencies</a:t>
            </a:r>
            <a:endParaRPr lang="en-US" sz="1700" dirty="0">
              <a:solidFill>
                <a:schemeClr val="tx1"/>
              </a:solidFill>
            </a:endParaRPr>
          </a:p>
        </p:txBody>
      </p:sp>
      <p:sp>
        <p:nvSpPr>
          <p:cNvPr id="8" name="Rectangle 7"/>
          <p:cNvSpPr/>
          <p:nvPr/>
        </p:nvSpPr>
        <p:spPr>
          <a:xfrm>
            <a:off x="533399" y="2819400"/>
            <a:ext cx="1780309" cy="762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Status inconsistencies</a:t>
            </a:r>
            <a:endParaRPr lang="en-US" dirty="0">
              <a:solidFill>
                <a:schemeClr val="tx1"/>
              </a:solidFill>
            </a:endParaRPr>
          </a:p>
        </p:txBody>
      </p:sp>
      <p:sp>
        <p:nvSpPr>
          <p:cNvPr id="9" name="Rectangle 8"/>
          <p:cNvSpPr/>
          <p:nvPr/>
        </p:nvSpPr>
        <p:spPr>
          <a:xfrm>
            <a:off x="533399" y="4495800"/>
            <a:ext cx="1780310" cy="762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Scarce resources</a:t>
            </a:r>
            <a:endParaRPr lang="en-US" dirty="0">
              <a:solidFill>
                <a:schemeClr val="tx1"/>
              </a:solidFill>
            </a:endParaRPr>
          </a:p>
        </p:txBody>
      </p:sp>
      <p:sp>
        <p:nvSpPr>
          <p:cNvPr id="10" name="Rectangle 9"/>
          <p:cNvSpPr/>
          <p:nvPr/>
        </p:nvSpPr>
        <p:spPr>
          <a:xfrm>
            <a:off x="3505200" y="5562600"/>
            <a:ext cx="1676400" cy="9144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Incompatible evaluation or reward system</a:t>
            </a:r>
            <a:endParaRPr lang="en-US" dirty="0">
              <a:solidFill>
                <a:schemeClr val="tx1"/>
              </a:solidFill>
            </a:endParaRPr>
          </a:p>
        </p:txBody>
      </p:sp>
      <p:cxnSp>
        <p:nvCxnSpPr>
          <p:cNvPr id="12" name="Straight Arrow Connector 11"/>
          <p:cNvCxnSpPr/>
          <p:nvPr/>
        </p:nvCxnSpPr>
        <p:spPr>
          <a:xfrm>
            <a:off x="2313708" y="3285836"/>
            <a:ext cx="658092" cy="37176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a:off x="4343400" y="2255982"/>
            <a:ext cx="0" cy="56341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a:endCxn id="4" idx="3"/>
          </p:cNvCxnSpPr>
          <p:nvPr/>
        </p:nvCxnSpPr>
        <p:spPr>
          <a:xfrm flipV="1">
            <a:off x="2313709" y="4640542"/>
            <a:ext cx="961305" cy="19815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a:stCxn id="10" idx="0"/>
          </p:cNvCxnSpPr>
          <p:nvPr/>
        </p:nvCxnSpPr>
        <p:spPr>
          <a:xfrm flipV="1">
            <a:off x="4343400" y="4953000"/>
            <a:ext cx="0"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a:stCxn id="7" idx="1"/>
          </p:cNvCxnSpPr>
          <p:nvPr/>
        </p:nvCxnSpPr>
        <p:spPr>
          <a:xfrm flipH="1" flipV="1">
            <a:off x="5334000" y="4419600"/>
            <a:ext cx="1676400" cy="4191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a:stCxn id="6" idx="1"/>
          </p:cNvCxnSpPr>
          <p:nvPr/>
        </p:nvCxnSpPr>
        <p:spPr>
          <a:xfrm flipH="1">
            <a:off x="5486400" y="3209636"/>
            <a:ext cx="1524000" cy="533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1601379"/>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pPr algn="ctr"/>
            <a:r>
              <a:rPr lang="en-US" sz="2800" b="1" dirty="0" smtClean="0">
                <a:solidFill>
                  <a:schemeClr val="tx1"/>
                </a:solidFill>
                <a:latin typeface="Times New Roman" panose="02020603050405020304" pitchFamily="18" charset="0"/>
                <a:cs typeface="Times New Roman" panose="02020603050405020304" pitchFamily="18" charset="0"/>
              </a:rPr>
              <a:t>Passive Behavior</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74336"/>
          </a:xfrm>
        </p:spPr>
        <p:txBody>
          <a:bodyPr>
            <a:normAutofit/>
          </a:bodyPr>
          <a:lstStyle/>
          <a:p>
            <a:pPr algn="just"/>
            <a:r>
              <a:rPr lang="en-US" sz="2000" b="1" dirty="0" smtClean="0">
                <a:latin typeface="Times New Roman" panose="02020603050405020304" pitchFamily="18" charset="0"/>
                <a:cs typeface="Times New Roman" panose="02020603050405020304" pitchFamily="18" charset="0"/>
              </a:rPr>
              <a:t>This involves failing to express our wants, needs or feelings or communicating them in an indirect or apologetic way.</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8128963"/>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pPr algn="ctr"/>
            <a:r>
              <a:rPr lang="en-US" sz="2800" b="1" dirty="0" smtClean="0">
                <a:solidFill>
                  <a:schemeClr val="tx1"/>
                </a:solidFill>
                <a:latin typeface="Times New Roman" panose="02020603050405020304" pitchFamily="18" charset="0"/>
                <a:cs typeface="Times New Roman" panose="02020603050405020304" pitchFamily="18" charset="0"/>
              </a:rPr>
              <a:t>Passive</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29600" cy="5050536"/>
          </a:xfrm>
        </p:spPr>
        <p:txBody>
          <a:bodyPr>
            <a:normAutofit/>
          </a:bodyPr>
          <a:lstStyle/>
          <a:p>
            <a:pPr algn="just"/>
            <a:r>
              <a:rPr lang="en-US" sz="2000" b="1" dirty="0" smtClean="0">
                <a:latin typeface="Times New Roman" panose="02020603050405020304" pitchFamily="18" charset="0"/>
                <a:cs typeface="Times New Roman" panose="02020603050405020304" pitchFamily="18" charset="0"/>
              </a:rPr>
              <a:t>Behavior that violates one’s own rights by failing to express honest feelings and needs openly or by expressing needs in a self-effacing, self-degrading way:</a:t>
            </a:r>
          </a:p>
          <a:p>
            <a:pPr algn="just"/>
            <a:r>
              <a:rPr lang="en-US" sz="2000" b="1" dirty="0" smtClean="0">
                <a:latin typeface="Times New Roman" panose="02020603050405020304" pitchFamily="18" charset="0"/>
                <a:cs typeface="Times New Roman" panose="02020603050405020304" pitchFamily="18" charset="0"/>
              </a:rPr>
              <a:t>Apologetic</a:t>
            </a:r>
          </a:p>
          <a:p>
            <a:pPr algn="just"/>
            <a:r>
              <a:rPr lang="en-US" sz="2000" b="1" dirty="0" smtClean="0">
                <a:latin typeface="Times New Roman" panose="02020603050405020304" pitchFamily="18" charset="0"/>
                <a:cs typeface="Times New Roman" panose="02020603050405020304" pitchFamily="18" charset="0"/>
              </a:rPr>
              <a:t>Weak</a:t>
            </a:r>
          </a:p>
          <a:p>
            <a:pPr algn="just"/>
            <a:r>
              <a:rPr lang="en-US" sz="2000" b="1" dirty="0" smtClean="0">
                <a:latin typeface="Times New Roman" panose="02020603050405020304" pitchFamily="18" charset="0"/>
                <a:cs typeface="Times New Roman" panose="02020603050405020304" pitchFamily="18" charset="0"/>
              </a:rPr>
              <a:t>Helpless</a:t>
            </a:r>
          </a:p>
          <a:p>
            <a:pPr algn="just"/>
            <a:r>
              <a:rPr lang="en-US" sz="2000" b="1" dirty="0" smtClean="0">
                <a:latin typeface="Times New Roman" panose="02020603050405020304" pitchFamily="18" charset="0"/>
                <a:cs typeface="Times New Roman" panose="02020603050405020304" pitchFamily="18" charset="0"/>
              </a:rPr>
              <a:t>Victim</a:t>
            </a:r>
          </a:p>
          <a:p>
            <a:pPr algn="just"/>
            <a:r>
              <a:rPr lang="en-US" sz="2000" b="1" dirty="0" smtClean="0">
                <a:latin typeface="Times New Roman" panose="02020603050405020304" pitchFamily="18" charset="0"/>
                <a:cs typeface="Times New Roman" panose="02020603050405020304" pitchFamily="18" charset="0"/>
              </a:rPr>
              <a:t>Unimportant</a:t>
            </a:r>
          </a:p>
          <a:p>
            <a:pPr algn="just"/>
            <a:r>
              <a:rPr lang="en-US" sz="2000" b="1" dirty="0" smtClean="0">
                <a:latin typeface="Times New Roman" panose="02020603050405020304" pitchFamily="18" charset="0"/>
                <a:cs typeface="Times New Roman" panose="02020603050405020304" pitchFamily="18" charset="0"/>
              </a:rPr>
              <a:t>I lose, you win</a:t>
            </a:r>
          </a:p>
        </p:txBody>
      </p:sp>
    </p:spTree>
    <p:extLst>
      <p:ext uri="{BB962C8B-B14F-4D97-AF65-F5344CB8AC3E}">
        <p14:creationId xmlns:p14="http://schemas.microsoft.com/office/powerpoint/2010/main" val="2382853813"/>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normAutofit/>
          </a:bodyPr>
          <a:lstStyle/>
          <a:p>
            <a:pPr algn="ctr"/>
            <a:r>
              <a:rPr lang="en-US" sz="2800" b="1" dirty="0" smtClean="0">
                <a:solidFill>
                  <a:schemeClr val="tx1"/>
                </a:solidFill>
                <a:latin typeface="Times New Roman" panose="02020603050405020304" pitchFamily="18" charset="0"/>
                <a:cs typeface="Times New Roman" panose="02020603050405020304" pitchFamily="18" charset="0"/>
              </a:rPr>
              <a:t>Passive/Aggressive</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74336"/>
          </a:xfrm>
        </p:spPr>
        <p:txBody>
          <a:bodyPr>
            <a:normAutofit/>
          </a:bodyPr>
          <a:lstStyle/>
          <a:p>
            <a:pPr algn="just">
              <a:buNone/>
            </a:pPr>
            <a:r>
              <a:rPr lang="en-US" sz="2000" b="1" dirty="0" smtClean="0">
                <a:latin typeface="Times New Roman" panose="02020603050405020304" pitchFamily="18" charset="0"/>
                <a:cs typeface="Times New Roman" panose="02020603050405020304" pitchFamily="18" charset="0"/>
              </a:rPr>
              <a:t>Behavior that expresses anger in a hidden way from the recipient and from the P/A person but becomes apparent through behavior:</a:t>
            </a:r>
          </a:p>
          <a:p>
            <a:pPr algn="just"/>
            <a:r>
              <a:rPr lang="en-US" sz="2000" b="1" dirty="0" smtClean="0">
                <a:latin typeface="Times New Roman" panose="02020603050405020304" pitchFamily="18" charset="0"/>
                <a:cs typeface="Times New Roman" panose="02020603050405020304" pitchFamily="18" charset="0"/>
              </a:rPr>
              <a:t>Being late</a:t>
            </a:r>
          </a:p>
          <a:p>
            <a:pPr algn="just"/>
            <a:r>
              <a:rPr lang="en-US" sz="2000" b="1" dirty="0" smtClean="0">
                <a:latin typeface="Times New Roman" panose="02020603050405020304" pitchFamily="18" charset="0"/>
                <a:cs typeface="Times New Roman" panose="02020603050405020304" pitchFamily="18" charset="0"/>
              </a:rPr>
              <a:t>Not completing agreements</a:t>
            </a:r>
          </a:p>
          <a:p>
            <a:pPr algn="just"/>
            <a:r>
              <a:rPr lang="en-US" sz="2000" b="1" dirty="0" smtClean="0">
                <a:latin typeface="Times New Roman" panose="02020603050405020304" pitchFamily="18" charset="0"/>
                <a:cs typeface="Times New Roman" panose="02020603050405020304" pitchFamily="18" charset="0"/>
              </a:rPr>
              <a:t>Didn’t mean to do it</a:t>
            </a:r>
          </a:p>
          <a:p>
            <a:pPr algn="just"/>
            <a:r>
              <a:rPr lang="en-US" sz="2000" b="1" dirty="0" smtClean="0">
                <a:latin typeface="Times New Roman" panose="02020603050405020304" pitchFamily="18" charset="0"/>
                <a:cs typeface="Times New Roman" panose="02020603050405020304" pitchFamily="18" charset="0"/>
              </a:rPr>
              <a:t>Creates upset covertly</a:t>
            </a:r>
          </a:p>
          <a:p>
            <a:pPr algn="just"/>
            <a:r>
              <a:rPr lang="en-US" sz="2000" b="1" dirty="0" smtClean="0">
                <a:latin typeface="Times New Roman" panose="02020603050405020304" pitchFamily="18" charset="0"/>
                <a:cs typeface="Times New Roman" panose="02020603050405020304" pitchFamily="18" charset="0"/>
              </a:rPr>
              <a:t>I win, you lose (indirectly)</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2925018"/>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75002"/>
            <a:ext cx="4572000" cy="2339102"/>
          </a:xfrm>
          <a:prstGeom prst="rect">
            <a:avLst/>
          </a:prstGeom>
        </p:spPr>
        <p:txBody>
          <a:bodyPr>
            <a:spAutoFit/>
          </a:bodyPr>
          <a:lstStyle/>
          <a:p>
            <a:pPr algn="ctr"/>
            <a:r>
              <a:rPr lang="en-US" sz="3200" b="1" dirty="0" smtClean="0">
                <a:solidFill>
                  <a:prstClr val="black"/>
                </a:solidFill>
                <a:latin typeface="Times New Roman" panose="02020603050405020304" pitchFamily="18" charset="0"/>
                <a:cs typeface="Times New Roman" panose="02020603050405020304" pitchFamily="18" charset="0"/>
              </a:rPr>
              <a:t>Part-2</a:t>
            </a:r>
          </a:p>
          <a:p>
            <a:pPr algn="ctr"/>
            <a:endParaRPr lang="en-US" sz="3200" b="1" dirty="0">
              <a:solidFill>
                <a:prstClr val="black"/>
              </a:solidFill>
              <a:latin typeface="Times New Roman" panose="02020603050405020304" pitchFamily="18" charset="0"/>
              <a:cs typeface="Times New Roman" panose="02020603050405020304" pitchFamily="18" charset="0"/>
            </a:endParaRPr>
          </a:p>
          <a:p>
            <a:pPr algn="ctr"/>
            <a:r>
              <a:rPr lang="en-US" sz="3200" b="1" dirty="0" smtClean="0">
                <a:solidFill>
                  <a:prstClr val="black"/>
                </a:solidFill>
                <a:latin typeface="Times New Roman" panose="02020603050405020304" pitchFamily="18" charset="0"/>
                <a:cs typeface="Times New Roman" panose="02020603050405020304" pitchFamily="18" charset="0"/>
              </a:rPr>
              <a:t>Conflict </a:t>
            </a:r>
            <a:r>
              <a:rPr lang="en-US" sz="3200" b="1" dirty="0">
                <a:solidFill>
                  <a:prstClr val="black"/>
                </a:solidFill>
                <a:latin typeface="Times New Roman" panose="02020603050405020304" pitchFamily="18" charset="0"/>
                <a:cs typeface="Times New Roman" panose="02020603050405020304" pitchFamily="18" charset="0"/>
              </a:rPr>
              <a:t>Information Gathering Techniques</a:t>
            </a:r>
            <a:r>
              <a:rPr lang="en-US" sz="2400" b="1" dirty="0">
                <a:solidFill>
                  <a:prstClr val="black"/>
                </a:solidFill>
                <a:latin typeface="Trebuchet MS"/>
              </a:rPr>
              <a:t/>
            </a:r>
            <a:br>
              <a:rPr lang="en-US" sz="2400" b="1" dirty="0">
                <a:solidFill>
                  <a:prstClr val="black"/>
                </a:solidFill>
                <a:latin typeface="Trebuchet MS"/>
              </a:rPr>
            </a:br>
            <a:endParaRPr lang="en-US" dirty="0"/>
          </a:p>
        </p:txBody>
      </p:sp>
    </p:spTree>
    <p:extLst>
      <p:ext uri="{BB962C8B-B14F-4D97-AF65-F5344CB8AC3E}">
        <p14:creationId xmlns:p14="http://schemas.microsoft.com/office/powerpoint/2010/main" val="872639153"/>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85800"/>
            <a:ext cx="8839200" cy="5509200"/>
          </a:xfrm>
          <a:prstGeom prst="rect">
            <a:avLst/>
          </a:prstGeom>
        </p:spPr>
        <p:txBody>
          <a:bodyPr wrap="square">
            <a:spAutoFit/>
          </a:bodyPr>
          <a:lstStyle/>
          <a:p>
            <a:pPr algn="ctr"/>
            <a:r>
              <a:rPr lang="en-US" sz="2400" b="1" dirty="0"/>
              <a:t>Active </a:t>
            </a:r>
            <a:r>
              <a:rPr lang="en-US" sz="2400" b="1" dirty="0" smtClean="0"/>
              <a:t>listening</a:t>
            </a:r>
          </a:p>
          <a:p>
            <a:pPr algn="ctr"/>
            <a:endParaRPr lang="en-US" sz="2400" b="1" dirty="0"/>
          </a:p>
          <a:p>
            <a:pPr marL="285750" indent="-285750">
              <a:buFont typeface="Wingdings" panose="05000000000000000000" pitchFamily="2" charset="2"/>
              <a:buChar char="§"/>
            </a:pPr>
            <a:r>
              <a:rPr lang="en-US" sz="1600" b="1" dirty="0"/>
              <a:t>Active listening is a communication technique used in counseling, training, and conflict resolution</a:t>
            </a:r>
            <a:r>
              <a:rPr lang="en-US" sz="1600" b="1" dirty="0" smtClean="0"/>
              <a:t>.</a:t>
            </a:r>
          </a:p>
          <a:p>
            <a:pPr marL="285750" indent="-285750">
              <a:buFont typeface="Wingdings" panose="05000000000000000000" pitchFamily="2" charset="2"/>
              <a:buChar char="§"/>
            </a:pPr>
            <a:endParaRPr lang="en-US" sz="1600" b="1" dirty="0"/>
          </a:p>
          <a:p>
            <a:pPr marL="285750" indent="-285750">
              <a:buFont typeface="Wingdings" panose="05000000000000000000" pitchFamily="2" charset="2"/>
              <a:buChar char="§"/>
            </a:pPr>
            <a:r>
              <a:rPr lang="en-US" sz="1600" b="1" dirty="0" smtClean="0"/>
              <a:t> </a:t>
            </a:r>
            <a:r>
              <a:rPr lang="en-US" sz="1600" b="1" dirty="0"/>
              <a:t>Active listening is the process by which an individual secures information from another individual or group. </a:t>
            </a:r>
            <a:endParaRPr lang="en-US" sz="1600" b="1" dirty="0" smtClean="0"/>
          </a:p>
          <a:p>
            <a:pPr marL="285750" indent="-285750">
              <a:buFont typeface="Wingdings" panose="05000000000000000000" pitchFamily="2" charset="2"/>
              <a:buChar char="§"/>
            </a:pPr>
            <a:endParaRPr lang="en-US" sz="1600" b="1" dirty="0"/>
          </a:p>
          <a:p>
            <a:pPr marL="285750" indent="-285750">
              <a:buFont typeface="Wingdings" panose="05000000000000000000" pitchFamily="2" charset="2"/>
              <a:buChar char="§"/>
            </a:pPr>
            <a:r>
              <a:rPr lang="en-US" sz="1600" b="1" dirty="0" smtClean="0"/>
              <a:t>It </a:t>
            </a:r>
            <a:r>
              <a:rPr lang="en-US" sz="1600" b="1" dirty="0"/>
              <a:t>requires that the listener fully concentrate, understand, respond and then remember what is being said.</a:t>
            </a:r>
          </a:p>
          <a:p>
            <a:endParaRPr lang="en-US" sz="1600" b="1" dirty="0"/>
          </a:p>
          <a:p>
            <a:pPr marL="285750" indent="-285750">
              <a:buFont typeface="Wingdings" panose="05000000000000000000" pitchFamily="2" charset="2"/>
              <a:buChar char="§"/>
            </a:pPr>
            <a:r>
              <a:rPr lang="en-US" sz="1600" b="1" dirty="0" smtClean="0"/>
              <a:t>This </a:t>
            </a:r>
            <a:r>
              <a:rPr lang="en-US" sz="1600" b="1" dirty="0"/>
              <a:t>is opposed to reflective listening where the listener repeats back to the speaker what they have just heard to confirm understanding of both parties</a:t>
            </a:r>
            <a:r>
              <a:rPr lang="en-US" sz="1600" b="1" dirty="0" smtClean="0"/>
              <a:t>.</a:t>
            </a:r>
          </a:p>
          <a:p>
            <a:endParaRPr lang="en-US" sz="1600" b="1" dirty="0"/>
          </a:p>
          <a:p>
            <a:pPr marL="285750" indent="-285750">
              <a:buFont typeface="Wingdings" panose="05000000000000000000" pitchFamily="2" charset="2"/>
              <a:buChar char="§"/>
            </a:pPr>
            <a:endParaRPr lang="en-US" sz="1600" b="1" dirty="0"/>
          </a:p>
          <a:p>
            <a:pPr marL="285750" indent="-285750">
              <a:buFont typeface="Wingdings" panose="05000000000000000000" pitchFamily="2" charset="2"/>
              <a:buChar char="§"/>
            </a:pPr>
            <a:r>
              <a:rPr lang="en-US" sz="1600" b="1" dirty="0" smtClean="0"/>
              <a:t>The </a:t>
            </a:r>
            <a:r>
              <a:rPr lang="en-US" sz="1600" b="1" dirty="0"/>
              <a:t>“active” element involves taking steps to draw out information that might not otherwise be shared. </a:t>
            </a:r>
            <a:endParaRPr lang="en-US" sz="1600" b="1" dirty="0" smtClean="0"/>
          </a:p>
          <a:p>
            <a:pPr marL="285750" indent="-285750">
              <a:buFont typeface="Wingdings" panose="05000000000000000000" pitchFamily="2" charset="2"/>
              <a:buChar char="§"/>
            </a:pPr>
            <a:endParaRPr lang="en-US" sz="1600" b="1" dirty="0"/>
          </a:p>
          <a:p>
            <a:pPr marL="285750" indent="-285750">
              <a:buFont typeface="Wingdings" panose="05000000000000000000" pitchFamily="2" charset="2"/>
              <a:buChar char="§"/>
            </a:pPr>
            <a:r>
              <a:rPr lang="en-US" sz="1600" b="1" dirty="0" smtClean="0"/>
              <a:t>Even </a:t>
            </a:r>
            <a:r>
              <a:rPr lang="en-US" sz="1600" b="1" dirty="0"/>
              <a:t>if you yourself are the person being interviewed for a job, think of “active” listening as being your golden opportunity to “interview” and build rapport with your interviewer(s).   </a:t>
            </a:r>
          </a:p>
        </p:txBody>
      </p:sp>
    </p:spTree>
    <p:extLst>
      <p:ext uri="{BB962C8B-B14F-4D97-AF65-F5344CB8AC3E}">
        <p14:creationId xmlns:p14="http://schemas.microsoft.com/office/powerpoint/2010/main" val="2141879315"/>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0140" y="838200"/>
            <a:ext cx="8686800" cy="4247317"/>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Active listening can also significantly reduce the nervousness you might be feeling during an interview because it redirects your focus from what is going on inside of your head to what the needs of your perspective employer are</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By </a:t>
            </a:r>
            <a:r>
              <a:rPr lang="en-US" b="1" dirty="0">
                <a:latin typeface="Times New Roman" panose="02020603050405020304" pitchFamily="18" charset="0"/>
                <a:cs typeface="Times New Roman" panose="02020603050405020304" pitchFamily="18" charset="0"/>
              </a:rPr>
              <a:t>placing your focus, through active listening, squarely upon the interviewer, you prove that you</a:t>
            </a:r>
            <a:r>
              <a:rPr lang="en-US" b="1" dirty="0" smtClean="0">
                <a:latin typeface="Times New Roman" panose="02020603050405020304" pitchFamily="18" charset="0"/>
                <a:cs typeface="Times New Roman" panose="02020603050405020304" pitchFamily="18" charset="0"/>
              </a:rPr>
              <a:t>:</a:t>
            </a:r>
          </a:p>
          <a:p>
            <a:endParaRPr lang="en-US" b="1" dirty="0" smtClean="0">
              <a:latin typeface="Times New Roman" panose="02020603050405020304" pitchFamily="18" charset="0"/>
              <a:cs typeface="Times New Roman" panose="02020603050405020304" pitchFamily="18" charset="0"/>
            </a:endParaRPr>
          </a:p>
          <a:p>
            <a:pPr marL="342900" indent="-342900">
              <a:buAutoNum type="alphaLcParenR"/>
            </a:pPr>
            <a:r>
              <a:rPr lang="en-US" b="1" dirty="0" smtClean="0">
                <a:latin typeface="Times New Roman" panose="02020603050405020304" pitchFamily="18" charset="0"/>
                <a:cs typeface="Times New Roman" panose="02020603050405020304" pitchFamily="18" charset="0"/>
              </a:rPr>
              <a:t>are </a:t>
            </a:r>
            <a:r>
              <a:rPr lang="en-US" b="1" dirty="0">
                <a:latin typeface="Times New Roman" panose="02020603050405020304" pitchFamily="18" charset="0"/>
                <a:cs typeface="Times New Roman" panose="02020603050405020304" pitchFamily="18" charset="0"/>
              </a:rPr>
              <a:t>interested in the organization’s challenges and </a:t>
            </a:r>
            <a:r>
              <a:rPr lang="en-US" b="1" dirty="0" smtClean="0">
                <a:latin typeface="Times New Roman" panose="02020603050405020304" pitchFamily="18" charset="0"/>
                <a:cs typeface="Times New Roman" panose="02020603050405020304" pitchFamily="18" charset="0"/>
              </a:rPr>
              <a:t>successes </a:t>
            </a:r>
          </a:p>
          <a:p>
            <a:pPr marL="342900" indent="-342900">
              <a:buAutoNum type="alphaLcParenR"/>
            </a:pPr>
            <a:endParaRPr lang="en-US" b="1" dirty="0">
              <a:latin typeface="Times New Roman" panose="02020603050405020304" pitchFamily="18" charset="0"/>
              <a:cs typeface="Times New Roman" panose="02020603050405020304" pitchFamily="18" charset="0"/>
            </a:endParaRPr>
          </a:p>
          <a:p>
            <a:pPr marL="342900" indent="-342900">
              <a:buAutoNum type="alphaLcParenR"/>
            </a:pPr>
            <a:r>
              <a:rPr lang="en-US" b="1" dirty="0" smtClean="0">
                <a:latin typeface="Times New Roman" panose="02020603050405020304" pitchFamily="18" charset="0"/>
                <a:cs typeface="Times New Roman" panose="02020603050405020304" pitchFamily="18" charset="0"/>
              </a:rPr>
              <a:t>b</a:t>
            </a:r>
            <a:r>
              <a:rPr lang="en-US" b="1" dirty="0">
                <a:latin typeface="Times New Roman" panose="02020603050405020304" pitchFamily="18" charset="0"/>
                <a:cs typeface="Times New Roman" panose="02020603050405020304" pitchFamily="18" charset="0"/>
              </a:rPr>
              <a:t>) are ready to help them problem-solve work </a:t>
            </a:r>
            <a:r>
              <a:rPr lang="en-US" b="1" dirty="0" smtClean="0">
                <a:latin typeface="Times New Roman" panose="02020603050405020304" pitchFamily="18" charset="0"/>
                <a:cs typeface="Times New Roman" panose="02020603050405020304" pitchFamily="18" charset="0"/>
              </a:rPr>
              <a:t>issues </a:t>
            </a:r>
          </a:p>
          <a:p>
            <a:pPr marL="342900" indent="-342900">
              <a:buAutoNum type="alphaLcParenR"/>
            </a:pPr>
            <a:endParaRPr lang="en-US" b="1" dirty="0">
              <a:latin typeface="Times New Roman" panose="02020603050405020304" pitchFamily="18" charset="0"/>
              <a:cs typeface="Times New Roman" panose="02020603050405020304" pitchFamily="18" charset="0"/>
            </a:endParaRPr>
          </a:p>
          <a:p>
            <a:pPr marL="342900" indent="-342900">
              <a:buAutoNum type="alphaLcParenR"/>
            </a:pPr>
            <a:r>
              <a:rPr lang="en-US" b="1" dirty="0" smtClean="0">
                <a:latin typeface="Times New Roman" panose="02020603050405020304" pitchFamily="18" charset="0"/>
                <a:cs typeface="Times New Roman" panose="02020603050405020304" pitchFamily="18" charset="0"/>
              </a:rPr>
              <a:t>c</a:t>
            </a:r>
            <a:r>
              <a:rPr lang="en-US" b="1" dirty="0">
                <a:latin typeface="Times New Roman" panose="02020603050405020304" pitchFamily="18" charset="0"/>
                <a:cs typeface="Times New Roman" panose="02020603050405020304" pitchFamily="18" charset="0"/>
              </a:rPr>
              <a:t>) are a team player as opposed to being a self-absorbed job candidate</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Listen carefully to the interviewer’s questions, ask for clarification if necessary, and wait until the interviewer has finished talking to respond.</a:t>
            </a:r>
          </a:p>
        </p:txBody>
      </p:sp>
    </p:spTree>
    <p:extLst>
      <p:ext uri="{BB962C8B-B14F-4D97-AF65-F5344CB8AC3E}">
        <p14:creationId xmlns:p14="http://schemas.microsoft.com/office/powerpoint/2010/main" val="1240236550"/>
      </p:ext>
    </p:extLst>
  </p:cSld>
  <p:clrMapOvr>
    <a:masterClrMapping/>
  </p:clrMapOvr>
  <p:transition spd="slow">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685800"/>
            <a:ext cx="8915400" cy="5847755"/>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Active listening techniques include</a:t>
            </a:r>
            <a:r>
              <a:rPr lang="en-US" sz="2800" b="1" dirty="0" smtClean="0">
                <a:latin typeface="Times New Roman" panose="02020603050405020304" pitchFamily="18" charset="0"/>
                <a:cs typeface="Times New Roman" panose="02020603050405020304" pitchFamily="18" charset="0"/>
              </a:rPr>
              <a:t>:</a:t>
            </a:r>
          </a:p>
          <a:p>
            <a:endParaRPr lang="en-US" sz="2800" b="1" dirty="0">
              <a:latin typeface="Times New Roman" panose="02020603050405020304" pitchFamily="18" charset="0"/>
              <a:cs typeface="Times New Roman" panose="02020603050405020304" pitchFamily="18" charset="0"/>
            </a:endParaRPr>
          </a:p>
          <a:p>
            <a:r>
              <a:rPr lang="en-US" dirty="0" smtClean="0"/>
              <a:t>• </a:t>
            </a:r>
            <a:r>
              <a:rPr lang="en-US" sz="2000" b="1" dirty="0" smtClean="0">
                <a:latin typeface="Times New Roman" panose="02020603050405020304" pitchFamily="18" charset="0"/>
                <a:cs typeface="Times New Roman" panose="02020603050405020304" pitchFamily="18" charset="0"/>
              </a:rPr>
              <a:t>Building </a:t>
            </a:r>
            <a:r>
              <a:rPr lang="en-US" sz="2000" b="1" dirty="0">
                <a:latin typeface="Times New Roman" panose="02020603050405020304" pitchFamily="18" charset="0"/>
                <a:cs typeface="Times New Roman" panose="02020603050405020304" pitchFamily="18" charset="0"/>
              </a:rPr>
              <a:t>Trust and Establishing Rapport: </a:t>
            </a:r>
            <a:r>
              <a:rPr lang="en-US" b="1" dirty="0">
                <a:latin typeface="Times New Roman" panose="02020603050405020304" pitchFamily="18" charset="0"/>
                <a:cs typeface="Times New Roman" panose="02020603050405020304" pitchFamily="18" charset="0"/>
              </a:rPr>
              <a:t>“Tell me what I can do to help.” “I was really impressed to read on your website how you donate 5% of each sale to charity</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Demonstrating </a:t>
            </a:r>
            <a:r>
              <a:rPr lang="en-US" sz="2000" b="1" dirty="0">
                <a:latin typeface="Times New Roman" panose="02020603050405020304" pitchFamily="18" charset="0"/>
                <a:cs typeface="Times New Roman" panose="02020603050405020304" pitchFamily="18" charset="0"/>
              </a:rPr>
              <a:t>Concern: </a:t>
            </a:r>
            <a:r>
              <a:rPr lang="en-US" b="1" dirty="0">
                <a:latin typeface="Times New Roman" panose="02020603050405020304" pitchFamily="18" charset="0"/>
                <a:cs typeface="Times New Roman" panose="02020603050405020304" pitchFamily="18" charset="0"/>
              </a:rPr>
              <a:t>“I am eager to help you; I know you are going through some tough challenges.” “I know how hard a corporate restructuring can be – how is staff morale at this point?”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Paraphrasing</a:t>
            </a:r>
            <a:r>
              <a:rPr lang="en-US" sz="2000"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“So, you are saying that the uncertainty about who will be your new supervisor is creating stress for you.” “So, you think that we need to build up our social media marketing efforts.”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Brief </a:t>
            </a:r>
            <a:r>
              <a:rPr lang="en-US" sz="2000" b="1" dirty="0">
                <a:latin typeface="Times New Roman" panose="02020603050405020304" pitchFamily="18" charset="0"/>
                <a:cs typeface="Times New Roman" panose="02020603050405020304" pitchFamily="18" charset="0"/>
              </a:rPr>
              <a:t>Verbal Affirmation: </a:t>
            </a:r>
            <a:r>
              <a:rPr lang="en-US" b="1" dirty="0">
                <a:latin typeface="Times New Roman" panose="02020603050405020304" pitchFamily="18" charset="0"/>
                <a:cs typeface="Times New Roman" panose="02020603050405020304" pitchFamily="18" charset="0"/>
              </a:rPr>
              <a:t>“I understand that you would like more frequent feedback about your performance.” “Thank you. I appreciate your time in speaking to me</a:t>
            </a:r>
            <a:r>
              <a:rPr lang="en-US" b="1" dirty="0" smtClean="0">
                <a:latin typeface="Times New Roman" panose="02020603050405020304" pitchFamily="18" charset="0"/>
                <a:cs typeface="Times New Roman" panose="02020603050405020304" pitchFamily="18" charset="0"/>
              </a:rPr>
              <a:t>.”</a:t>
            </a:r>
          </a:p>
          <a:p>
            <a:endParaRPr lang="en-US" sz="2000" b="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 Asking </a:t>
            </a:r>
            <a:r>
              <a:rPr lang="en-US" sz="2000" b="1" dirty="0">
                <a:latin typeface="Times New Roman" panose="02020603050405020304" pitchFamily="18" charset="0"/>
                <a:cs typeface="Times New Roman" panose="02020603050405020304" pitchFamily="18" charset="0"/>
              </a:rPr>
              <a:t>Open-Ended Questions: </a:t>
            </a:r>
            <a:r>
              <a:rPr lang="en-US" b="1" dirty="0">
                <a:latin typeface="Times New Roman" panose="02020603050405020304" pitchFamily="18" charset="0"/>
                <a:cs typeface="Times New Roman" panose="02020603050405020304" pitchFamily="18" charset="0"/>
              </a:rPr>
              <a:t>“I can see that John's criticism was very upsetting to you. Which aspect of his critique was most disturbing?” “It’s clear that the current situation is intolerable for you. What changes would you like to see</a:t>
            </a:r>
            <a:r>
              <a:rPr lang="en-US"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0247818"/>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0"/>
            <a:ext cx="8839200" cy="2954655"/>
          </a:xfrm>
          <a:prstGeom prst="rect">
            <a:avLst/>
          </a:prstGeom>
        </p:spPr>
        <p:txBody>
          <a:bodyPr wrap="square">
            <a:spAutoFit/>
          </a:bodyPr>
          <a:lstStyle/>
          <a:p>
            <a:r>
              <a:rPr lang="en-US" dirty="0"/>
              <a:t>• </a:t>
            </a:r>
            <a:r>
              <a:rPr lang="en-US" sz="2000" b="1" dirty="0">
                <a:latin typeface="Times New Roman" panose="02020603050405020304" pitchFamily="18" charset="0"/>
                <a:cs typeface="Times New Roman" panose="02020603050405020304" pitchFamily="18" charset="0"/>
              </a:rPr>
              <a:t>Asking Specific Questions: </a:t>
            </a:r>
            <a:r>
              <a:rPr lang="en-US" b="1" dirty="0">
                <a:latin typeface="Times New Roman" panose="02020603050405020304" pitchFamily="18" charset="0"/>
                <a:cs typeface="Times New Roman" panose="02020603050405020304" pitchFamily="18" charset="0"/>
              </a:rPr>
              <a:t>“How long do you expect your hiring process to last?” “What is your average rate of staff turnover</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Waiting To Disclose Your Opinion: </a:t>
            </a:r>
            <a:r>
              <a:rPr lang="en-US" b="1" dirty="0">
                <a:latin typeface="Times New Roman" panose="02020603050405020304" pitchFamily="18" charset="0"/>
                <a:cs typeface="Times New Roman" panose="02020603050405020304" pitchFamily="18" charset="0"/>
              </a:rPr>
              <a:t>“Tell me more about your proposal to reorganize the department.” “Can you please provide some history for me regarding your relationship with your former business partner?”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Disclosing Similar Situations</a:t>
            </a:r>
            <a:r>
              <a:rPr lang="en-US" b="1" dirty="0">
                <a:latin typeface="Times New Roman" panose="02020603050405020304" pitchFamily="18" charset="0"/>
                <a:cs typeface="Times New Roman" panose="02020603050405020304" pitchFamily="18" charset="0"/>
              </a:rPr>
              <a:t>: “I was also very conflicted about returning to work after the birth of my son.” “I had the responsibility of terminating four of my personnel, due to downsizing, over the last two years. Even if it’s necessary, it never gets easier.” </a:t>
            </a:r>
          </a:p>
        </p:txBody>
      </p:sp>
    </p:spTree>
    <p:extLst>
      <p:ext uri="{BB962C8B-B14F-4D97-AF65-F5344CB8AC3E}">
        <p14:creationId xmlns:p14="http://schemas.microsoft.com/office/powerpoint/2010/main" val="2675359767"/>
      </p:ext>
    </p:extLst>
  </p:cSld>
  <p:clrMapOvr>
    <a:masterClrMapping/>
  </p:clrMapOvr>
  <p:transition spd="slow">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381000"/>
            <a:ext cx="9072349" cy="6309420"/>
          </a:xfrm>
          <a:prstGeom prst="rect">
            <a:avLst/>
          </a:prstGeom>
        </p:spPr>
        <p:txBody>
          <a:bodyPr wrap="square">
            <a:spAutoFit/>
          </a:bodyPr>
          <a:lstStyle/>
          <a:p>
            <a:pPr algn="ctr"/>
            <a:r>
              <a:rPr lang="en-US" sz="2800" b="1" dirty="0">
                <a:latin typeface="Times New Roman" panose="02020603050405020304" pitchFamily="18" charset="0"/>
                <a:cs typeface="Times New Roman" panose="02020603050405020304" pitchFamily="18" charset="0"/>
              </a:rPr>
              <a:t>Self-disclosure</a:t>
            </a:r>
          </a:p>
          <a:p>
            <a:r>
              <a:rPr lang="en-US" sz="1600" b="1" dirty="0">
                <a:latin typeface="Times New Roman" panose="02020603050405020304" pitchFamily="18" charset="0"/>
                <a:cs typeface="Times New Roman" panose="02020603050405020304" pitchFamily="18" charset="0"/>
              </a:rPr>
              <a:t>Self-disclosure is a process of communication by which one person reveals information about himself or herself to another. The information can be descriptive or evaluative, and can include thoughts, feelings, aspirations, goals, failures, successes, fears, and dreams, as well as one's likes, dislikes, and favorites.</a:t>
            </a:r>
          </a:p>
          <a:p>
            <a:endParaRPr lang="en-US" b="1" dirty="0" smtClean="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Benefits </a:t>
            </a:r>
            <a:r>
              <a:rPr lang="en-US" sz="2400" b="1" dirty="0" smtClean="0">
                <a:latin typeface="Times New Roman" panose="02020603050405020304" pitchFamily="18" charset="0"/>
                <a:cs typeface="Times New Roman" panose="02020603050405020304" pitchFamily="18" charset="0"/>
              </a:rPr>
              <a:t>of Self-Disclosure </a:t>
            </a:r>
          </a:p>
          <a:p>
            <a:endParaRPr lang="en-US" b="1"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Self-Disclosure Benefits You and Your Relationships</a:t>
            </a:r>
          </a:p>
          <a:p>
            <a:endParaRPr lang="en-US" sz="1600" b="1"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Although there are some risks in being self-disclosing, the potential benefits are overwhelming--both for yourself and for your relationships with others, especially your children. These benefits include:</a:t>
            </a:r>
          </a:p>
          <a:p>
            <a:endParaRPr lang="en-US" sz="16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Knowing Yourself Better</a:t>
            </a:r>
          </a:p>
          <a:p>
            <a:r>
              <a:rPr lang="en-US" sz="1600" b="1" dirty="0">
                <a:latin typeface="Times New Roman" panose="02020603050405020304" pitchFamily="18" charset="0"/>
                <a:cs typeface="Times New Roman" panose="02020603050405020304" pitchFamily="18" charset="0"/>
              </a:rPr>
              <a:t>When you disclose yourself to your children and others, you are, at the same time, talking to yourself, keeping in touch with your own thoughts and feelings, values, and beliefs. You maintain awareness, responsibility, and control of your inner experiences.</a:t>
            </a:r>
          </a:p>
          <a:p>
            <a:endParaRPr lang="en-US" sz="16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Liking Yourself Better</a:t>
            </a:r>
          </a:p>
          <a:p>
            <a:r>
              <a:rPr lang="en-US" sz="1600" b="1" dirty="0">
                <a:latin typeface="Times New Roman" panose="02020603050405020304" pitchFamily="18" charset="0"/>
                <a:cs typeface="Times New Roman" panose="02020603050405020304" pitchFamily="18" charset="0"/>
              </a:rPr>
              <a:t>You feel better about yourself as a parent, and as a person, when you are open, honest, and clear with your children; when you express who you are and what you think and believe, you feel strong, responsible, confident.</a:t>
            </a:r>
          </a:p>
          <a:p>
            <a:endParaRPr lang="en-US" dirty="0"/>
          </a:p>
        </p:txBody>
      </p:sp>
    </p:spTree>
    <p:extLst>
      <p:ext uri="{BB962C8B-B14F-4D97-AF65-F5344CB8AC3E}">
        <p14:creationId xmlns:p14="http://schemas.microsoft.com/office/powerpoint/2010/main" val="3330526913"/>
      </p:ext>
    </p:extLst>
  </p:cSld>
  <p:clrMapOvr>
    <a:masterClrMapping/>
  </p:clrMapOvr>
  <p:transition spd="slow">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609600"/>
            <a:ext cx="9067800" cy="5632311"/>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Being Better Understood By Others</a:t>
            </a:r>
          </a:p>
          <a:p>
            <a:r>
              <a:rPr lang="en-US" sz="1600" b="1" dirty="0">
                <a:latin typeface="Times New Roman" panose="02020603050405020304" pitchFamily="18" charset="0"/>
                <a:cs typeface="Times New Roman" panose="02020603050405020304" pitchFamily="18" charset="0"/>
              </a:rPr>
              <a:t>Your self-disclosure leads to a more accurate understanding by others of who you really are. Your children will know the important thoughts, feelings, and values you want them to know. They won't be confused, in the dark, and worried about where you stand on certain issues. Tension and uncertainty will be replaced by a new, secure awareness of who you really are.</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Encouraging Self-Disclosure In Your Child</a:t>
            </a:r>
          </a:p>
          <a:p>
            <a:r>
              <a:rPr lang="en-US" sz="1600" b="1" dirty="0">
                <a:latin typeface="Times New Roman" panose="02020603050405020304" pitchFamily="18" charset="0"/>
                <a:cs typeface="Times New Roman" panose="02020603050405020304" pitchFamily="18" charset="0"/>
              </a:rPr>
              <a:t>Your openness, directness, and sincerity will invariably encourage the same from your children and from others around you. Honesty is very contagious in families when it is modeled by the parent, along with the attitude that the home is a "safe place" for everyone to express true thoughts and feelings. Generally, this kind of self-disclosure draws families closer together. Indifference, alienation, and tension recede. Trust and mutual caring take </a:t>
            </a:r>
            <a:r>
              <a:rPr lang="en-US" b="1" dirty="0">
                <a:latin typeface="Times New Roman" panose="02020603050405020304" pitchFamily="18" charset="0"/>
                <a:cs typeface="Times New Roman" panose="02020603050405020304" pitchFamily="18" charset="0"/>
              </a:rPr>
              <a:t>their place.</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Conflicts Are Prevented</a:t>
            </a:r>
          </a:p>
          <a:p>
            <a:r>
              <a:rPr lang="en-US" sz="1600" b="1" dirty="0">
                <a:latin typeface="Times New Roman" panose="02020603050405020304" pitchFamily="18" charset="0"/>
                <a:cs typeface="Times New Roman" panose="02020603050405020304" pitchFamily="18" charset="0"/>
              </a:rPr>
              <a:t>The other members of your family can better meet your needs when they have a clear picture of what you want. The chances of having conflicts with your children resulting from unknown or uncommunicated needs are thus greatly reduced. Expressing yourself openly and clearly will eliminate unwanted surprise, unpreparedness, and the unexpected from your relationships. In a family where openness and genuineness prevail, tension, resentment, and silent suffering simply have no opportunity to grow.</a:t>
            </a:r>
          </a:p>
          <a:p>
            <a:endParaRPr lang="en-US" dirty="0"/>
          </a:p>
        </p:txBody>
      </p:sp>
    </p:spTree>
    <p:extLst>
      <p:ext uri="{BB962C8B-B14F-4D97-AF65-F5344CB8AC3E}">
        <p14:creationId xmlns:p14="http://schemas.microsoft.com/office/powerpoint/2010/main" val="208410010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85800"/>
          </a:xfrm>
        </p:spPr>
        <p:txBody>
          <a:bodyPr>
            <a:normAutofit/>
          </a:bodyPr>
          <a:lstStyle/>
          <a:p>
            <a:r>
              <a:rPr lang="en-US" sz="2400" b="1" dirty="0" smtClean="0">
                <a:solidFill>
                  <a:schemeClr val="tx1"/>
                </a:solidFill>
              </a:rPr>
              <a:t>Sources Of Conflict</a:t>
            </a:r>
            <a:endParaRPr lang="en-US" sz="2400" b="1" dirty="0">
              <a:solidFill>
                <a:schemeClr val="tx1"/>
              </a:solidFill>
            </a:endParaRPr>
          </a:p>
        </p:txBody>
      </p:sp>
      <p:sp>
        <p:nvSpPr>
          <p:cNvPr id="3" name="Content Placeholder 2"/>
          <p:cNvSpPr>
            <a:spLocks noGrp="1"/>
          </p:cNvSpPr>
          <p:nvPr>
            <p:ph idx="1"/>
          </p:nvPr>
        </p:nvSpPr>
        <p:spPr>
          <a:xfrm>
            <a:off x="457200" y="1295400"/>
            <a:ext cx="8534400" cy="5486400"/>
          </a:xfrm>
        </p:spPr>
        <p:txBody>
          <a:bodyPr>
            <a:normAutofit/>
          </a:bodyPr>
          <a:lstStyle/>
          <a:p>
            <a:pPr>
              <a:buClr>
                <a:schemeClr val="accent6"/>
              </a:buClr>
            </a:pPr>
            <a:r>
              <a:rPr lang="en-US" sz="2000" dirty="0"/>
              <a:t>Incompatible goals &amp; time horizons</a:t>
            </a:r>
          </a:p>
          <a:p>
            <a:pPr>
              <a:buClr>
                <a:schemeClr val="accent6"/>
              </a:buClr>
              <a:buFont typeface="Wingdings" pitchFamily="2" charset="2"/>
              <a:buChar char="Ø"/>
            </a:pPr>
            <a:r>
              <a:rPr lang="en-US" sz="2000" dirty="0" smtClean="0"/>
              <a:t>Different groups have differing goals and focus.</a:t>
            </a:r>
          </a:p>
          <a:p>
            <a:pPr>
              <a:buClr>
                <a:schemeClr val="accent6"/>
              </a:buClr>
            </a:pPr>
            <a:r>
              <a:rPr lang="en-US" sz="2000" dirty="0" smtClean="0"/>
              <a:t>Overlapping Authority</a:t>
            </a:r>
          </a:p>
          <a:p>
            <a:pPr>
              <a:buClr>
                <a:schemeClr val="accent6"/>
              </a:buClr>
              <a:buFont typeface="Wingdings" pitchFamily="2" charset="2"/>
              <a:buChar char="Ø"/>
            </a:pPr>
            <a:r>
              <a:rPr lang="en-US" sz="2000" dirty="0" smtClean="0"/>
              <a:t>Two or more managers claim authority for the same activities which leads to conflict between the managers and workers.</a:t>
            </a:r>
          </a:p>
          <a:p>
            <a:pPr>
              <a:buClr>
                <a:schemeClr val="accent6"/>
              </a:buClr>
            </a:pPr>
            <a:r>
              <a:rPr lang="en-US" sz="2000" dirty="0" smtClean="0"/>
              <a:t>Task interdependencies</a:t>
            </a:r>
          </a:p>
          <a:p>
            <a:pPr>
              <a:buClr>
                <a:schemeClr val="accent6"/>
              </a:buClr>
              <a:buFont typeface="Wingdings" pitchFamily="2" charset="2"/>
              <a:buChar char="Ø"/>
            </a:pPr>
            <a:r>
              <a:rPr lang="en-US" sz="2000" dirty="0" smtClean="0"/>
              <a:t>One member of a group or a group fails to finish a task that another member or a group depends on, causing the waiting worker or group to fall behind.</a:t>
            </a:r>
            <a:endParaRPr lang="en-US" sz="2000" dirty="0"/>
          </a:p>
        </p:txBody>
      </p:sp>
    </p:spTree>
    <p:extLst>
      <p:ext uri="{BB962C8B-B14F-4D97-AF65-F5344CB8AC3E}">
        <p14:creationId xmlns:p14="http://schemas.microsoft.com/office/powerpoint/2010/main" val="3943996604"/>
      </p:ext>
    </p:extLst>
  </p:cSld>
  <p:clrMapOvr>
    <a:masterClrMapping/>
  </p:clrMapOvr>
  <p:transition spd="slow">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533400"/>
            <a:ext cx="8915400" cy="6309420"/>
          </a:xfrm>
          <a:prstGeom prst="rect">
            <a:avLst/>
          </a:prstGeom>
        </p:spPr>
        <p:txBody>
          <a:bodyPr wrap="square">
            <a:spAutoFit/>
          </a:bodyPr>
          <a:lstStyle/>
          <a:p>
            <a:r>
              <a:rPr lang="en-US" sz="2400" b="1" dirty="0" smtClean="0">
                <a:latin typeface="Times New Roman" panose="02020603050405020304" pitchFamily="18" charset="0"/>
                <a:cs typeface="Times New Roman" panose="02020603050405020304" pitchFamily="18" charset="0"/>
              </a:rPr>
              <a:t>Risks of Self-Disclosure</a:t>
            </a:r>
          </a:p>
          <a:p>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Decrease </a:t>
            </a:r>
            <a:r>
              <a:rPr lang="en-US" b="1" dirty="0">
                <a:latin typeface="Times New Roman" panose="02020603050405020304" pitchFamily="18" charset="0"/>
                <a:cs typeface="Times New Roman" panose="02020603050405020304" pitchFamily="18" charset="0"/>
              </a:rPr>
              <a:t>in Relational Satisfaction</a:t>
            </a:r>
          </a:p>
          <a:p>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Disclosure </a:t>
            </a:r>
            <a:r>
              <a:rPr lang="en-US" b="1" dirty="0">
                <a:latin typeface="Times New Roman" panose="02020603050405020304" pitchFamily="18" charset="0"/>
                <a:cs typeface="Times New Roman" panose="02020603050405020304" pitchFamily="18" charset="0"/>
              </a:rPr>
              <a:t>in the presence of incompatible desires and needs could lead to a decrease of overall satisfaction. </a:t>
            </a:r>
          </a:p>
          <a:p>
            <a:endParaRPr lang="en-US"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Loss of Control</a:t>
            </a:r>
          </a:p>
          <a:p>
            <a:r>
              <a:rPr lang="en-US" b="1" dirty="0">
                <a:latin typeface="Times New Roman" panose="02020603050405020304" pitchFamily="18" charset="0"/>
                <a:cs typeface="Times New Roman" panose="02020603050405020304" pitchFamily="18" charset="0"/>
              </a:rPr>
              <a:t>Imagine: disclosing information to someone regarding something personal, and then having that person tell everyone they know. </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"Revealing something personal about yourself means losing control of the information."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Loss of Influence</a:t>
            </a:r>
          </a:p>
          <a:p>
            <a:r>
              <a:rPr lang="en-US" b="1" dirty="0">
                <a:latin typeface="Times New Roman" panose="02020603050405020304" pitchFamily="18" charset="0"/>
                <a:cs typeface="Times New Roman" panose="02020603050405020304" pitchFamily="18" charset="0"/>
              </a:rPr>
              <a:t>"Once you confess a secret weakness, your control over how the other person views you can be diminished." </a:t>
            </a:r>
          </a:p>
          <a:p>
            <a:endParaRPr lang="en-US"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Hurting the Other Person</a:t>
            </a:r>
          </a:p>
          <a:p>
            <a:r>
              <a:rPr lang="en-US" b="1" dirty="0">
                <a:latin typeface="Times New Roman" panose="02020603050405020304" pitchFamily="18" charset="0"/>
                <a:cs typeface="Times New Roman" panose="02020603050405020304" pitchFamily="18" charset="0"/>
              </a:rPr>
              <a:t>"Even if revealing hidden information leaves you feeling better, it might hurt others and cause them to be upset." </a:t>
            </a:r>
          </a:p>
          <a:p>
            <a:endParaRPr lang="en-US" dirty="0"/>
          </a:p>
        </p:txBody>
      </p:sp>
    </p:spTree>
    <p:extLst>
      <p:ext uri="{BB962C8B-B14F-4D97-AF65-F5344CB8AC3E}">
        <p14:creationId xmlns:p14="http://schemas.microsoft.com/office/powerpoint/2010/main" val="2662642538"/>
      </p:ext>
    </p:extLst>
  </p:cSld>
  <p:clrMapOvr>
    <a:masterClrMapping/>
  </p:clrMapOvr>
  <p:transition spd="slow">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0"/>
            <a:ext cx="8839200" cy="5786199"/>
          </a:xfrm>
          <a:prstGeom prst="rect">
            <a:avLst/>
          </a:prstGeom>
        </p:spPr>
        <p:txBody>
          <a:bodyPr wrap="square">
            <a:spAutoFit/>
          </a:bodyPr>
          <a:lstStyle/>
          <a:p>
            <a:pPr algn="ctr"/>
            <a:r>
              <a:rPr lang="en-US" sz="2800" b="1" dirty="0" smtClean="0">
                <a:latin typeface="Times New Roman" panose="02020603050405020304" pitchFamily="18" charset="0"/>
                <a:cs typeface="Times New Roman" panose="02020603050405020304" pitchFamily="18" charset="0"/>
              </a:rPr>
              <a:t>Reframing</a:t>
            </a:r>
            <a:endParaRPr lang="en-US" sz="2800" b="1" dirty="0">
              <a:latin typeface="Times New Roman" panose="02020603050405020304" pitchFamily="18" charset="0"/>
              <a:cs typeface="Times New Roman" panose="02020603050405020304" pitchFamily="18" charset="0"/>
            </a:endParaRPr>
          </a:p>
          <a:p>
            <a:r>
              <a:rPr lang="en-US" dirty="0" smtClean="0"/>
              <a:t> </a:t>
            </a:r>
            <a:endParaRPr lang="en-US" dirty="0"/>
          </a:p>
          <a:p>
            <a:r>
              <a:rPr lang="en-US" b="1" dirty="0">
                <a:latin typeface="Times New Roman" panose="02020603050405020304" pitchFamily="18" charset="0"/>
                <a:cs typeface="Times New Roman" panose="02020603050405020304" pitchFamily="18" charset="0"/>
              </a:rPr>
              <a:t>1</a:t>
            </a:r>
            <a:r>
              <a:rPr lang="en-US" sz="1600" b="1" dirty="0" smtClean="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to change the plans or basic details of (a policy, idea, </a:t>
            </a:r>
            <a:r>
              <a:rPr lang="en-US" sz="1600" b="1" dirty="0" err="1">
                <a:latin typeface="Times New Roman" panose="02020603050405020304" pitchFamily="18" charset="0"/>
                <a:cs typeface="Times New Roman" panose="02020603050405020304" pitchFamily="18" charset="0"/>
              </a:rPr>
              <a:t>etc</a:t>
            </a:r>
            <a:r>
              <a:rPr lang="en-US" sz="1600" b="1" dirty="0">
                <a:latin typeface="Times New Roman" panose="02020603050405020304" pitchFamily="18" charset="0"/>
                <a:cs typeface="Times New Roman" panose="02020603050405020304" pitchFamily="18" charset="0"/>
              </a:rPr>
              <a:t>): reframe policy issues and problems </a:t>
            </a:r>
            <a:endParaRPr lang="en-US" sz="1600" b="1" dirty="0" smtClean="0">
              <a:latin typeface="Times New Roman" panose="02020603050405020304" pitchFamily="18" charset="0"/>
              <a:cs typeface="Times New Roman" panose="02020603050405020304" pitchFamily="18" charset="0"/>
            </a:endParaRPr>
          </a:p>
          <a:p>
            <a:endParaRPr lang="en-US" sz="1600" b="1" dirty="0">
              <a:latin typeface="Times New Roman" panose="02020603050405020304" pitchFamily="18" charset="0"/>
              <a:cs typeface="Times New Roman" panose="02020603050405020304" pitchFamily="18" charset="0"/>
            </a:endParaRPr>
          </a:p>
          <a:p>
            <a:r>
              <a:rPr lang="en-US" sz="1600" b="1" dirty="0" smtClean="0">
                <a:latin typeface="Times New Roman" panose="02020603050405020304" pitchFamily="18" charset="0"/>
                <a:cs typeface="Times New Roman" panose="02020603050405020304" pitchFamily="18" charset="0"/>
              </a:rPr>
              <a:t>2. </a:t>
            </a:r>
            <a:r>
              <a:rPr lang="en-US" sz="1600" b="1" dirty="0">
                <a:latin typeface="Times New Roman" panose="02020603050405020304" pitchFamily="18" charset="0"/>
                <a:cs typeface="Times New Roman" panose="02020603050405020304" pitchFamily="18" charset="0"/>
              </a:rPr>
              <a:t>to look at, present, or think of (beliefs, ideas, relationships, </a:t>
            </a:r>
            <a:r>
              <a:rPr lang="en-US" sz="1600" b="1" dirty="0" err="1">
                <a:latin typeface="Times New Roman" panose="02020603050405020304" pitchFamily="18" charset="0"/>
                <a:cs typeface="Times New Roman" panose="02020603050405020304" pitchFamily="18" charset="0"/>
              </a:rPr>
              <a:t>etc</a:t>
            </a:r>
            <a:r>
              <a:rPr lang="en-US" sz="1600" b="1" dirty="0">
                <a:latin typeface="Times New Roman" panose="02020603050405020304" pitchFamily="18" charset="0"/>
                <a:cs typeface="Times New Roman" panose="02020603050405020304" pitchFamily="18" charset="0"/>
              </a:rPr>
              <a:t>) in a new or different </a:t>
            </a:r>
            <a:r>
              <a:rPr lang="en-US" sz="1600" b="1" dirty="0" smtClean="0">
                <a:latin typeface="Times New Roman" panose="02020603050405020304" pitchFamily="18" charset="0"/>
                <a:cs typeface="Times New Roman" panose="02020603050405020304" pitchFamily="18" charset="0"/>
              </a:rPr>
              <a:t>way</a:t>
            </a:r>
          </a:p>
          <a:p>
            <a:endParaRPr lang="en-US" sz="1600" b="1"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3</a:t>
            </a:r>
            <a:r>
              <a:rPr lang="en-US" sz="1600" b="1" dirty="0" smtClean="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to change the focus or perspective of (a view) through a lens </a:t>
            </a:r>
            <a:endParaRPr lang="en-US" sz="1600" b="1" dirty="0" smtClean="0">
              <a:latin typeface="Times New Roman" panose="02020603050405020304" pitchFamily="18" charset="0"/>
              <a:cs typeface="Times New Roman" panose="02020603050405020304" pitchFamily="18" charset="0"/>
            </a:endParaRPr>
          </a:p>
          <a:p>
            <a:endParaRPr lang="en-US" sz="1600" b="1" dirty="0">
              <a:latin typeface="Times New Roman" panose="02020603050405020304" pitchFamily="18" charset="0"/>
              <a:cs typeface="Times New Roman" panose="02020603050405020304" pitchFamily="18" charset="0"/>
            </a:endParaRPr>
          </a:p>
          <a:p>
            <a:r>
              <a:rPr lang="en-US" sz="1600" b="1" dirty="0" smtClean="0">
                <a:latin typeface="Times New Roman" panose="02020603050405020304" pitchFamily="18" charset="0"/>
                <a:cs typeface="Times New Roman" panose="02020603050405020304" pitchFamily="18" charset="0"/>
              </a:rPr>
              <a:t>4. </a:t>
            </a:r>
            <a:r>
              <a:rPr lang="en-US" sz="1600" b="1" dirty="0">
                <a:latin typeface="Times New Roman" panose="02020603050405020304" pitchFamily="18" charset="0"/>
                <a:cs typeface="Times New Roman" panose="02020603050405020304" pitchFamily="18" charset="0"/>
              </a:rPr>
              <a:t>to say (something) in a different way: reframe the question </a:t>
            </a:r>
            <a:endParaRPr lang="en-US" sz="1600" b="1" dirty="0" smtClean="0">
              <a:latin typeface="Times New Roman" panose="02020603050405020304" pitchFamily="18" charset="0"/>
              <a:cs typeface="Times New Roman" panose="02020603050405020304" pitchFamily="18" charset="0"/>
            </a:endParaRPr>
          </a:p>
          <a:p>
            <a:endParaRPr lang="en-US" sz="1600" b="1" dirty="0">
              <a:latin typeface="Times New Roman" panose="02020603050405020304" pitchFamily="18" charset="0"/>
              <a:cs typeface="Times New Roman" panose="02020603050405020304" pitchFamily="18" charset="0"/>
            </a:endParaRPr>
          </a:p>
          <a:p>
            <a:r>
              <a:rPr lang="en-US" sz="1600" b="1" dirty="0" smtClean="0">
                <a:latin typeface="Times New Roman" panose="02020603050405020304" pitchFamily="18" charset="0"/>
                <a:cs typeface="Times New Roman" panose="02020603050405020304" pitchFamily="18" charset="0"/>
              </a:rPr>
              <a:t>5. Changing </a:t>
            </a:r>
            <a:r>
              <a:rPr lang="en-US" sz="1600" b="1" dirty="0">
                <a:latin typeface="Times New Roman" panose="02020603050405020304" pitchFamily="18" charset="0"/>
                <a:cs typeface="Times New Roman" panose="02020603050405020304" pitchFamily="18" charset="0"/>
              </a:rPr>
              <a:t>the conceptual and/or emotional viewpoint in relation to which a situation is experienced and placing it in a different frame that fits the "facts" of a concrete situation equally well, thereby changing its entire meaning</a:t>
            </a:r>
            <a:r>
              <a:rPr lang="en-US" sz="1600" b="1" dirty="0" smtClean="0">
                <a:latin typeface="Times New Roman" panose="02020603050405020304" pitchFamily="18" charset="0"/>
                <a:cs typeface="Times New Roman" panose="02020603050405020304" pitchFamily="18" charset="0"/>
              </a:rPr>
              <a:t>.</a:t>
            </a:r>
          </a:p>
          <a:p>
            <a:endParaRPr lang="en-US" sz="1600" b="1"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6. A </a:t>
            </a:r>
            <a:r>
              <a:rPr lang="en-US" sz="1600" b="1" dirty="0">
                <a:latin typeface="Times New Roman" panose="02020603050405020304" pitchFamily="18" charset="0"/>
                <a:cs typeface="Times New Roman" panose="02020603050405020304" pitchFamily="18" charset="0"/>
              </a:rPr>
              <a:t>technique for altering negative or self-defeating thought patterns by deliberately replacing them with positive, constructive </a:t>
            </a:r>
            <a:r>
              <a:rPr lang="en-US" sz="1600" b="1" dirty="0" smtClean="0">
                <a:latin typeface="Times New Roman" panose="02020603050405020304" pitchFamily="18" charset="0"/>
                <a:cs typeface="Times New Roman" panose="02020603050405020304" pitchFamily="18" charset="0"/>
              </a:rPr>
              <a:t>self-talk. a </a:t>
            </a:r>
            <a:r>
              <a:rPr lang="en-US" sz="1600" b="1" dirty="0">
                <a:latin typeface="Times New Roman" panose="02020603050405020304" pitchFamily="18" charset="0"/>
                <a:cs typeface="Times New Roman" panose="02020603050405020304" pitchFamily="18" charset="0"/>
              </a:rPr>
              <a:t>person's internal dialogue, which can be positive and motivational or negative </a:t>
            </a:r>
            <a:r>
              <a:rPr lang="en-US" sz="1600" b="1" dirty="0" smtClean="0">
                <a:latin typeface="Times New Roman" panose="02020603050405020304" pitchFamily="18" charset="0"/>
                <a:cs typeface="Times New Roman" panose="02020603050405020304" pitchFamily="18" charset="0"/>
              </a:rPr>
              <a:t>and </a:t>
            </a:r>
            <a:r>
              <a:rPr lang="en-US" sz="1600" b="1" dirty="0">
                <a:latin typeface="Times New Roman" panose="02020603050405020304" pitchFamily="18" charset="0"/>
                <a:cs typeface="Times New Roman" panose="02020603050405020304" pitchFamily="18" charset="0"/>
              </a:rPr>
              <a:t>demotivating</a:t>
            </a:r>
            <a:r>
              <a:rPr lang="en-US" sz="1600" b="1" dirty="0" smtClean="0">
                <a:latin typeface="Times New Roman" panose="02020603050405020304" pitchFamily="18" charset="0"/>
                <a:cs typeface="Times New Roman" panose="02020603050405020304" pitchFamily="18" charset="0"/>
              </a:rPr>
              <a:t>.</a:t>
            </a:r>
          </a:p>
          <a:p>
            <a:endParaRPr lang="en-US" sz="1600" b="1" dirty="0" smtClean="0">
              <a:latin typeface="Times New Roman" panose="02020603050405020304" pitchFamily="18" charset="0"/>
              <a:cs typeface="Times New Roman" panose="02020603050405020304" pitchFamily="18" charset="0"/>
            </a:endParaRPr>
          </a:p>
          <a:p>
            <a:r>
              <a:rPr lang="en-US" sz="1600" b="1" dirty="0" smtClean="0">
                <a:latin typeface="Times New Roman" panose="02020603050405020304" pitchFamily="18" charset="0"/>
                <a:cs typeface="Times New Roman" panose="02020603050405020304" pitchFamily="18" charset="0"/>
              </a:rPr>
              <a:t>7. Reframing </a:t>
            </a:r>
            <a:r>
              <a:rPr lang="en-US" sz="1600" b="1" dirty="0">
                <a:latin typeface="Times New Roman" panose="02020603050405020304" pitchFamily="18" charset="0"/>
                <a:cs typeface="Times New Roman" panose="02020603050405020304" pitchFamily="18" charset="0"/>
              </a:rPr>
              <a:t>is a way to solve problems by looking at the problem with a new outlook or from a different point of view. Reframing is used in businesses to spark innovation and creativity - if you solve every problem the same way, chances are there will be no new ideas or innovation. </a:t>
            </a:r>
          </a:p>
          <a:p>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907416"/>
      </p:ext>
    </p:extLst>
  </p:cSld>
  <p:clrMapOvr>
    <a:masterClrMapping/>
  </p:clrMapOvr>
  <p:transition spd="slow">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0"/>
            <a:ext cx="8839200" cy="5786199"/>
          </a:xfrm>
          <a:prstGeom prst="rect">
            <a:avLst/>
          </a:prstGeom>
        </p:spPr>
        <p:txBody>
          <a:bodyPr wrap="square">
            <a:spAutoFit/>
          </a:bodyPr>
          <a:lstStyle/>
          <a:p>
            <a:pPr algn="ctr"/>
            <a:r>
              <a:rPr lang="en-US" sz="2800" b="1" dirty="0">
                <a:latin typeface="Times New Roman" panose="02020603050405020304" pitchFamily="18" charset="0"/>
                <a:cs typeface="Times New Roman" panose="02020603050405020304" pitchFamily="18" charset="0"/>
              </a:rPr>
              <a:t>Principles Of Reframing And How To Do </a:t>
            </a:r>
            <a:r>
              <a:rPr lang="en-US" sz="2800" b="1" dirty="0" smtClean="0">
                <a:latin typeface="Times New Roman" panose="02020603050405020304" pitchFamily="18" charset="0"/>
                <a:cs typeface="Times New Roman" panose="02020603050405020304" pitchFamily="18" charset="0"/>
              </a:rPr>
              <a:t>It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There are a few principles to keep in mind when considering the reframing technique.</a:t>
            </a:r>
          </a:p>
          <a:p>
            <a:r>
              <a:rPr lang="en-US" b="1" dirty="0">
                <a:latin typeface="Times New Roman" panose="02020603050405020304" pitchFamily="18" charset="0"/>
                <a:cs typeface="Times New Roman" panose="02020603050405020304" pitchFamily="18" charset="0"/>
              </a:rPr>
              <a:t>It is critical that you know and accept these principles before you start actively trying to add reframing to your personal development toolkit</a:t>
            </a:r>
            <a:r>
              <a:rPr lang="en-US" b="1" dirty="0" smtClean="0">
                <a:latin typeface="Times New Roman" panose="02020603050405020304" pitchFamily="18" charset="0"/>
                <a:cs typeface="Times New Roman" panose="02020603050405020304" pitchFamily="18" charset="0"/>
              </a:rPr>
              <a:t>.</a:t>
            </a:r>
          </a:p>
          <a:p>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reframe is far more effective when you understand what’s going on behind the thought</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first basic principle is that events or situations do not have inherent meaning; rather, you assign them a meaning based on how you interpret the event</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This can be difficult to accept, but you must. Even when something seemingly horrible happens to you, it is only horrible because of the way you look at it</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This is not to make light of tragedy. It’s perfectly ok to be sad when something seemingly bad occurs. That being said, even a “bad” event can be given a “good” meaning</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second principle is that every thought has a hidden “frame” behind it. The frame is your underlying beliefs and assumptions that are implied by your thought</a:t>
            </a:r>
          </a:p>
        </p:txBody>
      </p:sp>
    </p:spTree>
    <p:extLst>
      <p:ext uri="{BB962C8B-B14F-4D97-AF65-F5344CB8AC3E}">
        <p14:creationId xmlns:p14="http://schemas.microsoft.com/office/powerpoint/2010/main" val="843078375"/>
      </p:ext>
    </p:extLst>
  </p:cSld>
  <p:clrMapOvr>
    <a:masterClrMapping/>
  </p:clrMapOvr>
  <p:transition spd="slow">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0"/>
            <a:ext cx="8839200" cy="4247317"/>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For example, when you think “I’ll never get that promotion I want because I’m not a brown-nosed ass-kisser at work”, part of the frame is that only suck-ups get promoted</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final principle is that there is a positive intention behind every negative thought.</a:t>
            </a:r>
          </a:p>
          <a:p>
            <a:r>
              <a:rPr lang="en-US" b="1" dirty="0">
                <a:latin typeface="Times New Roman" panose="02020603050405020304" pitchFamily="18" charset="0"/>
                <a:cs typeface="Times New Roman" panose="02020603050405020304" pitchFamily="18" charset="0"/>
              </a:rPr>
              <a:t>That inner voice of yours that expresses negativity is only doing so because it wants to help you in some way. That doesn’t make the thoughts right or acceptable of course, but it does mean that your inner voice is not an enemy to be resisted</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By finding the positive intentions behind your thoughts, you can work with your mind to find a positive reframe. That is far more effective than chastising yourself for having negative thoughts in the first place</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So, without further ado, let’s get into the actual technique of reframing. At it’s simplest, reframing involves just two steps: observing a negative thought, and then replacing it with a positive one.</a:t>
            </a:r>
          </a:p>
        </p:txBody>
      </p:sp>
    </p:spTree>
    <p:extLst>
      <p:ext uri="{BB962C8B-B14F-4D97-AF65-F5344CB8AC3E}">
        <p14:creationId xmlns:p14="http://schemas.microsoft.com/office/powerpoint/2010/main" val="1309180746"/>
      </p:ext>
    </p:extLst>
  </p:cSld>
  <p:clrMapOvr>
    <a:masterClrMapping/>
  </p:clrMapOvr>
  <p:transition spd="slow">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685800"/>
            <a:ext cx="8839200" cy="5509200"/>
          </a:xfrm>
          <a:prstGeom prst="rect">
            <a:avLst/>
          </a:prstGeom>
        </p:spPr>
        <p:txBody>
          <a:bodyPr wrap="square">
            <a:spAutoFit/>
          </a:bodyPr>
          <a:lstStyle/>
          <a:p>
            <a:pPr algn="ctr"/>
            <a:r>
              <a:rPr lang="en-US" sz="2800" b="1" dirty="0">
                <a:latin typeface="Times New Roman" panose="02020603050405020304" pitchFamily="18" charset="0"/>
                <a:cs typeface="Times New Roman" panose="02020603050405020304" pitchFamily="18" charset="0"/>
              </a:rPr>
              <a:t>Brainstorming</a:t>
            </a:r>
            <a:endParaRPr lang="en-US" sz="2800" b="1" dirty="0" smtClean="0">
              <a:latin typeface="Times New Roman" panose="02020603050405020304" pitchFamily="18" charset="0"/>
              <a:cs typeface="Times New Roman" panose="02020603050405020304" pitchFamily="18" charset="0"/>
            </a:endParaRPr>
          </a:p>
          <a:p>
            <a:endParaRPr lang="en-US" dirty="0"/>
          </a:p>
          <a:p>
            <a:r>
              <a:rPr lang="en-US" b="1" dirty="0" smtClean="0">
                <a:latin typeface="Times New Roman" panose="02020603050405020304" pitchFamily="18" charset="0"/>
                <a:cs typeface="Times New Roman" panose="02020603050405020304" pitchFamily="18" charset="0"/>
              </a:rPr>
              <a:t>Brainstorming </a:t>
            </a:r>
            <a:r>
              <a:rPr lang="en-US" b="1" dirty="0">
                <a:latin typeface="Times New Roman" panose="02020603050405020304" pitchFamily="18" charset="0"/>
                <a:cs typeface="Times New Roman" panose="02020603050405020304" pitchFamily="18" charset="0"/>
              </a:rPr>
              <a:t>is a group creativity technique by which efforts are made to find a conclusion for a specific problem by gathering a list of ideas spontaneously contributed by its members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1. A </a:t>
            </a:r>
            <a:r>
              <a:rPr lang="en-US" b="1" dirty="0">
                <a:latin typeface="Times New Roman" panose="02020603050405020304" pitchFamily="18" charset="0"/>
                <a:cs typeface="Times New Roman" panose="02020603050405020304" pitchFamily="18" charset="0"/>
              </a:rPr>
              <a:t>method of shared problem solving in which all members of a group </a:t>
            </a:r>
            <a:r>
              <a:rPr lang="en-US" b="1" dirty="0" smtClean="0">
                <a:latin typeface="Times New Roman" panose="02020603050405020304" pitchFamily="18" charset="0"/>
                <a:cs typeface="Times New Roman" panose="02020603050405020304" pitchFamily="18" charset="0"/>
              </a:rPr>
              <a:t>spontaneously or freely </a:t>
            </a:r>
            <a:r>
              <a:rPr lang="en-US" b="1" dirty="0">
                <a:latin typeface="Times New Roman" panose="02020603050405020304" pitchFamily="18" charset="0"/>
                <a:cs typeface="Times New Roman" panose="02020603050405020304" pitchFamily="18" charset="0"/>
              </a:rPr>
              <a:t>contribute ideas</a:t>
            </a:r>
            <a:r>
              <a:rPr lang="en-US" b="1" dirty="0" smtClean="0">
                <a:latin typeface="Times New Roman" panose="02020603050405020304" pitchFamily="18" charset="0"/>
                <a:cs typeface="Times New Roman" panose="02020603050405020304" pitchFamily="18" charset="0"/>
              </a:rPr>
              <a:t>.</a:t>
            </a:r>
          </a:p>
          <a:p>
            <a:pPr marL="342900" indent="-342900">
              <a:buAutoNum type="arabicPeriod"/>
            </a:pP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2. A similar process undertaken by a person to solve a problem by rapidly generating a variety of possible solutions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3. A </a:t>
            </a:r>
            <a:r>
              <a:rPr lang="en-US" b="1" dirty="0">
                <a:latin typeface="Times New Roman" panose="02020603050405020304" pitchFamily="18" charset="0"/>
                <a:cs typeface="Times New Roman" panose="02020603050405020304" pitchFamily="18" charset="0"/>
              </a:rPr>
              <a:t>group problem-solving technique that involves the spontaneous contribution of ideas from all members of the </a:t>
            </a:r>
            <a:r>
              <a:rPr lang="en-US" b="1" dirty="0" smtClean="0">
                <a:latin typeface="Times New Roman" panose="02020603050405020304" pitchFamily="18" charset="0"/>
                <a:cs typeface="Times New Roman" panose="02020603050405020304" pitchFamily="18" charset="0"/>
              </a:rPr>
              <a:t>group also  </a:t>
            </a:r>
            <a:r>
              <a:rPr lang="en-US" b="1" dirty="0">
                <a:latin typeface="Times New Roman" panose="02020603050405020304" pitchFamily="18" charset="0"/>
                <a:cs typeface="Times New Roman" panose="02020603050405020304" pitchFamily="18" charset="0"/>
              </a:rPr>
              <a:t>the </a:t>
            </a:r>
            <a:r>
              <a:rPr lang="en-US" b="1" dirty="0" smtClean="0">
                <a:latin typeface="Times New Roman" panose="02020603050405020304" pitchFamily="18" charset="0"/>
                <a:cs typeface="Times New Roman" panose="02020603050405020304" pitchFamily="18" charset="0"/>
              </a:rPr>
              <a:t>thinking over the </a:t>
            </a:r>
            <a:r>
              <a:rPr lang="en-US" b="1" dirty="0">
                <a:latin typeface="Times New Roman" panose="02020603050405020304" pitchFamily="18" charset="0"/>
                <a:cs typeface="Times New Roman" panose="02020603050405020304" pitchFamily="18" charset="0"/>
              </a:rPr>
              <a:t>ideas by one or more individuals in an attempt to devise or find a solution to a </a:t>
            </a:r>
            <a:r>
              <a:rPr lang="en-US" b="1" dirty="0" smtClean="0">
                <a:latin typeface="Times New Roman" panose="02020603050405020304" pitchFamily="18" charset="0"/>
                <a:cs typeface="Times New Roman" panose="02020603050405020304" pitchFamily="18" charset="0"/>
              </a:rPr>
              <a:t>problem</a:t>
            </a:r>
          </a:p>
          <a:p>
            <a:pPr marL="342900" indent="-342900">
              <a:buAutoNum type="arabicPeriod"/>
            </a:pPr>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4. A </a:t>
            </a:r>
            <a:r>
              <a:rPr lang="en-US" b="1" dirty="0">
                <a:latin typeface="Times New Roman" panose="02020603050405020304" pitchFamily="18" charset="0"/>
                <a:cs typeface="Times New Roman" panose="02020603050405020304" pitchFamily="18" charset="0"/>
              </a:rPr>
              <a:t>popular myth is that the meaning of Brainstorming is somehow related to generating a storm of ideas in a brain. While this makes sense, the creator had something slightly different in mind when he came up with the term: </a:t>
            </a:r>
          </a:p>
        </p:txBody>
      </p:sp>
    </p:spTree>
    <p:extLst>
      <p:ext uri="{BB962C8B-B14F-4D97-AF65-F5344CB8AC3E}">
        <p14:creationId xmlns:p14="http://schemas.microsoft.com/office/powerpoint/2010/main" val="3624226026"/>
      </p:ext>
    </p:extLst>
  </p:cSld>
  <p:clrMapOvr>
    <a:masterClrMapping/>
  </p:clrMapOvr>
  <p:transition spd="slow">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884" y="762000"/>
            <a:ext cx="8915400" cy="4524315"/>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Why and when use brainstorming? </a:t>
            </a:r>
            <a:endParaRPr lang="en-US" sz="2400"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We can use brainstorming to solve all kinds of problems (business, public administration, military, family, personal). It is important to have a problem that is specific and can be made into a question</a:t>
            </a:r>
            <a:r>
              <a:rPr lang="en-US" b="1" dirty="0" smtClean="0">
                <a:latin typeface="Times New Roman" panose="02020603050405020304" pitchFamily="18" charset="0"/>
                <a:cs typeface="Times New Roman" panose="02020603050405020304" pitchFamily="18" charset="0"/>
              </a:rPr>
              <a:t>.</a:t>
            </a:r>
          </a:p>
          <a:p>
            <a:endParaRPr lang="en-US" sz="24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What do we need</a:t>
            </a:r>
            <a:r>
              <a:rPr lang="en-US" sz="2400"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A </a:t>
            </a:r>
            <a:r>
              <a:rPr lang="en-US" b="1" dirty="0">
                <a:latin typeface="Times New Roman" panose="02020603050405020304" pitchFamily="18" charset="0"/>
                <a:cs typeface="Times New Roman" panose="02020603050405020304" pitchFamily="18" charset="0"/>
              </a:rPr>
              <a:t>specific problem/challenge expressed as a question</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A </a:t>
            </a:r>
            <a:r>
              <a:rPr lang="en-US" b="1" dirty="0">
                <a:latin typeface="Times New Roman" panose="02020603050405020304" pitchFamily="18" charset="0"/>
                <a:cs typeface="Times New Roman" panose="02020603050405020304" pitchFamily="18" charset="0"/>
              </a:rPr>
              <a:t>group of between 5 and 10 people. We want a mixed group of men and women, experts and non-experts. The group can contain the president, managers, workers, cleaners…. Everyone might have ideas that can help to solve the problem</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A </a:t>
            </a:r>
            <a:r>
              <a:rPr lang="en-US" b="1" dirty="0">
                <a:latin typeface="Times New Roman" panose="02020603050405020304" pitchFamily="18" charset="0"/>
                <a:cs typeface="Times New Roman" panose="02020603050405020304" pitchFamily="18" charset="0"/>
              </a:rPr>
              <a:t>leader who ensures that a few basic rules are followed.</a:t>
            </a:r>
          </a:p>
        </p:txBody>
      </p:sp>
    </p:spTree>
    <p:extLst>
      <p:ext uri="{BB962C8B-B14F-4D97-AF65-F5344CB8AC3E}">
        <p14:creationId xmlns:p14="http://schemas.microsoft.com/office/powerpoint/2010/main" val="3206073814"/>
      </p:ext>
    </p:extLst>
  </p:cSld>
  <p:clrMapOvr>
    <a:masterClrMapping/>
  </p:clrMapOvr>
  <p:transition spd="slow">
    <p:wip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0"/>
            <a:ext cx="8839200" cy="6093976"/>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How to brainstorm</a:t>
            </a:r>
            <a:r>
              <a:rPr lang="en-US" sz="2400" b="1" dirty="0" smtClean="0">
                <a:latin typeface="Times New Roman" panose="02020603050405020304" pitchFamily="18" charset="0"/>
                <a:cs typeface="Times New Roman" panose="02020603050405020304" pitchFamily="18" charset="0"/>
              </a:rPr>
              <a:t>?</a:t>
            </a:r>
          </a:p>
          <a:p>
            <a:endParaRPr lang="en-US" sz="2400" b="1" dirty="0">
              <a:latin typeface="Times New Roman" panose="02020603050405020304" pitchFamily="18" charset="0"/>
              <a:cs typeface="Times New Roman" panose="02020603050405020304" pitchFamily="18" charset="0"/>
            </a:endParaRPr>
          </a:p>
          <a:p>
            <a:pPr marL="342900" indent="-342900">
              <a:buAutoNum type="arabicPeriod"/>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leader or another member introduces the problem. The problem is expressed as a question. (this can be done before the meeting, or as first step in the meeting</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2. The </a:t>
            </a:r>
            <a:r>
              <a:rPr lang="en-US" b="1" dirty="0">
                <a:latin typeface="Times New Roman" panose="02020603050405020304" pitchFamily="18" charset="0"/>
                <a:cs typeface="Times New Roman" panose="02020603050405020304" pitchFamily="18" charset="0"/>
              </a:rPr>
              <a:t>problem is explained in a way that all group members understand its essence</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3. Some </a:t>
            </a:r>
            <a:r>
              <a:rPr lang="en-US" b="1" dirty="0">
                <a:latin typeface="Times New Roman" panose="02020603050405020304" pitchFamily="18" charset="0"/>
                <a:cs typeface="Times New Roman" panose="02020603050405020304" pitchFamily="18" charset="0"/>
              </a:rPr>
              <a:t>facts/details about the problem are provided before we start brainstorming. A field trip or visit to the place where the problem occurs can help the group members to see and understand the nature of the problem</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4. The </a:t>
            </a:r>
            <a:r>
              <a:rPr lang="en-US" b="1" dirty="0">
                <a:latin typeface="Times New Roman" panose="02020603050405020304" pitchFamily="18" charset="0"/>
                <a:cs typeface="Times New Roman" panose="02020603050405020304" pitchFamily="18" charset="0"/>
              </a:rPr>
              <a:t>group meets in a half circle and starts to storm the problem. Everyone just speaks out his/her ideas. All ideas are welcome, simple ideas, crazy ideas…. We want as many ideas as possible. The more ideas, the better. No group member, including the leader, is allowed to criticize any idea. Everyone is encouraged to use other group members’ ideas to come up with yet another idea</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5. All </a:t>
            </a:r>
            <a:r>
              <a:rPr lang="en-US" b="1" dirty="0">
                <a:latin typeface="Times New Roman" panose="02020603050405020304" pitchFamily="18" charset="0"/>
                <a:cs typeface="Times New Roman" panose="02020603050405020304" pitchFamily="18" charset="0"/>
              </a:rPr>
              <a:t>ideas are recorded by a note taker (can be the leader or another person) at a place where all group members can see the ideas. The easiest way to record the ideas is in form of a list on a flip chart or whiteboard. We don’t note ideas word for word but try to use keywords or short phrases.</a:t>
            </a:r>
          </a:p>
        </p:txBody>
      </p:sp>
    </p:spTree>
    <p:extLst>
      <p:ext uri="{BB962C8B-B14F-4D97-AF65-F5344CB8AC3E}">
        <p14:creationId xmlns:p14="http://schemas.microsoft.com/office/powerpoint/2010/main" val="1814450285"/>
      </p:ext>
    </p:extLst>
  </p:cSld>
  <p:clrMapOvr>
    <a:masterClrMapping/>
  </p:clrMapOvr>
  <p:transition spd="slow">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51344"/>
            <a:ext cx="8763000" cy="4893647"/>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Four Basic </a:t>
            </a:r>
            <a:r>
              <a:rPr lang="en-US" sz="2400" b="1" dirty="0" smtClean="0">
                <a:latin typeface="Times New Roman" panose="02020603050405020304" pitchFamily="18" charset="0"/>
                <a:cs typeface="Times New Roman" panose="02020603050405020304" pitchFamily="18" charset="0"/>
              </a:rPr>
              <a:t>Rules</a:t>
            </a:r>
          </a:p>
          <a:p>
            <a:endParaRPr lang="en-US" b="1" dirty="0">
              <a:latin typeface="Times New Roman" panose="02020603050405020304" pitchFamily="18" charset="0"/>
              <a:cs typeface="Times New Roman" panose="02020603050405020304" pitchFamily="18" charset="0"/>
            </a:endParaRPr>
          </a:p>
          <a:p>
            <a:pPr marL="342900" indent="-342900">
              <a:buAutoNum type="arabicPeriod"/>
            </a:pPr>
            <a:r>
              <a:rPr lang="en-US" b="1" dirty="0" smtClean="0">
                <a:latin typeface="Times New Roman" panose="02020603050405020304" pitchFamily="18" charset="0"/>
                <a:cs typeface="Times New Roman" panose="02020603050405020304" pitchFamily="18" charset="0"/>
              </a:rPr>
              <a:t>No </a:t>
            </a:r>
            <a:r>
              <a:rPr lang="en-US" b="1" dirty="0">
                <a:latin typeface="Times New Roman" panose="02020603050405020304" pitchFamily="18" charset="0"/>
                <a:cs typeface="Times New Roman" panose="02020603050405020304" pitchFamily="18" charset="0"/>
              </a:rPr>
              <a:t>criticism is allowed during brainstorming. (Evaluation of ideas after the brainstorming</a:t>
            </a:r>
            <a:r>
              <a:rPr lang="en-US" b="1" dirty="0" smtClean="0">
                <a:latin typeface="Times New Roman" panose="02020603050405020304" pitchFamily="18" charset="0"/>
                <a:cs typeface="Times New Roman" panose="02020603050405020304" pitchFamily="18" charset="0"/>
              </a:rPr>
              <a:t>)</a:t>
            </a:r>
          </a:p>
          <a:p>
            <a:pPr marL="342900" indent="-342900">
              <a:buAutoNum type="arabicPeriod"/>
            </a:pPr>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2. Quantity </a:t>
            </a:r>
            <a:r>
              <a:rPr lang="en-US" b="1" dirty="0">
                <a:latin typeface="Times New Roman" panose="02020603050405020304" pitchFamily="18" charset="0"/>
                <a:cs typeface="Times New Roman" panose="02020603050405020304" pitchFamily="18" charset="0"/>
              </a:rPr>
              <a:t>is important. The more ideas the better. (Don’t worry about speaking out only “good” ideas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3. Wildness </a:t>
            </a:r>
            <a:r>
              <a:rPr lang="en-US" b="1" dirty="0">
                <a:latin typeface="Times New Roman" panose="02020603050405020304" pitchFamily="18" charset="0"/>
                <a:cs typeface="Times New Roman" panose="02020603050405020304" pitchFamily="18" charset="0"/>
              </a:rPr>
              <a:t>is good. Crazy ideas are welcome. (Many times the craziest ideas turn out to be the best ones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4. Combining </a:t>
            </a:r>
            <a:r>
              <a:rPr lang="en-US" b="1" dirty="0">
                <a:latin typeface="Times New Roman" panose="02020603050405020304" pitchFamily="18" charset="0"/>
                <a:cs typeface="Times New Roman" panose="02020603050405020304" pitchFamily="18" charset="0"/>
              </a:rPr>
              <a:t>other ideas and taking another person’s ideas a step further or using them for yet another idea is good</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 brainstorming session lasts between 30 minutes and 1 hour. After the meeting, the list of ideas is copied and distributed to all group members. A good way to copy a whiteboard or flip chart is to take a picture with a digital camera or smartphone.</a:t>
            </a:r>
          </a:p>
        </p:txBody>
      </p:sp>
    </p:spTree>
    <p:extLst>
      <p:ext uri="{BB962C8B-B14F-4D97-AF65-F5344CB8AC3E}">
        <p14:creationId xmlns:p14="http://schemas.microsoft.com/office/powerpoint/2010/main" val="208600334"/>
      </p:ext>
    </p:extLst>
  </p:cSld>
  <p:clrMapOvr>
    <a:masterClrMapping/>
  </p:clrMapOvr>
  <p:transition spd="slow">
    <p:wip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69979" y="3198168"/>
            <a:ext cx="5404043" cy="584775"/>
          </a:xfrm>
          <a:prstGeom prst="rect">
            <a:avLst/>
          </a:prstGeom>
        </p:spPr>
        <p:txBody>
          <a:bodyPr wrap="none">
            <a:spAutoFit/>
          </a:bodyPr>
          <a:lstStyle/>
          <a:p>
            <a:pPr lvl="0" algn="ctr"/>
            <a:r>
              <a:rPr lang="en-US" sz="3200" b="1" dirty="0" smtClean="0">
                <a:solidFill>
                  <a:prstClr val="black"/>
                </a:solidFill>
                <a:latin typeface="Times New Roman" panose="02020603050405020304" pitchFamily="18" charset="0"/>
                <a:cs typeface="Times New Roman" panose="02020603050405020304" pitchFamily="18" charset="0"/>
              </a:rPr>
              <a:t>Conflict Resolution Strategies</a:t>
            </a:r>
            <a:endParaRPr lang="en-US" sz="32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7531713"/>
      </p:ext>
    </p:extLst>
  </p:cSld>
  <p:clrMapOvr>
    <a:masterClrMapping/>
  </p:clrMapOvr>
  <p:transition spd="slow">
    <p:wip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09600"/>
            <a:ext cx="8839200" cy="6001643"/>
          </a:xfrm>
          <a:prstGeom prst="rect">
            <a:avLst/>
          </a:prstGeom>
        </p:spPr>
        <p:txBody>
          <a:bodyPr wrap="square">
            <a:spAutoFit/>
          </a:bodyPr>
          <a:lstStyle/>
          <a:p>
            <a:pPr algn="ctr"/>
            <a:r>
              <a:rPr lang="en-US" sz="2400" b="1" dirty="0" smtClean="0">
                <a:latin typeface="Times New Roman" panose="02020603050405020304" pitchFamily="18" charset="0"/>
                <a:cs typeface="Times New Roman" panose="02020603050405020304" pitchFamily="18" charset="0"/>
              </a:rPr>
              <a:t>Accommodating or Smoothing</a:t>
            </a:r>
          </a:p>
          <a:p>
            <a:pPr algn="ct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accommodating approach emphasizes cooperation instead of assertiveness. A person places his interests last and allows the other party to further her interests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accommodating approach often occurs when a party is not significantly invested in securing a victory, because he does not perceive the alternative option as a significant threat</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Low on assertiveness, but high on cooperation an accommodating approach is used by managers who want to appear reasonable in their decision-making. Managers using this style demonstrate that they are peacemakers, willing to yield where possible and want to create goodwill with all.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But </a:t>
            </a:r>
            <a:r>
              <a:rPr lang="en-US" b="1" dirty="0">
                <a:latin typeface="Times New Roman" panose="02020603050405020304" pitchFamily="18" charset="0"/>
                <a:cs typeface="Times New Roman" panose="02020603050405020304" pitchFamily="18" charset="0"/>
              </a:rPr>
              <a:t>too much accommodation and managers risk appearing weak, indecisive and not willing to embrace change. Embracing flexibility once issues have been clearly and concisely defined can strengthen a manager's position</a:t>
            </a:r>
            <a:r>
              <a:rPr lang="en-US" b="1" dirty="0" smtClean="0">
                <a:latin typeface="Times New Roman" panose="02020603050405020304" pitchFamily="18" charset="0"/>
                <a:cs typeface="Times New Roman" panose="02020603050405020304" pitchFamily="18" charset="0"/>
              </a:rPr>
              <a:t>.</a:t>
            </a:r>
          </a:p>
          <a:p>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Unassertive and cooperative </a:t>
            </a:r>
          </a:p>
          <a:p>
            <a:r>
              <a:rPr lang="en-US" b="1" dirty="0">
                <a:latin typeface="Times New Roman" panose="02020603050405020304" pitchFamily="18" charset="0"/>
                <a:cs typeface="Times New Roman" panose="02020603050405020304" pitchFamily="18" charset="0"/>
              </a:rPr>
              <a:t>• The opposite of competing </a:t>
            </a:r>
          </a:p>
          <a:p>
            <a:r>
              <a:rPr lang="en-US" b="1" dirty="0">
                <a:latin typeface="Times New Roman" panose="02020603050405020304" pitchFamily="18" charset="0"/>
                <a:cs typeface="Times New Roman" panose="02020603050405020304" pitchFamily="18" charset="0"/>
              </a:rPr>
              <a:t>• Neglecting your own concerns in order to satisfy the concerns of another </a:t>
            </a:r>
          </a:p>
          <a:p>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611973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457200"/>
          </a:xfrm>
        </p:spPr>
        <p:txBody>
          <a:bodyPr>
            <a:normAutofit/>
          </a:bodyPr>
          <a:lstStyle/>
          <a:p>
            <a:r>
              <a:rPr lang="en-US" sz="2400" b="1" dirty="0" smtClean="0">
                <a:solidFill>
                  <a:schemeClr val="tx1"/>
                </a:solidFill>
              </a:rPr>
              <a:t>Sources Of Conflict &amp; Use Of Rational v/s Political Model</a:t>
            </a:r>
            <a:endParaRPr lang="en-US" sz="2400" b="1"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053141729"/>
              </p:ext>
            </p:extLst>
          </p:nvPr>
        </p:nvGraphicFramePr>
        <p:xfrm>
          <a:off x="152400" y="1143000"/>
          <a:ext cx="2133600" cy="5562600"/>
        </p:xfrm>
        <a:graphic>
          <a:graphicData uri="http://schemas.openxmlformats.org/drawingml/2006/table">
            <a:tbl>
              <a:tblPr firstRow="1" bandRow="1">
                <a:tableStyleId>{5C22544A-7EE6-4342-B048-85BDC9FD1C3A}</a:tableStyleId>
              </a:tblPr>
              <a:tblGrid>
                <a:gridCol w="2133600"/>
              </a:tblGrid>
              <a:tr h="396240">
                <a:tc>
                  <a:txBody>
                    <a:bodyPr/>
                    <a:lstStyle/>
                    <a:p>
                      <a:r>
                        <a:rPr lang="en-US" sz="1500" dirty="0" smtClean="0">
                          <a:solidFill>
                            <a:schemeClr val="bg2"/>
                          </a:solidFill>
                        </a:rPr>
                        <a:t>Sources of</a:t>
                      </a:r>
                      <a:r>
                        <a:rPr lang="en-US" sz="1500" baseline="0" dirty="0" smtClean="0">
                          <a:solidFill>
                            <a:schemeClr val="bg2"/>
                          </a:solidFill>
                        </a:rPr>
                        <a:t> potential inter group conflict</a:t>
                      </a:r>
                      <a:endParaRPr lang="en-US" sz="1500" dirty="0">
                        <a:solidFill>
                          <a:schemeClr val="bg2"/>
                        </a:solidFill>
                      </a:endParaRPr>
                    </a:p>
                  </a:txBody>
                  <a:tcPr/>
                </a:tc>
              </a:tr>
              <a:tr h="370840">
                <a:tc>
                  <a:txBody>
                    <a:bodyPr/>
                    <a:lstStyle/>
                    <a:p>
                      <a:r>
                        <a:rPr lang="en-US" sz="1400" dirty="0" smtClean="0"/>
                        <a:t>Goal incompatibility</a:t>
                      </a:r>
                    </a:p>
                    <a:p>
                      <a:endParaRPr lang="en-US" sz="1400" dirty="0" smtClean="0"/>
                    </a:p>
                    <a:p>
                      <a:endParaRPr lang="en-US" sz="1400" dirty="0" smtClean="0"/>
                    </a:p>
                    <a:p>
                      <a:endParaRPr lang="en-US" sz="1400" dirty="0" smtClean="0"/>
                    </a:p>
                    <a:p>
                      <a:endParaRPr lang="en-US" sz="1400" dirty="0" smtClean="0"/>
                    </a:p>
                    <a:p>
                      <a:r>
                        <a:rPr lang="en-US" sz="1400" dirty="0" smtClean="0"/>
                        <a:t>Differentiation</a:t>
                      </a:r>
                    </a:p>
                    <a:p>
                      <a:endParaRPr lang="en-US" sz="1400" dirty="0" smtClean="0"/>
                    </a:p>
                    <a:p>
                      <a:r>
                        <a:rPr lang="en-US" sz="1400" dirty="0" smtClean="0"/>
                        <a:t>Task interdependence</a:t>
                      </a:r>
                    </a:p>
                    <a:p>
                      <a:endParaRPr lang="en-US" sz="1400" dirty="0" smtClean="0"/>
                    </a:p>
                    <a:p>
                      <a:endParaRPr lang="en-US" sz="1400" dirty="0" smtClean="0"/>
                    </a:p>
                    <a:p>
                      <a:endParaRPr lang="en-US" sz="1400" dirty="0" smtClean="0"/>
                    </a:p>
                    <a:p>
                      <a:r>
                        <a:rPr lang="en-US" sz="1400" dirty="0" smtClean="0"/>
                        <a:t>Limited</a:t>
                      </a:r>
                      <a:r>
                        <a:rPr lang="en-US" sz="1400" baseline="0" dirty="0" smtClean="0"/>
                        <a:t> resources</a:t>
                      </a:r>
                    </a:p>
                    <a:p>
                      <a:endParaRPr lang="en-US" sz="1400"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9292101"/>
              </p:ext>
            </p:extLst>
          </p:nvPr>
        </p:nvGraphicFramePr>
        <p:xfrm>
          <a:off x="2819400" y="1143000"/>
          <a:ext cx="6248400" cy="5547360"/>
        </p:xfrm>
        <a:graphic>
          <a:graphicData uri="http://schemas.openxmlformats.org/drawingml/2006/table">
            <a:tbl>
              <a:tblPr firstRow="1" bandRow="1">
                <a:tableStyleId>{5C22544A-7EE6-4342-B048-85BDC9FD1C3A}</a:tableStyleId>
              </a:tblPr>
              <a:tblGrid>
                <a:gridCol w="2133600"/>
                <a:gridCol w="1676400"/>
                <a:gridCol w="2438400"/>
              </a:tblGrid>
              <a:tr h="762000">
                <a:tc>
                  <a:txBody>
                    <a:bodyPr/>
                    <a:lstStyle/>
                    <a:p>
                      <a:r>
                        <a:rPr lang="en-US" sz="1300" dirty="0" smtClean="0"/>
                        <a:t>When conflict</a:t>
                      </a:r>
                      <a:r>
                        <a:rPr lang="en-US" sz="1300" baseline="0" dirty="0" smtClean="0"/>
                        <a:t> is </a:t>
                      </a:r>
                      <a:r>
                        <a:rPr lang="en-US" sz="1300" u="sng" baseline="0" dirty="0" smtClean="0"/>
                        <a:t>low</a:t>
                      </a:r>
                    </a:p>
                    <a:p>
                      <a:r>
                        <a:rPr lang="en-US" sz="1300" baseline="0" dirty="0" smtClean="0"/>
                        <a:t>Rational model describes organization</a:t>
                      </a:r>
                      <a:endParaRPr lang="en-US" sz="1300" dirty="0"/>
                    </a:p>
                  </a:txBody>
                  <a:tcPr/>
                </a:tc>
                <a:tc>
                  <a:txBody>
                    <a:bodyPr/>
                    <a:lstStyle/>
                    <a:p>
                      <a:r>
                        <a:rPr lang="en-US" sz="1400" dirty="0" smtClean="0"/>
                        <a:t>Organization</a:t>
                      </a:r>
                    </a:p>
                    <a:p>
                      <a:r>
                        <a:rPr lang="en-US" sz="1400" dirty="0" smtClean="0"/>
                        <a:t>variables</a:t>
                      </a:r>
                      <a:endParaRPr lang="en-US" sz="1400" dirty="0"/>
                    </a:p>
                  </a:txBody>
                  <a:tcPr/>
                </a:tc>
                <a:tc>
                  <a:txBody>
                    <a:bodyPr/>
                    <a:lstStyle/>
                    <a:p>
                      <a:r>
                        <a:rPr lang="en-US" sz="1300" dirty="0" smtClean="0"/>
                        <a:t>When conflict is </a:t>
                      </a:r>
                      <a:r>
                        <a:rPr lang="en-US" sz="1300" u="sng" dirty="0" smtClean="0"/>
                        <a:t>high</a:t>
                      </a:r>
                    </a:p>
                    <a:p>
                      <a:r>
                        <a:rPr lang="en-US" sz="1300" dirty="0" smtClean="0"/>
                        <a:t>Political model</a:t>
                      </a:r>
                      <a:r>
                        <a:rPr lang="en-US" sz="1300" baseline="0" dirty="0" smtClean="0"/>
                        <a:t> </a:t>
                      </a:r>
                      <a:r>
                        <a:rPr lang="en-US" sz="1300" dirty="0" smtClean="0"/>
                        <a:t>describes </a:t>
                      </a:r>
                    </a:p>
                    <a:p>
                      <a:r>
                        <a:rPr lang="en-US" sz="1300" dirty="0" smtClean="0"/>
                        <a:t>organization</a:t>
                      </a:r>
                      <a:endParaRPr lang="en-US" sz="1300" dirty="0"/>
                    </a:p>
                  </a:txBody>
                  <a:tcPr/>
                </a:tc>
              </a:tr>
              <a:tr h="4465320">
                <a:tc>
                  <a:txBody>
                    <a:bodyPr/>
                    <a:lstStyle/>
                    <a:p>
                      <a:r>
                        <a:rPr lang="en-US" sz="1400" dirty="0" smtClean="0"/>
                        <a:t>Consistent across </a:t>
                      </a:r>
                    </a:p>
                    <a:p>
                      <a:r>
                        <a:rPr lang="en-US" sz="1400" dirty="0" smtClean="0"/>
                        <a:t>Participants</a:t>
                      </a:r>
                    </a:p>
                    <a:p>
                      <a:endParaRPr lang="en-US" sz="1400" dirty="0" smtClean="0"/>
                    </a:p>
                    <a:p>
                      <a:r>
                        <a:rPr lang="en-US" sz="1400" dirty="0" smtClean="0"/>
                        <a:t>Centralized</a:t>
                      </a:r>
                    </a:p>
                    <a:p>
                      <a:endParaRPr lang="en-US" sz="1400" dirty="0" smtClean="0"/>
                    </a:p>
                    <a:p>
                      <a:r>
                        <a:rPr lang="en-US" sz="1400" dirty="0" smtClean="0"/>
                        <a:t>Orderly, logical, rational</a:t>
                      </a:r>
                    </a:p>
                    <a:p>
                      <a:endParaRPr lang="en-US" sz="1400" dirty="0" smtClean="0"/>
                    </a:p>
                    <a:p>
                      <a:r>
                        <a:rPr lang="en-US" sz="1400" dirty="0" smtClean="0"/>
                        <a:t>Norm</a:t>
                      </a:r>
                      <a:r>
                        <a:rPr lang="en-US" sz="1400" baseline="0" dirty="0" smtClean="0"/>
                        <a:t> of efficiency</a:t>
                      </a:r>
                    </a:p>
                    <a:p>
                      <a:endParaRPr lang="en-US" sz="1400" baseline="0" dirty="0" smtClean="0"/>
                    </a:p>
                    <a:p>
                      <a:endParaRPr lang="en-US" sz="1400" baseline="0" dirty="0" smtClean="0"/>
                    </a:p>
                    <a:p>
                      <a:endParaRPr lang="en-US" sz="1400" baseline="0" dirty="0" smtClean="0"/>
                    </a:p>
                    <a:p>
                      <a:r>
                        <a:rPr lang="en-US" sz="1400" baseline="0" dirty="0" smtClean="0"/>
                        <a:t>Extensive, systematic accurate</a:t>
                      </a:r>
                    </a:p>
                    <a:p>
                      <a:endParaRPr lang="en-US" sz="1800" baseline="0" dirty="0" smtClean="0"/>
                    </a:p>
                    <a:p>
                      <a:endParaRPr lang="en-US" sz="1800" baseline="0" dirty="0" smtClean="0"/>
                    </a:p>
                    <a:p>
                      <a:endParaRPr lang="en-US" sz="1800" baseline="0" dirty="0" smtClean="0"/>
                    </a:p>
                    <a:p>
                      <a:endParaRPr lang="en-US" sz="1800" baseline="0" dirty="0" smtClean="0"/>
                    </a:p>
                    <a:p>
                      <a:endParaRPr lang="en-US" sz="1800" baseline="0" dirty="0" smtClean="0"/>
                    </a:p>
                    <a:p>
                      <a:endParaRPr lang="en-US" sz="1800" baseline="0" dirty="0" smtClean="0"/>
                    </a:p>
                    <a:p>
                      <a:endParaRPr lang="en-US" sz="1800" baseline="0" dirty="0" smtClean="0"/>
                    </a:p>
                  </a:txBody>
                  <a:tcPr/>
                </a:tc>
                <a:tc>
                  <a:txBody>
                    <a:bodyPr/>
                    <a:lstStyle/>
                    <a:p>
                      <a:r>
                        <a:rPr lang="en-US" sz="1400" dirty="0" smtClean="0"/>
                        <a:t>Goals</a:t>
                      </a:r>
                    </a:p>
                    <a:p>
                      <a:endParaRPr lang="en-US" sz="1400" dirty="0" smtClean="0"/>
                    </a:p>
                    <a:p>
                      <a:endParaRPr lang="en-US" sz="1400" dirty="0" smtClean="0"/>
                    </a:p>
                    <a:p>
                      <a:r>
                        <a:rPr lang="en-US" sz="1400" dirty="0" smtClean="0"/>
                        <a:t>Power</a:t>
                      </a:r>
                      <a:r>
                        <a:rPr lang="en-US" sz="1400" baseline="0" dirty="0" smtClean="0"/>
                        <a:t> &amp; control</a:t>
                      </a:r>
                    </a:p>
                    <a:p>
                      <a:endParaRPr lang="en-US" sz="1400" baseline="0" dirty="0" smtClean="0"/>
                    </a:p>
                    <a:p>
                      <a:endParaRPr lang="en-US" sz="1400" baseline="0" dirty="0" smtClean="0"/>
                    </a:p>
                    <a:p>
                      <a:endParaRPr lang="en-US" sz="1400" baseline="0" dirty="0" smtClean="0"/>
                    </a:p>
                    <a:p>
                      <a:r>
                        <a:rPr lang="en-US" sz="1400" baseline="0" dirty="0" smtClean="0"/>
                        <a:t>Decision process</a:t>
                      </a:r>
                    </a:p>
                    <a:p>
                      <a:endParaRPr lang="en-US" sz="1400" baseline="0" dirty="0" smtClean="0"/>
                    </a:p>
                    <a:p>
                      <a:endParaRPr lang="en-US" sz="1400" baseline="0" dirty="0" smtClean="0"/>
                    </a:p>
                    <a:p>
                      <a:endParaRPr lang="en-US" sz="1400" baseline="0" dirty="0" smtClean="0"/>
                    </a:p>
                    <a:p>
                      <a:r>
                        <a:rPr lang="en-US" sz="1400" baseline="0" dirty="0" smtClean="0"/>
                        <a:t>Rules &amp; norms</a:t>
                      </a:r>
                    </a:p>
                    <a:p>
                      <a:endParaRPr lang="en-US" sz="1400" baseline="0" dirty="0" smtClean="0"/>
                    </a:p>
                    <a:p>
                      <a:endParaRPr lang="en-US" sz="1400" baseline="0" dirty="0" smtClean="0"/>
                    </a:p>
                    <a:p>
                      <a:endParaRPr lang="en-US" sz="1400" baseline="0" dirty="0" smtClean="0"/>
                    </a:p>
                    <a:p>
                      <a:endParaRPr lang="en-US" sz="1400" baseline="0" dirty="0" smtClean="0"/>
                    </a:p>
                    <a:p>
                      <a:r>
                        <a:rPr lang="en-US" sz="1400" baseline="0" dirty="0" smtClean="0"/>
                        <a:t>Information</a:t>
                      </a:r>
                      <a:endParaRPr lang="en-US" sz="1400" dirty="0"/>
                    </a:p>
                  </a:txBody>
                  <a:tcPr/>
                </a:tc>
                <a:tc>
                  <a:txBody>
                    <a:bodyPr/>
                    <a:lstStyle/>
                    <a:p>
                      <a:r>
                        <a:rPr lang="en-US" sz="1400" dirty="0" smtClean="0"/>
                        <a:t>Inconsistent, pluralistic, </a:t>
                      </a:r>
                    </a:p>
                    <a:p>
                      <a:r>
                        <a:rPr lang="en-US" sz="1400" dirty="0" smtClean="0"/>
                        <a:t>With</a:t>
                      </a:r>
                      <a:r>
                        <a:rPr lang="en-US" sz="1400" baseline="0" dirty="0" smtClean="0"/>
                        <a:t>in the organization.</a:t>
                      </a:r>
                    </a:p>
                    <a:p>
                      <a:endParaRPr lang="en-US" sz="1800" dirty="0" smtClean="0"/>
                    </a:p>
                    <a:p>
                      <a:r>
                        <a:rPr lang="en-US" sz="1400" dirty="0" smtClean="0"/>
                        <a:t>Decentralized,</a:t>
                      </a:r>
                      <a:r>
                        <a:rPr lang="en-US" sz="1400" baseline="0" dirty="0" smtClean="0"/>
                        <a:t> shifting, coalitions &amp; interest groups.</a:t>
                      </a:r>
                    </a:p>
                    <a:p>
                      <a:endParaRPr lang="en-US" sz="1400" baseline="0" dirty="0" smtClean="0"/>
                    </a:p>
                    <a:p>
                      <a:endParaRPr lang="en-US" sz="1400" baseline="0" dirty="0" smtClean="0"/>
                    </a:p>
                    <a:p>
                      <a:r>
                        <a:rPr lang="en-US" sz="1400" baseline="0" dirty="0" smtClean="0"/>
                        <a:t>Disorderly, result of bargaining &amp; interplay among interests.</a:t>
                      </a:r>
                    </a:p>
                    <a:p>
                      <a:endParaRPr lang="en-US" sz="1400" baseline="0" dirty="0" smtClean="0"/>
                    </a:p>
                    <a:p>
                      <a:r>
                        <a:rPr lang="en-US" sz="1400" baseline="0" dirty="0" smtClean="0"/>
                        <a:t>Free play of market forces.</a:t>
                      </a:r>
                    </a:p>
                    <a:p>
                      <a:r>
                        <a:rPr lang="en-US" sz="1400" baseline="0" dirty="0" smtClean="0"/>
                        <a:t>Conflict is legitimate &amp; expected.</a:t>
                      </a:r>
                    </a:p>
                    <a:p>
                      <a:endParaRPr lang="en-US" sz="1400" baseline="0" dirty="0" smtClean="0"/>
                    </a:p>
                    <a:p>
                      <a:endParaRPr lang="en-US" sz="1400" baseline="0" dirty="0" smtClean="0"/>
                    </a:p>
                    <a:p>
                      <a:r>
                        <a:rPr lang="en-US" sz="1400" baseline="0" dirty="0" smtClean="0"/>
                        <a:t>Ambiguous, information used with held strategically.</a:t>
                      </a:r>
                      <a:endParaRPr lang="en-US" sz="1400" dirty="0"/>
                    </a:p>
                  </a:txBody>
                  <a:tcPr/>
                </a:tc>
              </a:tr>
            </a:tbl>
          </a:graphicData>
        </a:graphic>
      </p:graphicFrame>
      <p:cxnSp>
        <p:nvCxnSpPr>
          <p:cNvPr id="7" name="Straight Arrow Connector 6"/>
          <p:cNvCxnSpPr/>
          <p:nvPr/>
        </p:nvCxnSpPr>
        <p:spPr>
          <a:xfrm>
            <a:off x="2286000" y="3124200"/>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686653474"/>
      </p:ext>
    </p:extLst>
  </p:cSld>
  <p:clrMapOvr>
    <a:masterClrMapping/>
  </p:clrMapOvr>
  <p:transition spd="slow">
    <p:wip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8610600" cy="5355312"/>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Could take the form of selfless generosity, obeying an order when you would prefer not to, or yielding to another’s point of </a:t>
            </a:r>
            <a:r>
              <a:rPr lang="en-US" b="1" dirty="0" smtClean="0">
                <a:latin typeface="Times New Roman" panose="02020603050405020304" pitchFamily="18" charset="0"/>
                <a:cs typeface="Times New Roman" panose="02020603050405020304" pitchFamily="18" charset="0"/>
              </a:rPr>
              <a:t>view</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Accommodating is also </a:t>
            </a:r>
            <a:r>
              <a:rPr lang="en-US" b="1" dirty="0">
                <a:latin typeface="Times New Roman" panose="02020603050405020304" pitchFamily="18" charset="0"/>
                <a:cs typeface="Times New Roman" panose="02020603050405020304" pitchFamily="18" charset="0"/>
              </a:rPr>
              <a:t>known </a:t>
            </a:r>
            <a:r>
              <a:rPr lang="en-US" b="1" dirty="0" smtClean="0">
                <a:latin typeface="Times New Roman" panose="02020603050405020304" pitchFamily="18" charset="0"/>
                <a:cs typeface="Times New Roman" panose="02020603050405020304" pitchFamily="18" charset="0"/>
              </a:rPr>
              <a:t>as Smoothing, the </a:t>
            </a:r>
            <a:r>
              <a:rPr lang="en-US" b="1" dirty="0">
                <a:latin typeface="Times New Roman" panose="02020603050405020304" pitchFamily="18" charset="0"/>
                <a:cs typeface="Times New Roman" panose="02020603050405020304" pitchFamily="18" charset="0"/>
              </a:rPr>
              <a:t>concerns of other people first of all, rather than one's own concerns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Examples </a:t>
            </a:r>
            <a:r>
              <a:rPr lang="en-US" b="1" dirty="0">
                <a:latin typeface="Times New Roman" panose="02020603050405020304" pitchFamily="18" charset="0"/>
                <a:cs typeface="Times New Roman" panose="02020603050405020304" pitchFamily="18" charset="0"/>
              </a:rPr>
              <a:t>of when smoothing may be appropriate:</a:t>
            </a:r>
          </a:p>
          <a:p>
            <a:r>
              <a:rPr lang="en-US" b="1" dirty="0" smtClean="0">
                <a:latin typeface="Times New Roman" panose="02020603050405020304" pitchFamily="18" charset="0"/>
                <a:cs typeface="Times New Roman" panose="02020603050405020304" pitchFamily="18" charset="0"/>
              </a:rPr>
              <a:t>•When </a:t>
            </a:r>
            <a:r>
              <a:rPr lang="en-US" b="1" dirty="0">
                <a:latin typeface="Times New Roman" panose="02020603050405020304" pitchFamily="18" charset="0"/>
                <a:cs typeface="Times New Roman" panose="02020603050405020304" pitchFamily="18" charset="0"/>
              </a:rPr>
              <a:t>it is important to provide a temporary relief from the conflict or buy time </a:t>
            </a:r>
            <a:r>
              <a:rPr lang="en-US" b="1" dirty="0" smtClean="0">
                <a:latin typeface="Times New Roman" panose="02020603050405020304" pitchFamily="18" charset="0"/>
                <a:cs typeface="Times New Roman" panose="02020603050405020304" pitchFamily="18" charset="0"/>
              </a:rPr>
              <a:t>  until </a:t>
            </a:r>
            <a:r>
              <a:rPr lang="en-US" b="1" dirty="0">
                <a:latin typeface="Times New Roman" panose="02020603050405020304" pitchFamily="18" charset="0"/>
                <a:cs typeface="Times New Roman" panose="02020603050405020304" pitchFamily="18" charset="0"/>
              </a:rPr>
              <a:t>you are in a better position to respond/push back</a:t>
            </a:r>
          </a:p>
          <a:p>
            <a:r>
              <a:rPr lang="en-US" b="1" dirty="0" smtClean="0">
                <a:latin typeface="Times New Roman" panose="02020603050405020304" pitchFamily="18" charset="0"/>
                <a:cs typeface="Times New Roman" panose="02020603050405020304" pitchFamily="18" charset="0"/>
              </a:rPr>
              <a:t>•When </a:t>
            </a:r>
            <a:r>
              <a:rPr lang="en-US" b="1" dirty="0">
                <a:latin typeface="Times New Roman" panose="02020603050405020304" pitchFamily="18" charset="0"/>
                <a:cs typeface="Times New Roman" panose="02020603050405020304" pitchFamily="18" charset="0"/>
              </a:rPr>
              <a:t>the issue is not as important to you as it is to the other person</a:t>
            </a:r>
          </a:p>
          <a:p>
            <a:r>
              <a:rPr lang="en-US" b="1" dirty="0" smtClean="0">
                <a:latin typeface="Times New Roman" panose="02020603050405020304" pitchFamily="18" charset="0"/>
                <a:cs typeface="Times New Roman" panose="02020603050405020304" pitchFamily="18" charset="0"/>
              </a:rPr>
              <a:t>•When </a:t>
            </a:r>
            <a:r>
              <a:rPr lang="en-US" b="1" dirty="0">
                <a:latin typeface="Times New Roman" panose="02020603050405020304" pitchFamily="18" charset="0"/>
                <a:cs typeface="Times New Roman" panose="02020603050405020304" pitchFamily="18" charset="0"/>
              </a:rPr>
              <a:t>you accept that you are wrong</a:t>
            </a:r>
          </a:p>
          <a:p>
            <a:r>
              <a:rPr lang="en-US" b="1" dirty="0" smtClean="0">
                <a:latin typeface="Times New Roman" panose="02020603050405020304" pitchFamily="18" charset="0"/>
                <a:cs typeface="Times New Roman" panose="02020603050405020304" pitchFamily="18" charset="0"/>
              </a:rPr>
              <a:t>•When </a:t>
            </a:r>
            <a:r>
              <a:rPr lang="en-US" b="1" dirty="0">
                <a:latin typeface="Times New Roman" panose="02020603050405020304" pitchFamily="18" charset="0"/>
                <a:cs typeface="Times New Roman" panose="02020603050405020304" pitchFamily="18" charset="0"/>
              </a:rPr>
              <a:t>you have no choice or when continued competition would be detrimental</a:t>
            </a:r>
          </a:p>
          <a:p>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Possible </a:t>
            </a:r>
            <a:r>
              <a:rPr lang="en-US" b="1" dirty="0">
                <a:latin typeface="Times New Roman" panose="02020603050405020304" pitchFamily="18" charset="0"/>
                <a:cs typeface="Times New Roman" panose="02020603050405020304" pitchFamily="18" charset="0"/>
              </a:rPr>
              <a:t>advantages of </a:t>
            </a:r>
            <a:r>
              <a:rPr lang="en-US" b="1" dirty="0" smtClean="0">
                <a:latin typeface="Times New Roman" panose="02020603050405020304" pitchFamily="18" charset="0"/>
                <a:cs typeface="Times New Roman" panose="02020603050405020304" pitchFamily="18" charset="0"/>
              </a:rPr>
              <a:t>accommodating or smoothing</a:t>
            </a:r>
            <a:r>
              <a:rPr lang="en-US" b="1" dirty="0">
                <a:latin typeface="Times New Roman" panose="02020603050405020304" pitchFamily="18" charset="0"/>
                <a:cs typeface="Times New Roman" panose="02020603050405020304" pitchFamily="18" charset="0"/>
              </a:rPr>
              <a:t>:</a:t>
            </a:r>
          </a:p>
          <a:p>
            <a:r>
              <a:rPr lang="en-US" b="1" dirty="0" smtClean="0">
                <a:latin typeface="Times New Roman" panose="02020603050405020304" pitchFamily="18" charset="0"/>
                <a:cs typeface="Times New Roman" panose="02020603050405020304" pitchFamily="18" charset="0"/>
              </a:rPr>
              <a:t>•In </a:t>
            </a:r>
            <a:r>
              <a:rPr lang="en-US" b="1" dirty="0">
                <a:latin typeface="Times New Roman" panose="02020603050405020304" pitchFamily="18" charset="0"/>
                <a:cs typeface="Times New Roman" panose="02020603050405020304" pitchFamily="18" charset="0"/>
              </a:rPr>
              <a:t>some cases smoothing will help to protect more important interests while giving up on some less important ones</a:t>
            </a:r>
          </a:p>
          <a:p>
            <a:r>
              <a:rPr lang="en-US" b="1" dirty="0" smtClean="0">
                <a:latin typeface="Times New Roman" panose="02020603050405020304" pitchFamily="18" charset="0"/>
                <a:cs typeface="Times New Roman" panose="02020603050405020304" pitchFamily="18" charset="0"/>
              </a:rPr>
              <a:t>•Gives </a:t>
            </a:r>
            <a:r>
              <a:rPr lang="en-US" b="1" dirty="0">
                <a:latin typeface="Times New Roman" panose="02020603050405020304" pitchFamily="18" charset="0"/>
                <a:cs typeface="Times New Roman" panose="02020603050405020304" pitchFamily="18" charset="0"/>
              </a:rPr>
              <a:t>an opportunity to reassess the situation from a different angle</a:t>
            </a:r>
          </a:p>
          <a:p>
            <a:endParaRPr lang="en-US" b="1"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62192476"/>
      </p:ext>
    </p:extLst>
  </p:cSld>
  <p:clrMapOvr>
    <a:masterClrMapping/>
  </p:clrMapOvr>
  <p:transition spd="slow">
    <p:wip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610600" cy="6186309"/>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Some </a:t>
            </a:r>
            <a:r>
              <a:rPr lang="en-US" b="1" dirty="0" smtClean="0">
                <a:latin typeface="Times New Roman" panose="02020603050405020304" pitchFamily="18" charset="0"/>
                <a:cs typeface="Times New Roman" panose="02020603050405020304" pitchFamily="18" charset="0"/>
              </a:rPr>
              <a:t>warnings of accommodating or smoothing:</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•There is a risk to be abused, i.e. the opponent may constantly try to take advantage of your tendency toward smoothing/accommodating.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Therefore </a:t>
            </a:r>
            <a:r>
              <a:rPr lang="en-US" b="1" dirty="0">
                <a:latin typeface="Times New Roman" panose="02020603050405020304" pitchFamily="18" charset="0"/>
                <a:cs typeface="Times New Roman" panose="02020603050405020304" pitchFamily="18" charset="0"/>
              </a:rPr>
              <a:t>it is important to keep the right balance and this requires some skill</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•May negatively affect your confidence in your ability to respond to an aggressive </a:t>
            </a:r>
            <a:r>
              <a:rPr lang="en-US" b="1" dirty="0" smtClean="0">
                <a:latin typeface="Times New Roman" panose="02020603050405020304" pitchFamily="18" charset="0"/>
                <a:cs typeface="Times New Roman" panose="02020603050405020304" pitchFamily="18" charset="0"/>
              </a:rPr>
              <a:t>opponent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•It makes it more difficult to transition to a win-win solution in the </a:t>
            </a:r>
            <a:r>
              <a:rPr lang="en-US" b="1" dirty="0" smtClean="0">
                <a:latin typeface="Times New Roman" panose="02020603050405020304" pitchFamily="18" charset="0"/>
                <a:cs typeface="Times New Roman" panose="02020603050405020304" pitchFamily="18" charset="0"/>
              </a:rPr>
              <a:t>future</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•Some of your supporters may not like your smoothing response and be turned </a:t>
            </a:r>
            <a:r>
              <a:rPr lang="en-US" b="1" dirty="0" smtClean="0">
                <a:latin typeface="Times New Roman" panose="02020603050405020304" pitchFamily="18" charset="0"/>
                <a:cs typeface="Times New Roman" panose="02020603050405020304" pitchFamily="18" charset="0"/>
              </a:rPr>
              <a:t>off</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o In </a:t>
            </a:r>
            <a:r>
              <a:rPr lang="en-US" b="1" dirty="0">
                <a:latin typeface="Times New Roman" panose="02020603050405020304" pitchFamily="18" charset="0"/>
                <a:cs typeface="Times New Roman" panose="02020603050405020304" pitchFamily="18" charset="0"/>
              </a:rPr>
              <a:t>Giving in or accommodating the other party requires a lot of cooperation and little courage. Basically, you agree to accommodate the other party by acknowledging and accepting his point of view or suggestion.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This </a:t>
            </a:r>
            <a:r>
              <a:rPr lang="en-US" b="1" dirty="0">
                <a:latin typeface="Times New Roman" panose="02020603050405020304" pitchFamily="18" charset="0"/>
                <a:cs typeface="Times New Roman" panose="02020603050405020304" pitchFamily="18" charset="0"/>
              </a:rPr>
              <a:t>style might be viewed as letting the other party have his way.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While </a:t>
            </a:r>
            <a:r>
              <a:rPr lang="en-US" b="1" dirty="0">
                <a:latin typeface="Times New Roman" panose="02020603050405020304" pitchFamily="18" charset="0"/>
                <a:cs typeface="Times New Roman" panose="02020603050405020304" pitchFamily="18" charset="0"/>
              </a:rPr>
              <a:t>this style can lead to making peace and moving forward, it can also lead to the accommodator feeling resentment toward the other </a:t>
            </a:r>
            <a:r>
              <a:rPr lang="en-US" b="1" dirty="0" smtClean="0">
                <a:latin typeface="Times New Roman" panose="02020603050405020304" pitchFamily="18" charset="0"/>
                <a:cs typeface="Times New Roman" panose="02020603050405020304" pitchFamily="18" charset="0"/>
              </a:rPr>
              <a:t>party.</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9909238"/>
      </p:ext>
    </p:extLst>
  </p:cSld>
  <p:clrMapOvr>
    <a:masterClrMapping/>
  </p:clrMapOvr>
  <p:transition spd="slow">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763000" cy="3139321"/>
          </a:xfrm>
          <a:prstGeom prst="rect">
            <a:avLst/>
          </a:prstGeom>
        </p:spPr>
        <p:txBody>
          <a:bodyPr wrap="square">
            <a:spAutoFit/>
          </a:bodyPr>
          <a:lstStyle/>
          <a:p>
            <a:r>
              <a:rPr lang="en-US" b="1" dirty="0" smtClean="0"/>
              <a:t>Emphasizing </a:t>
            </a:r>
            <a:r>
              <a:rPr lang="en-US" b="1" dirty="0"/>
              <a:t>areas of </a:t>
            </a:r>
            <a:r>
              <a:rPr lang="en-US" b="1" dirty="0" smtClean="0"/>
              <a:t>agreement</a:t>
            </a:r>
          </a:p>
          <a:p>
            <a:endParaRPr lang="en-US" dirty="0" smtClean="0"/>
          </a:p>
          <a:p>
            <a:pPr marL="285750" indent="-285750">
              <a:buFont typeface="Wingdings" panose="05000000000000000000" pitchFamily="2" charset="2"/>
              <a:buChar char="§"/>
            </a:pPr>
            <a:r>
              <a:rPr lang="en-US" b="1" dirty="0" smtClean="0">
                <a:latin typeface="Times New Roman" panose="02020603050405020304" pitchFamily="18" charset="0"/>
                <a:cs typeface="Times New Roman" panose="02020603050405020304" pitchFamily="18" charset="0"/>
              </a:rPr>
              <a:t>To </a:t>
            </a:r>
            <a:r>
              <a:rPr lang="en-US" b="1" dirty="0">
                <a:latin typeface="Times New Roman" panose="02020603050405020304" pitchFamily="18" charset="0"/>
                <a:cs typeface="Times New Roman" panose="02020603050405020304" pitchFamily="18" charset="0"/>
              </a:rPr>
              <a:t>reach an overarching </a:t>
            </a:r>
            <a:r>
              <a:rPr lang="en-US" b="1" dirty="0" smtClean="0">
                <a:latin typeface="Times New Roman" panose="02020603050405020304" pitchFamily="18" charset="0"/>
                <a:cs typeface="Times New Roman" panose="02020603050405020304" pitchFamily="18" charset="0"/>
              </a:rPr>
              <a:t>goal</a:t>
            </a:r>
          </a:p>
          <a:p>
            <a:pPr marL="285750" indent="-285750">
              <a:buFont typeface="Wingdings" panose="05000000000000000000" pitchFamily="2" charset="2"/>
              <a:buChar char="§"/>
            </a:pPr>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To maintain </a:t>
            </a:r>
            <a:r>
              <a:rPr lang="en-US" b="1" dirty="0" smtClean="0">
                <a:latin typeface="Times New Roman" panose="02020603050405020304" pitchFamily="18" charset="0"/>
                <a:cs typeface="Times New Roman" panose="02020603050405020304" pitchFamily="18" charset="0"/>
              </a:rPr>
              <a:t>harmony</a:t>
            </a:r>
          </a:p>
          <a:p>
            <a:pPr marL="285750" indent="-285750">
              <a:buFont typeface="Wingdings" panose="05000000000000000000" pitchFamily="2" charset="2"/>
              <a:buChar char="§"/>
            </a:pPr>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When any solution will be </a:t>
            </a:r>
            <a:r>
              <a:rPr lang="en-US" b="1" dirty="0" smtClean="0">
                <a:latin typeface="Times New Roman" panose="02020603050405020304" pitchFamily="18" charset="0"/>
                <a:cs typeface="Times New Roman" panose="02020603050405020304" pitchFamily="18" charset="0"/>
              </a:rPr>
              <a:t>adequate</a:t>
            </a:r>
          </a:p>
          <a:p>
            <a:pPr marL="285750" indent="-285750">
              <a:buFont typeface="Wingdings" panose="05000000000000000000" pitchFamily="2" charset="2"/>
              <a:buChar char="§"/>
            </a:pPr>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When you will lose </a:t>
            </a:r>
            <a:r>
              <a:rPr lang="en-US" b="1" dirty="0" smtClean="0">
                <a:latin typeface="Times New Roman" panose="02020603050405020304" pitchFamily="18" charset="0"/>
                <a:cs typeface="Times New Roman" panose="02020603050405020304" pitchFamily="18" charset="0"/>
              </a:rPr>
              <a:t>anyway</a:t>
            </a:r>
          </a:p>
          <a:p>
            <a:pPr marL="285750" indent="-285750">
              <a:buFont typeface="Wingdings" panose="05000000000000000000" pitchFamily="2" charset="2"/>
              <a:buChar char="§"/>
            </a:pPr>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To create </a:t>
            </a:r>
            <a:r>
              <a:rPr lang="en-US" b="1" dirty="0" smtClean="0">
                <a:latin typeface="Times New Roman" panose="02020603050405020304" pitchFamily="18" charset="0"/>
                <a:cs typeface="Times New Roman" panose="02020603050405020304" pitchFamily="18" charset="0"/>
              </a:rPr>
              <a:t>goodwill</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3321337"/>
      </p:ext>
    </p:extLst>
  </p:cSld>
  <p:clrMapOvr>
    <a:masterClrMapping/>
  </p:clrMapOvr>
  <p:transition spd="slow">
    <p:wip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33400"/>
            <a:ext cx="8839200" cy="6370975"/>
          </a:xfrm>
          <a:prstGeom prst="rect">
            <a:avLst/>
          </a:prstGeom>
        </p:spPr>
        <p:txBody>
          <a:bodyPr wrap="square">
            <a:spAutoFit/>
          </a:bodyPr>
          <a:lstStyle/>
          <a:p>
            <a:pPr algn="ctr"/>
            <a:r>
              <a:rPr lang="en-US" sz="2400" b="1" dirty="0" smtClean="0">
                <a:latin typeface="Times New Roman" panose="02020603050405020304" pitchFamily="18" charset="0"/>
                <a:cs typeface="Times New Roman" panose="02020603050405020304" pitchFamily="18" charset="0"/>
              </a:rPr>
              <a:t>Avoiding or Withdrawing</a:t>
            </a:r>
          </a:p>
          <a:p>
            <a:pPr algn="ctr"/>
            <a:endParaRPr lang="en-US" sz="2400"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Avoiding conflict involves one of the conflicted parties avoiding communicating about or confronting the problem, hoping it will go away. Avoiding or withdrawing from a conflict requires no courage or consideration for the other party. By avoiding the conflict, you essentially pretend that it never happened or doesn’t exist. Some examples of avoidance or withdrawal include pretending there is nothing wrong, stonewalling or completely shutting down.</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By </a:t>
            </a:r>
            <a:r>
              <a:rPr lang="en-US" b="1" dirty="0">
                <a:latin typeface="Times New Roman" panose="02020603050405020304" pitchFamily="18" charset="0"/>
                <a:cs typeface="Times New Roman" panose="02020603050405020304" pitchFamily="18" charset="0"/>
              </a:rPr>
              <a:t>not participating in the problem-solving process, she is effectively removing herself from it. When employing this approach, the conflict might go away if the other party doesn't press for a resolution.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underlying differences between the parties are never resolved.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Managers </a:t>
            </a:r>
            <a:r>
              <a:rPr lang="en-US" b="1" dirty="0">
                <a:latin typeface="Times New Roman" panose="02020603050405020304" pitchFamily="18" charset="0"/>
                <a:cs typeface="Times New Roman" panose="02020603050405020304" pitchFamily="18" charset="0"/>
              </a:rPr>
              <a:t>who don't want to handle conflict are likely to avoid it altogether. This approach dismisses the manager's own concerns and those of the other individual, leaving the conflict unresolved. </a:t>
            </a:r>
            <a:r>
              <a:rPr lang="en-US" b="1" dirty="0" smtClean="0">
                <a:latin typeface="Times New Roman" panose="02020603050405020304" pitchFamily="18" charset="0"/>
                <a:cs typeface="Times New Roman" panose="02020603050405020304" pitchFamily="18" charset="0"/>
              </a:rPr>
              <a:t>Sometimes </a:t>
            </a:r>
            <a:r>
              <a:rPr lang="en-US" b="1" dirty="0">
                <a:latin typeface="Times New Roman" panose="02020603050405020304" pitchFamily="18" charset="0"/>
                <a:cs typeface="Times New Roman" panose="02020603050405020304" pitchFamily="18" charset="0"/>
              </a:rPr>
              <a:t>this approach is useful when a problem should be addressed at another time or if a threatening situation surfaces.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Overuse </a:t>
            </a:r>
            <a:r>
              <a:rPr lang="en-US" b="1" dirty="0">
                <a:latin typeface="Times New Roman" panose="02020603050405020304" pitchFamily="18" charset="0"/>
                <a:cs typeface="Times New Roman" panose="02020603050405020304" pitchFamily="18" charset="0"/>
              </a:rPr>
              <a:t>of this approach and problems will continue to intensify, perhaps erupting or at least thwarting honest communication. </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5926175"/>
      </p:ext>
    </p:extLst>
  </p:cSld>
  <p:clrMapOvr>
    <a:masterClrMapping/>
  </p:clrMapOvr>
  <p:transition spd="slow">
    <p:wip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09600"/>
            <a:ext cx="8839200" cy="5355312"/>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There are three reasons why the avoidance approach is taken</a:t>
            </a:r>
            <a:r>
              <a:rPr lang="en-US" b="1" dirty="0" smtClean="0">
                <a:latin typeface="Times New Roman" panose="02020603050405020304" pitchFamily="18" charset="0"/>
                <a:cs typeface="Times New Roman" panose="02020603050405020304" pitchFamily="18" charset="0"/>
              </a:rPr>
              <a:t>:</a:t>
            </a:r>
          </a:p>
          <a:p>
            <a:endParaRPr lang="en-US" b="1" dirty="0" smtClean="0">
              <a:latin typeface="Times New Roman" panose="02020603050405020304" pitchFamily="18" charset="0"/>
              <a:cs typeface="Times New Roman" panose="02020603050405020304" pitchFamily="18" charset="0"/>
            </a:endParaRPr>
          </a:p>
          <a:p>
            <a:pPr marL="342900" indent="-342900">
              <a:buAutoNum type="arabicParenBoth"/>
            </a:pPr>
            <a:r>
              <a:rPr lang="en-US" b="1" dirty="0" smtClean="0">
                <a:latin typeface="Times New Roman" panose="02020603050405020304" pitchFamily="18" charset="0"/>
                <a:cs typeface="Times New Roman" panose="02020603050405020304" pitchFamily="18" charset="0"/>
              </a:rPr>
              <a:t>exposing </a:t>
            </a:r>
            <a:r>
              <a:rPr lang="en-US" b="1" dirty="0">
                <a:latin typeface="Times New Roman" panose="02020603050405020304" pitchFamily="18" charset="0"/>
                <a:cs typeface="Times New Roman" panose="02020603050405020304" pitchFamily="18" charset="0"/>
              </a:rPr>
              <a:t>oneself to ridicule or rejection, </a:t>
            </a:r>
            <a:endParaRPr lang="en-US" b="1" dirty="0" smtClean="0">
              <a:latin typeface="Times New Roman" panose="02020603050405020304" pitchFamily="18" charset="0"/>
              <a:cs typeface="Times New Roman" panose="02020603050405020304" pitchFamily="18" charset="0"/>
            </a:endParaRPr>
          </a:p>
          <a:p>
            <a:pPr marL="342900" indent="-342900">
              <a:buAutoNum type="arabicParenBoth"/>
            </a:pPr>
            <a:endParaRPr lang="en-US" b="1" dirty="0">
              <a:latin typeface="Times New Roman" panose="02020603050405020304" pitchFamily="18" charset="0"/>
              <a:cs typeface="Times New Roman" panose="02020603050405020304" pitchFamily="18" charset="0"/>
            </a:endParaRPr>
          </a:p>
          <a:p>
            <a:pPr marL="342900" indent="-342900">
              <a:buAutoNum type="arabicParenBoth"/>
            </a:pPr>
            <a:r>
              <a:rPr lang="en-US" b="1" dirty="0" smtClean="0">
                <a:latin typeface="Times New Roman" panose="02020603050405020304" pitchFamily="18" charset="0"/>
                <a:cs typeface="Times New Roman" panose="02020603050405020304" pitchFamily="18" charset="0"/>
              </a:rPr>
              <a:t>recognizing </a:t>
            </a:r>
            <a:r>
              <a:rPr lang="en-US" b="1" dirty="0">
                <a:latin typeface="Times New Roman" panose="02020603050405020304" pitchFamily="18" charset="0"/>
                <a:cs typeface="Times New Roman" panose="02020603050405020304" pitchFamily="18" charset="0"/>
              </a:rPr>
              <a:t>we may have contributed to the problem and </a:t>
            </a:r>
            <a:endParaRPr lang="en-US" b="1" dirty="0" smtClean="0">
              <a:latin typeface="Times New Roman" panose="02020603050405020304" pitchFamily="18" charset="0"/>
              <a:cs typeface="Times New Roman" panose="02020603050405020304" pitchFamily="18" charset="0"/>
            </a:endParaRPr>
          </a:p>
          <a:p>
            <a:pPr marL="342900" indent="-342900">
              <a:buAutoNum type="arabicParenBoth"/>
            </a:pPr>
            <a:endParaRPr lang="en-US" b="1" dirty="0">
              <a:latin typeface="Times New Roman" panose="02020603050405020304" pitchFamily="18" charset="0"/>
              <a:cs typeface="Times New Roman" panose="02020603050405020304" pitchFamily="18" charset="0"/>
            </a:endParaRPr>
          </a:p>
          <a:p>
            <a:pPr marL="342900" indent="-342900">
              <a:buAutoNum type="arabicParenBoth"/>
            </a:pPr>
            <a:r>
              <a:rPr lang="en-US" b="1" dirty="0" smtClean="0">
                <a:latin typeface="Times New Roman" panose="02020603050405020304" pitchFamily="18" charset="0"/>
                <a:cs typeface="Times New Roman" panose="02020603050405020304" pitchFamily="18" charset="0"/>
              </a:rPr>
              <a:t>willingness </a:t>
            </a:r>
            <a:r>
              <a:rPr lang="en-US" b="1" dirty="0">
                <a:latin typeface="Times New Roman" panose="02020603050405020304" pitchFamily="18" charset="0"/>
                <a:cs typeface="Times New Roman" panose="02020603050405020304" pitchFamily="18" charset="0"/>
              </a:rPr>
              <a:t>to change</a:t>
            </a:r>
            <a:r>
              <a:rPr lang="en-US" b="1" dirty="0" smtClean="0">
                <a:latin typeface="Times New Roman" panose="02020603050405020304" pitchFamily="18" charset="0"/>
                <a:cs typeface="Times New Roman" panose="02020603050405020304" pitchFamily="18" charset="0"/>
              </a:rPr>
              <a:t>.“</a:t>
            </a:r>
          </a:p>
          <a:p>
            <a:pPr marL="342900" indent="-342900">
              <a:buAutoNum type="arabicParenBoth"/>
            </a:pP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Unassertive and uncooperative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Pursuing neither your own concerns or those of your opponent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Not addressing the conflict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Could take the form of sidestepping an issue, postponing the resolution of a conflict, or withdrawing from a threatening </a:t>
            </a:r>
            <a:r>
              <a:rPr lang="en-US" b="1" dirty="0" smtClean="0">
                <a:latin typeface="Times New Roman" panose="02020603050405020304" pitchFamily="18" charset="0"/>
                <a:cs typeface="Times New Roman" panose="02020603050405020304" pitchFamily="18" charset="0"/>
              </a:rPr>
              <a:t>situation</a:t>
            </a: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90215494"/>
      </p:ext>
    </p:extLst>
  </p:cSld>
  <p:clrMapOvr>
    <a:masterClrMapping/>
  </p:clrMapOvr>
  <p:transition spd="slow">
    <p:wip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85800"/>
            <a:ext cx="8763000" cy="4801314"/>
          </a:xfrm>
          <a:prstGeom prst="rect">
            <a:avLst/>
          </a:prstGeom>
        </p:spPr>
        <p:txBody>
          <a:bodyPr wrap="square">
            <a:spAutoFit/>
          </a:bodyPr>
          <a:lstStyle/>
          <a:p>
            <a:r>
              <a:rPr lang="en-US" b="1" dirty="0" smtClean="0">
                <a:latin typeface="Times New Roman" panose="02020603050405020304" pitchFamily="18" charset="0"/>
                <a:cs typeface="Times New Roman" panose="02020603050405020304" pitchFamily="18" charset="0"/>
              </a:rPr>
              <a:t>Withdrawing is also </a:t>
            </a:r>
            <a:r>
              <a:rPr lang="en-US" b="1" dirty="0">
                <a:latin typeface="Times New Roman" panose="02020603050405020304" pitchFamily="18" charset="0"/>
                <a:cs typeface="Times New Roman" panose="02020603050405020304" pitchFamily="18" charset="0"/>
              </a:rPr>
              <a:t>known as avoiding. This is when a person does not pursue her/his own concerns or those of the opponent. He/she does not address the conflict, sidesteps, postpones or simply withdraws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Examples of when </a:t>
            </a:r>
            <a:r>
              <a:rPr lang="en-US" b="1" dirty="0" smtClean="0">
                <a:latin typeface="Times New Roman" panose="02020603050405020304" pitchFamily="18" charset="0"/>
                <a:cs typeface="Times New Roman" panose="02020603050405020304" pitchFamily="18" charset="0"/>
              </a:rPr>
              <a:t>avoiding or withdrawing </a:t>
            </a:r>
            <a:r>
              <a:rPr lang="en-US" b="1" dirty="0">
                <a:latin typeface="Times New Roman" panose="02020603050405020304" pitchFamily="18" charset="0"/>
                <a:cs typeface="Times New Roman" panose="02020603050405020304" pitchFamily="18" charset="0"/>
              </a:rPr>
              <a:t>may be appropriate</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the issue is trivial and not worth the effort</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more important issues are pressing, and you don't have time to deal with it</a:t>
            </a:r>
          </a:p>
          <a:p>
            <a:r>
              <a:rPr lang="en-US" b="1" dirty="0" smtClean="0">
                <a:latin typeface="Times New Roman" panose="02020603050405020304" pitchFamily="18" charset="0"/>
                <a:cs typeface="Times New Roman" panose="02020603050405020304" pitchFamily="18" charset="0"/>
              </a:rPr>
              <a:t>• In </a:t>
            </a:r>
            <a:r>
              <a:rPr lang="en-US" b="1" dirty="0">
                <a:latin typeface="Times New Roman" panose="02020603050405020304" pitchFamily="18" charset="0"/>
                <a:cs typeface="Times New Roman" panose="02020603050405020304" pitchFamily="18" charset="0"/>
              </a:rPr>
              <a:t>situations where postponing the response is beneficial to you, for example -</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it is not the right time or place to confront the issue</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you need time to think and collect information before you act (e.g. if you </a:t>
            </a:r>
            <a:r>
              <a:rPr lang="en-US" b="1" dirty="0" smtClean="0">
                <a:latin typeface="Times New Roman" panose="02020603050405020304" pitchFamily="18" charset="0"/>
                <a:cs typeface="Times New Roman" panose="02020603050405020304" pitchFamily="18" charset="0"/>
              </a:rPr>
              <a:t> are </a:t>
            </a:r>
            <a:r>
              <a:rPr lang="en-US" b="1" dirty="0">
                <a:latin typeface="Times New Roman" panose="02020603050405020304" pitchFamily="18" charset="0"/>
                <a:cs typeface="Times New Roman" panose="02020603050405020304" pitchFamily="18" charset="0"/>
              </a:rPr>
              <a:t>unprepared or taken by surprise)</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you see no chance of getting your concerns met or you would have to put forth unreasonable efforts</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you would have to deal with hostility</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you are unable to handle the conflict (e.g. if you are too emotionally involved or others can handle it better)</a:t>
            </a:r>
          </a:p>
        </p:txBody>
      </p:sp>
    </p:spTree>
    <p:extLst>
      <p:ext uri="{BB962C8B-B14F-4D97-AF65-F5344CB8AC3E}">
        <p14:creationId xmlns:p14="http://schemas.microsoft.com/office/powerpoint/2010/main" val="1185111443"/>
      </p:ext>
    </p:extLst>
  </p:cSld>
  <p:clrMapOvr>
    <a:masterClrMapping/>
  </p:clrMapOvr>
  <p:transition spd="slow">
    <p:wip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686800" cy="4801314"/>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Possible advantages of </a:t>
            </a:r>
            <a:r>
              <a:rPr lang="en-US" b="1" dirty="0" smtClean="0">
                <a:latin typeface="Times New Roman" panose="02020603050405020304" pitchFamily="18" charset="0"/>
                <a:cs typeface="Times New Roman" panose="02020603050405020304" pitchFamily="18" charset="0"/>
              </a:rPr>
              <a:t>Avoiding:</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the opponent is forcing / attempts aggression, you may choose to </a:t>
            </a:r>
            <a:r>
              <a:rPr lang="en-US" b="1" dirty="0" smtClean="0">
                <a:latin typeface="Times New Roman" panose="02020603050405020304" pitchFamily="18" charset="0"/>
                <a:cs typeface="Times New Roman" panose="02020603050405020304" pitchFamily="18" charset="0"/>
              </a:rPr>
              <a:t>avoid or withdraw </a:t>
            </a:r>
            <a:r>
              <a:rPr lang="en-US" b="1" dirty="0">
                <a:latin typeface="Times New Roman" panose="02020603050405020304" pitchFamily="18" charset="0"/>
                <a:cs typeface="Times New Roman" panose="02020603050405020304" pitchFamily="18" charset="0"/>
              </a:rPr>
              <a:t>and postpone your response until you are in a more favourable circumstance for you to push back</a:t>
            </a:r>
          </a:p>
          <a:p>
            <a:r>
              <a:rPr lang="en-US" b="1" dirty="0" smtClean="0">
                <a:latin typeface="Times New Roman" panose="02020603050405020304" pitchFamily="18" charset="0"/>
                <a:cs typeface="Times New Roman" panose="02020603050405020304" pitchFamily="18" charset="0"/>
              </a:rPr>
              <a:t>• Avoiding or Withdrawing </a:t>
            </a:r>
            <a:r>
              <a:rPr lang="en-US" b="1" dirty="0">
                <a:latin typeface="Times New Roman" panose="02020603050405020304" pitchFamily="18" charset="0"/>
                <a:cs typeface="Times New Roman" panose="02020603050405020304" pitchFamily="18" charset="0"/>
              </a:rPr>
              <a:t>is a low stress approach when the conflict is short</a:t>
            </a:r>
          </a:p>
          <a:p>
            <a:r>
              <a:rPr lang="en-US" b="1" dirty="0" smtClean="0">
                <a:latin typeface="Times New Roman" panose="02020603050405020304" pitchFamily="18" charset="0"/>
                <a:cs typeface="Times New Roman" panose="02020603050405020304" pitchFamily="18" charset="0"/>
              </a:rPr>
              <a:t>• Gives </a:t>
            </a:r>
            <a:r>
              <a:rPr lang="en-US" b="1" dirty="0">
                <a:latin typeface="Times New Roman" panose="02020603050405020304" pitchFamily="18" charset="0"/>
                <a:cs typeface="Times New Roman" panose="02020603050405020304" pitchFamily="18" charset="0"/>
              </a:rPr>
              <a:t>the ability/time to focus on more important or more urgent issues instead</a:t>
            </a:r>
          </a:p>
          <a:p>
            <a:r>
              <a:rPr lang="en-US" b="1" dirty="0" smtClean="0">
                <a:latin typeface="Times New Roman" panose="02020603050405020304" pitchFamily="18" charset="0"/>
                <a:cs typeface="Times New Roman" panose="02020603050405020304" pitchFamily="18" charset="0"/>
              </a:rPr>
              <a:t>• Gives </a:t>
            </a:r>
            <a:r>
              <a:rPr lang="en-US" b="1" dirty="0">
                <a:latin typeface="Times New Roman" panose="02020603050405020304" pitchFamily="18" charset="0"/>
                <a:cs typeface="Times New Roman" panose="02020603050405020304" pitchFamily="18" charset="0"/>
              </a:rPr>
              <a:t>you time to better prepare and collect information before you </a:t>
            </a:r>
            <a:r>
              <a:rPr lang="en-US" b="1" dirty="0" smtClean="0">
                <a:latin typeface="Times New Roman" panose="02020603050405020304" pitchFamily="18" charset="0"/>
                <a:cs typeface="Times New Roman" panose="02020603050405020304" pitchFamily="18" charset="0"/>
              </a:rPr>
              <a:t>act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Some </a:t>
            </a:r>
            <a:r>
              <a:rPr lang="en-US" b="1" dirty="0" smtClean="0">
                <a:latin typeface="Times New Roman" panose="02020603050405020304" pitchFamily="18" charset="0"/>
                <a:cs typeface="Times New Roman" panose="02020603050405020304" pitchFamily="18" charset="0"/>
              </a:rPr>
              <a:t>warnings </a:t>
            </a:r>
            <a:r>
              <a:rPr lang="en-US" b="1" dirty="0">
                <a:latin typeface="Times New Roman" panose="02020603050405020304" pitchFamily="18" charset="0"/>
                <a:cs typeface="Times New Roman" panose="02020603050405020304" pitchFamily="18" charset="0"/>
              </a:rPr>
              <a:t>of </a:t>
            </a:r>
            <a:r>
              <a:rPr lang="en-US" b="1" dirty="0" smtClean="0">
                <a:latin typeface="Times New Roman" panose="02020603050405020304" pitchFamily="18" charset="0"/>
                <a:cs typeface="Times New Roman" panose="02020603050405020304" pitchFamily="18" charset="0"/>
              </a:rPr>
              <a:t>Avoiding</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May </a:t>
            </a:r>
            <a:r>
              <a:rPr lang="en-US" b="1" dirty="0">
                <a:latin typeface="Times New Roman" panose="02020603050405020304" pitchFamily="18" charset="0"/>
                <a:cs typeface="Times New Roman" panose="02020603050405020304" pitchFamily="18" charset="0"/>
              </a:rPr>
              <a:t>lead to weakening or losing your position; not acting may be interpreted as an agreement. Using withdrawing strategies without negatively affecting your own position requires certain skill and experience</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multiple parties are involved, </a:t>
            </a:r>
            <a:r>
              <a:rPr lang="en-US" b="1" dirty="0" smtClean="0">
                <a:latin typeface="Times New Roman" panose="02020603050405020304" pitchFamily="18" charset="0"/>
                <a:cs typeface="Times New Roman" panose="02020603050405020304" pitchFamily="18" charset="0"/>
              </a:rPr>
              <a:t>avoiding or withdrawing </a:t>
            </a:r>
            <a:r>
              <a:rPr lang="en-US" b="1" dirty="0">
                <a:latin typeface="Times New Roman" panose="02020603050405020304" pitchFamily="18" charset="0"/>
                <a:cs typeface="Times New Roman" panose="02020603050405020304" pitchFamily="18" charset="0"/>
              </a:rPr>
              <a:t>may negatively affect your relationship with a party that expects your action.</a:t>
            </a:r>
          </a:p>
          <a:p>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1749548"/>
      </p:ext>
    </p:extLst>
  </p:cSld>
  <p:clrMapOvr>
    <a:masterClrMapping/>
  </p:clrMapOvr>
  <p:transition spd="slow">
    <p:wip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685800"/>
            <a:ext cx="8991600" cy="6370975"/>
          </a:xfrm>
          <a:prstGeom prst="rect">
            <a:avLst/>
          </a:prstGeom>
        </p:spPr>
        <p:txBody>
          <a:bodyPr wrap="square">
            <a:spAutoFit/>
          </a:bodyPr>
          <a:lstStyle/>
          <a:p>
            <a:pPr algn="ctr"/>
            <a:r>
              <a:rPr lang="en-US" sz="2400" b="1" dirty="0" smtClean="0"/>
              <a:t>Collaborating</a:t>
            </a:r>
          </a:p>
          <a:p>
            <a:pPr algn="ctr"/>
            <a:endParaRPr lang="en-US" sz="2400" b="1" dirty="0"/>
          </a:p>
          <a:p>
            <a:r>
              <a:rPr lang="en-US" b="1" dirty="0">
                <a:latin typeface="Times New Roman" panose="02020603050405020304" pitchFamily="18" charset="0"/>
                <a:cs typeface="Times New Roman" panose="02020603050405020304" pitchFamily="18" charset="0"/>
              </a:rPr>
              <a:t>The collaboration style involves parties working together to resolve issues, and both sides come to the table with win-win attitudes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It </a:t>
            </a:r>
            <a:r>
              <a:rPr lang="en-US" b="1" dirty="0">
                <a:latin typeface="Times New Roman" panose="02020603050405020304" pitchFamily="18" charset="0"/>
                <a:cs typeface="Times New Roman" panose="02020603050405020304" pitchFamily="18" charset="0"/>
              </a:rPr>
              <a:t>is a favorable negotiation style in formal dispute resolution situations, such as mediation, where the parties employee a mediator but must agree on the final, binding resolution</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In a spirit of demonstrating unity, managers may choose to collaborate by showing a high degree of assertiveness and cooperativeness. </a:t>
            </a:r>
            <a:r>
              <a:rPr lang="en-US" b="1" dirty="0" smtClean="0">
                <a:latin typeface="Times New Roman" panose="02020603050405020304" pitchFamily="18" charset="0"/>
                <a:cs typeface="Times New Roman" panose="02020603050405020304" pitchFamily="18" charset="0"/>
              </a:rPr>
              <a:t> This </a:t>
            </a:r>
            <a:r>
              <a:rPr lang="en-US" b="1" dirty="0">
                <a:latin typeface="Times New Roman" panose="02020603050405020304" pitchFamily="18" charset="0"/>
                <a:cs typeface="Times New Roman" panose="02020603050405020304" pitchFamily="18" charset="0"/>
              </a:rPr>
              <a:t>win-win approach is favored when both sides have important differences, but to get the job done everyone agrees to work together. </a:t>
            </a:r>
            <a:r>
              <a:rPr lang="en-US" b="1" dirty="0" smtClean="0">
                <a:latin typeface="Times New Roman" panose="02020603050405020304" pitchFamily="18" charset="0"/>
                <a:cs typeface="Times New Roman" panose="02020603050405020304" pitchFamily="18" charset="0"/>
              </a:rPr>
              <a:t> Considered </a:t>
            </a:r>
            <a:r>
              <a:rPr lang="en-US" b="1" dirty="0">
                <a:latin typeface="Times New Roman" panose="02020603050405020304" pitchFamily="18" charset="0"/>
                <a:cs typeface="Times New Roman" panose="02020603050405020304" pitchFamily="18" charset="0"/>
              </a:rPr>
              <a:t>time consuming, a collaborating approach can mean that one party is being taken advantage of while insignificant matters are given considerable attention and personal responsibilities are ignored.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Collaboration </a:t>
            </a:r>
            <a:r>
              <a:rPr lang="en-US" b="1" dirty="0">
                <a:latin typeface="Times New Roman" panose="02020603050405020304" pitchFamily="18" charset="0"/>
                <a:cs typeface="Times New Roman" panose="02020603050405020304" pitchFamily="18" charset="0"/>
              </a:rPr>
              <a:t>plays a major role within conflict resolution and requires great courage and much consideration. Collaborating with the other party involves listening to their side, discussing areas of agreement and goals, and ensuring that all parties understand each other. Collaboration requires thinking creatively to resolve the problem without concessions. Collaborators are usually admired and well-respected.</a:t>
            </a:r>
          </a:p>
          <a:p>
            <a:endParaRPr lang="en-US" dirty="0"/>
          </a:p>
        </p:txBody>
      </p:sp>
    </p:spTree>
    <p:extLst>
      <p:ext uri="{BB962C8B-B14F-4D97-AF65-F5344CB8AC3E}">
        <p14:creationId xmlns:p14="http://schemas.microsoft.com/office/powerpoint/2010/main" val="1069136950"/>
      </p:ext>
    </p:extLst>
  </p:cSld>
  <p:clrMapOvr>
    <a:masterClrMapping/>
  </p:clrMapOvr>
  <p:transition spd="slow">
    <p:wip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463" y="685800"/>
            <a:ext cx="8915400" cy="6186309"/>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 Assertive and cooperative </a:t>
            </a:r>
          </a:p>
          <a:p>
            <a:r>
              <a:rPr lang="en-US" b="1" dirty="0">
                <a:latin typeface="Times New Roman" panose="02020603050405020304" pitchFamily="18" charset="0"/>
                <a:cs typeface="Times New Roman" panose="02020603050405020304" pitchFamily="18" charset="0"/>
              </a:rPr>
              <a:t>• The opposite of avoiding </a:t>
            </a:r>
          </a:p>
          <a:p>
            <a:r>
              <a:rPr lang="en-US" b="1" dirty="0">
                <a:latin typeface="Times New Roman" panose="02020603050405020304" pitchFamily="18" charset="0"/>
                <a:cs typeface="Times New Roman" panose="02020603050405020304" pitchFamily="18" charset="0"/>
              </a:rPr>
              <a:t>• Attempting to jointly work toward a solution that fully satisfies the concerns of all involved </a:t>
            </a:r>
          </a:p>
          <a:p>
            <a:r>
              <a:rPr lang="en-US" b="1" dirty="0">
                <a:latin typeface="Times New Roman" panose="02020603050405020304" pitchFamily="18" charset="0"/>
                <a:cs typeface="Times New Roman" panose="02020603050405020304" pitchFamily="18" charset="0"/>
              </a:rPr>
              <a:t>• “Digging into” an issue to identify and address the underlying concerns of all parties </a:t>
            </a:r>
            <a:r>
              <a:rPr lang="en-US" b="1" dirty="0" smtClean="0">
                <a:latin typeface="Times New Roman" panose="02020603050405020304" pitchFamily="18" charset="0"/>
                <a:cs typeface="Times New Roman" panose="02020603050405020304" pitchFamily="18" charset="0"/>
              </a:rPr>
              <a:t>involved</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Collaboration </a:t>
            </a:r>
            <a:r>
              <a:rPr lang="en-US" b="1" dirty="0">
                <a:latin typeface="Times New Roman" panose="02020603050405020304" pitchFamily="18" charset="0"/>
                <a:cs typeface="Times New Roman" panose="02020603050405020304" pitchFamily="18" charset="0"/>
              </a:rPr>
              <a:t>involves an attempt to work with the other person to find a win-win solution to the problem in hand - the one that most satisfies the concerns of both parties.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win-win approach sees conflict resolution as an opportunity to come to a mutually beneficial result. It includes identifying the underlying concerns of the opponents and finding an alternative which meets each party's concerns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Examples of when collaborating may be appropriate:</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consensus and commitment of other parties is important</a:t>
            </a:r>
          </a:p>
          <a:p>
            <a:r>
              <a:rPr lang="en-US" b="1" dirty="0" smtClean="0">
                <a:latin typeface="Times New Roman" panose="02020603050405020304" pitchFamily="18" charset="0"/>
                <a:cs typeface="Times New Roman" panose="02020603050405020304" pitchFamily="18" charset="0"/>
              </a:rPr>
              <a:t>• In </a:t>
            </a:r>
            <a:r>
              <a:rPr lang="en-US" b="1" dirty="0">
                <a:latin typeface="Times New Roman" panose="02020603050405020304" pitchFamily="18" charset="0"/>
                <a:cs typeface="Times New Roman" panose="02020603050405020304" pitchFamily="18" charset="0"/>
              </a:rPr>
              <a:t>a collaborative environment</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it is required to address the interests of multiple stakeholders</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a high level of trust is </a:t>
            </a:r>
            <a:r>
              <a:rPr lang="en-US" b="1" dirty="0" smtClean="0">
                <a:latin typeface="Times New Roman" panose="02020603050405020304" pitchFamily="18" charset="0"/>
                <a:cs typeface="Times New Roman" panose="02020603050405020304" pitchFamily="18" charset="0"/>
              </a:rPr>
              <a:t>present • When </a:t>
            </a:r>
            <a:r>
              <a:rPr lang="en-US" b="1" dirty="0">
                <a:latin typeface="Times New Roman" panose="02020603050405020304" pitchFamily="18" charset="0"/>
                <a:cs typeface="Times New Roman" panose="02020603050405020304" pitchFamily="18" charset="0"/>
              </a:rPr>
              <a:t>a long-term relationship is important</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you need to work through hard feelings, animosity, </a:t>
            </a:r>
            <a:r>
              <a:rPr lang="en-US" b="1" dirty="0" err="1">
                <a:latin typeface="Times New Roman" panose="02020603050405020304" pitchFamily="18" charset="0"/>
                <a:cs typeface="Times New Roman" panose="02020603050405020304" pitchFamily="18" charset="0"/>
              </a:rPr>
              <a:t>etc</a:t>
            </a:r>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you don't want to have full responsibility</a:t>
            </a:r>
          </a:p>
          <a:p>
            <a:endParaRPr lang="en-US" dirty="0"/>
          </a:p>
        </p:txBody>
      </p:sp>
    </p:spTree>
    <p:extLst>
      <p:ext uri="{BB962C8B-B14F-4D97-AF65-F5344CB8AC3E}">
        <p14:creationId xmlns:p14="http://schemas.microsoft.com/office/powerpoint/2010/main" val="2254768885"/>
      </p:ext>
    </p:extLst>
  </p:cSld>
  <p:clrMapOvr>
    <a:masterClrMapping/>
  </p:clrMapOvr>
  <p:transition spd="slow">
    <p:wip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33400"/>
            <a:ext cx="8763000" cy="5909310"/>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Possible advantages of collaborating</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Leads </a:t>
            </a:r>
            <a:r>
              <a:rPr lang="en-US" b="1" dirty="0">
                <a:latin typeface="Times New Roman" panose="02020603050405020304" pitchFamily="18" charset="0"/>
                <a:cs typeface="Times New Roman" panose="02020603050405020304" pitchFamily="18" charset="0"/>
              </a:rPr>
              <a:t>to solving the actual problem</a:t>
            </a:r>
          </a:p>
          <a:p>
            <a:r>
              <a:rPr lang="en-US" b="1" dirty="0" smtClean="0">
                <a:latin typeface="Times New Roman" panose="02020603050405020304" pitchFamily="18" charset="0"/>
                <a:cs typeface="Times New Roman" panose="02020603050405020304" pitchFamily="18" charset="0"/>
              </a:rPr>
              <a:t>• Leads </a:t>
            </a:r>
            <a:r>
              <a:rPr lang="en-US" b="1" dirty="0">
                <a:latin typeface="Times New Roman" panose="02020603050405020304" pitchFamily="18" charset="0"/>
                <a:cs typeface="Times New Roman" panose="02020603050405020304" pitchFamily="18" charset="0"/>
              </a:rPr>
              <a:t>to a win-win outcome</a:t>
            </a:r>
          </a:p>
          <a:p>
            <a:r>
              <a:rPr lang="en-US" b="1" dirty="0" smtClean="0">
                <a:latin typeface="Times New Roman" panose="02020603050405020304" pitchFamily="18" charset="0"/>
                <a:cs typeface="Times New Roman" panose="02020603050405020304" pitchFamily="18" charset="0"/>
              </a:rPr>
              <a:t>• Reinforces </a:t>
            </a:r>
            <a:r>
              <a:rPr lang="en-US" b="1" dirty="0">
                <a:latin typeface="Times New Roman" panose="02020603050405020304" pitchFamily="18" charset="0"/>
                <a:cs typeface="Times New Roman" panose="02020603050405020304" pitchFamily="18" charset="0"/>
              </a:rPr>
              <a:t>mutual trust and respect</a:t>
            </a:r>
          </a:p>
          <a:p>
            <a:r>
              <a:rPr lang="en-US" b="1" dirty="0" smtClean="0">
                <a:latin typeface="Times New Roman" panose="02020603050405020304" pitchFamily="18" charset="0"/>
                <a:cs typeface="Times New Roman" panose="02020603050405020304" pitchFamily="18" charset="0"/>
              </a:rPr>
              <a:t>• Builds </a:t>
            </a:r>
            <a:r>
              <a:rPr lang="en-US" b="1" dirty="0">
                <a:latin typeface="Times New Roman" panose="02020603050405020304" pitchFamily="18" charset="0"/>
                <a:cs typeface="Times New Roman" panose="02020603050405020304" pitchFamily="18" charset="0"/>
              </a:rPr>
              <a:t>a foundation for effective collaboration in the future</a:t>
            </a:r>
          </a:p>
          <a:p>
            <a:r>
              <a:rPr lang="en-US" b="1" dirty="0" smtClean="0">
                <a:latin typeface="Times New Roman" panose="02020603050405020304" pitchFamily="18" charset="0"/>
                <a:cs typeface="Times New Roman" panose="02020603050405020304" pitchFamily="18" charset="0"/>
              </a:rPr>
              <a:t>• Shared </a:t>
            </a:r>
            <a:r>
              <a:rPr lang="en-US" b="1" dirty="0">
                <a:latin typeface="Times New Roman" panose="02020603050405020304" pitchFamily="18" charset="0"/>
                <a:cs typeface="Times New Roman" panose="02020603050405020304" pitchFamily="18" charset="0"/>
              </a:rPr>
              <a:t>responsibility of the outcome</a:t>
            </a:r>
          </a:p>
          <a:p>
            <a:r>
              <a:rPr lang="en-US" b="1" dirty="0" smtClean="0">
                <a:latin typeface="Times New Roman" panose="02020603050405020304" pitchFamily="18" charset="0"/>
                <a:cs typeface="Times New Roman" panose="02020603050405020304" pitchFamily="18" charset="0"/>
              </a:rPr>
              <a:t>• You </a:t>
            </a:r>
            <a:r>
              <a:rPr lang="en-US" b="1" dirty="0">
                <a:latin typeface="Times New Roman" panose="02020603050405020304" pitchFamily="18" charset="0"/>
                <a:cs typeface="Times New Roman" panose="02020603050405020304" pitchFamily="18" charset="0"/>
              </a:rPr>
              <a:t>earn the reputation of a good negotiator</a:t>
            </a:r>
          </a:p>
          <a:p>
            <a:r>
              <a:rPr lang="en-US" b="1" dirty="0" smtClean="0">
                <a:latin typeface="Times New Roman" panose="02020603050405020304" pitchFamily="18" charset="0"/>
                <a:cs typeface="Times New Roman" panose="02020603050405020304" pitchFamily="18" charset="0"/>
              </a:rPr>
              <a:t>• For </a:t>
            </a:r>
            <a:r>
              <a:rPr lang="en-US" b="1" dirty="0">
                <a:latin typeface="Times New Roman" panose="02020603050405020304" pitchFamily="18" charset="0"/>
                <a:cs typeface="Times New Roman" panose="02020603050405020304" pitchFamily="18" charset="0"/>
              </a:rPr>
              <a:t>parties involved, the outcome of the conflict resolution is less stressful (however, the process of finding and establishing a win-win solution may be very </a:t>
            </a:r>
            <a:r>
              <a:rPr lang="en-US" b="1" dirty="0" smtClean="0">
                <a:latin typeface="Times New Roman" panose="02020603050405020304" pitchFamily="18" charset="0"/>
                <a:cs typeface="Times New Roman" panose="02020603050405020304" pitchFamily="18" charset="0"/>
              </a:rPr>
              <a:t>involved) </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Some warnings </a:t>
            </a:r>
            <a:r>
              <a:rPr lang="en-US" b="1" dirty="0">
                <a:latin typeface="Times New Roman" panose="02020603050405020304" pitchFamily="18" charset="0"/>
                <a:cs typeface="Times New Roman" panose="02020603050405020304" pitchFamily="18" charset="0"/>
              </a:rPr>
              <a:t>of collaborating</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Requires </a:t>
            </a:r>
            <a:r>
              <a:rPr lang="en-US" b="1" dirty="0">
                <a:latin typeface="Times New Roman" panose="02020603050405020304" pitchFamily="18" charset="0"/>
                <a:cs typeface="Times New Roman" panose="02020603050405020304" pitchFamily="18" charset="0"/>
              </a:rPr>
              <a:t>a commitment from all parties to look for a mutually acceptable solution</a:t>
            </a:r>
          </a:p>
          <a:p>
            <a:r>
              <a:rPr lang="en-US" b="1" dirty="0" smtClean="0">
                <a:latin typeface="Times New Roman" panose="02020603050405020304" pitchFamily="18" charset="0"/>
                <a:cs typeface="Times New Roman" panose="02020603050405020304" pitchFamily="18" charset="0"/>
              </a:rPr>
              <a:t>• May </a:t>
            </a:r>
            <a:r>
              <a:rPr lang="en-US" b="1" dirty="0">
                <a:latin typeface="Times New Roman" panose="02020603050405020304" pitchFamily="18" charset="0"/>
                <a:cs typeface="Times New Roman" panose="02020603050405020304" pitchFamily="18" charset="0"/>
              </a:rPr>
              <a:t>require more effort and more time than some other methods. A win-win solution may not be evident</a:t>
            </a:r>
          </a:p>
          <a:p>
            <a:r>
              <a:rPr lang="en-US" b="1" dirty="0" smtClean="0">
                <a:latin typeface="Times New Roman" panose="02020603050405020304" pitchFamily="18" charset="0"/>
                <a:cs typeface="Times New Roman" panose="02020603050405020304" pitchFamily="18" charset="0"/>
              </a:rPr>
              <a:t>• For </a:t>
            </a:r>
            <a:r>
              <a:rPr lang="en-US" b="1" dirty="0">
                <a:latin typeface="Times New Roman" panose="02020603050405020304" pitchFamily="18" charset="0"/>
                <a:cs typeface="Times New Roman" panose="02020603050405020304" pitchFamily="18" charset="0"/>
              </a:rPr>
              <a:t>the same reason, collaborating may not be practical when timing is crucial and a quick solution or fast response is required</a:t>
            </a:r>
          </a:p>
          <a:p>
            <a:r>
              <a:rPr lang="en-US" b="1" dirty="0" smtClean="0">
                <a:latin typeface="Times New Roman" panose="02020603050405020304" pitchFamily="18" charset="0"/>
                <a:cs typeface="Times New Roman" panose="02020603050405020304" pitchFamily="18" charset="0"/>
              </a:rPr>
              <a:t>• Once </a:t>
            </a:r>
            <a:r>
              <a:rPr lang="en-US" b="1" dirty="0">
                <a:latin typeface="Times New Roman" panose="02020603050405020304" pitchFamily="18" charset="0"/>
                <a:cs typeface="Times New Roman" panose="02020603050405020304" pitchFamily="18" charset="0"/>
              </a:rPr>
              <a:t>one or more parties lose their trust in an opponent, the relationship falls back to other methods of conflict resolution. Therefore, all involved parties must continue collaborative efforts to maintain a collaborative relationship.</a:t>
            </a:r>
          </a:p>
        </p:txBody>
      </p:sp>
    </p:spTree>
    <p:extLst>
      <p:ext uri="{BB962C8B-B14F-4D97-AF65-F5344CB8AC3E}">
        <p14:creationId xmlns:p14="http://schemas.microsoft.com/office/powerpoint/2010/main" val="3267475519"/>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sz="2400" b="1" dirty="0" smtClean="0">
                <a:solidFill>
                  <a:schemeClr val="tx1"/>
                </a:solidFill>
              </a:rPr>
              <a:t>Sources Of Conflict</a:t>
            </a:r>
            <a:endParaRPr lang="en-US" sz="2400" b="1" dirty="0">
              <a:solidFill>
                <a:schemeClr val="tx1"/>
              </a:solidFill>
            </a:endParaRPr>
          </a:p>
        </p:txBody>
      </p:sp>
      <p:sp>
        <p:nvSpPr>
          <p:cNvPr id="3" name="Content Placeholder 2"/>
          <p:cNvSpPr>
            <a:spLocks noGrp="1"/>
          </p:cNvSpPr>
          <p:nvPr>
            <p:ph idx="1"/>
          </p:nvPr>
        </p:nvSpPr>
        <p:spPr>
          <a:xfrm>
            <a:off x="457200" y="1524000"/>
            <a:ext cx="8534400" cy="5334000"/>
          </a:xfrm>
        </p:spPr>
        <p:txBody>
          <a:bodyPr>
            <a:normAutofit/>
          </a:bodyPr>
          <a:lstStyle/>
          <a:p>
            <a:pPr algn="just"/>
            <a:r>
              <a:rPr lang="en-US" sz="2000" dirty="0" smtClean="0"/>
              <a:t>Goal incompatibility</a:t>
            </a:r>
          </a:p>
          <a:p>
            <a:pPr algn="just"/>
            <a:r>
              <a:rPr lang="en-US" sz="2000" dirty="0" err="1" smtClean="0"/>
              <a:t>Eg</a:t>
            </a:r>
            <a:r>
              <a:rPr lang="en-US" sz="2000" dirty="0" smtClean="0"/>
              <a:t> security and convenience of entry</a:t>
            </a:r>
          </a:p>
          <a:p>
            <a:pPr algn="just"/>
            <a:r>
              <a:rPr lang="en-US" sz="2000" dirty="0" err="1" smtClean="0"/>
              <a:t>Eg</a:t>
            </a:r>
            <a:r>
              <a:rPr lang="en-US" sz="2000" dirty="0" smtClean="0"/>
              <a:t> Quality and productivity</a:t>
            </a:r>
          </a:p>
          <a:p>
            <a:pPr algn="just"/>
            <a:r>
              <a:rPr lang="en-US" sz="2000" dirty="0" smtClean="0"/>
              <a:t>Differentiation</a:t>
            </a:r>
          </a:p>
          <a:p>
            <a:pPr algn="just"/>
            <a:r>
              <a:rPr lang="en-US" sz="2000" dirty="0" smtClean="0"/>
              <a:t>Norms and values (the way things are done)</a:t>
            </a:r>
          </a:p>
          <a:p>
            <a:pPr algn="just"/>
            <a:r>
              <a:rPr lang="en-US" sz="2000" dirty="0" smtClean="0"/>
              <a:t>Task Interdependence</a:t>
            </a:r>
          </a:p>
          <a:p>
            <a:pPr algn="just"/>
            <a:r>
              <a:rPr lang="en-US" sz="2000" dirty="0" smtClean="0"/>
              <a:t>Output of one group to input of another group</a:t>
            </a:r>
          </a:p>
          <a:p>
            <a:pPr algn="just"/>
            <a:r>
              <a:rPr lang="en-US" sz="2000" dirty="0" smtClean="0"/>
              <a:t>Limited resources</a:t>
            </a:r>
          </a:p>
          <a:p>
            <a:pPr algn="just"/>
            <a:r>
              <a:rPr lang="en-US" sz="2000" dirty="0" smtClean="0"/>
              <a:t>Budget, information, promotion, use of facilities</a:t>
            </a:r>
            <a:endParaRPr lang="en-US" sz="2000" dirty="0"/>
          </a:p>
        </p:txBody>
      </p:sp>
    </p:spTree>
    <p:extLst>
      <p:ext uri="{BB962C8B-B14F-4D97-AF65-F5344CB8AC3E}">
        <p14:creationId xmlns:p14="http://schemas.microsoft.com/office/powerpoint/2010/main" val="478523093"/>
      </p:ext>
    </p:extLst>
  </p:cSld>
  <p:clrMapOvr>
    <a:masterClrMapping/>
  </p:clrMapOvr>
  <p:transition spd="slow">
    <p:wip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610600" cy="5539978"/>
          </a:xfrm>
          <a:prstGeom prst="rect">
            <a:avLst/>
          </a:prstGeom>
        </p:spPr>
        <p:txBody>
          <a:bodyPr wrap="square">
            <a:spAutoFit/>
          </a:bodyPr>
          <a:lstStyle/>
          <a:p>
            <a:pPr algn="ctr"/>
            <a:r>
              <a:rPr lang="en-US" sz="2400" b="1" dirty="0" smtClean="0">
                <a:latin typeface="Times New Roman" panose="02020603050405020304" pitchFamily="18" charset="0"/>
                <a:cs typeface="Times New Roman" panose="02020603050405020304" pitchFamily="18" charset="0"/>
              </a:rPr>
              <a:t>Compromise</a:t>
            </a:r>
          </a:p>
          <a:p>
            <a:pPr algn="ctr"/>
            <a:endParaRPr lang="en-US" sz="2400"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Bargaining is the hallmark of the compromise approach to conflict resolution. The conflicting parties can identify some interests they are willing to compromise on to bring about a resolution. While the emotional level might still be high, the compromise style sometimes results in interim solutions when a full resolution is not immediately possible. Parties might reach a settlement to prevent further escalation of the conflict</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Moderately cooperative and assertive, a compromising approach to conflict resolution finds a mutually acceptable solution. A middle ground has been found, one where both parties can stake a claim to victory. Too much compromise and you may come across as someone who has no firm values; too little compromise leads to further power struggles and confrontations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Compromising is a big step toward conflict resolution. Both courage and consideration are used when both parties look for common ground. You agree to negotiate larger points and let go of the smaller points; this style expedites the resolution process. Occasionally, the person compromising might use passive-aggressive tactics to mislead the other party, so beware.</a:t>
            </a:r>
          </a:p>
        </p:txBody>
      </p:sp>
    </p:spTree>
    <p:extLst>
      <p:ext uri="{BB962C8B-B14F-4D97-AF65-F5344CB8AC3E}">
        <p14:creationId xmlns:p14="http://schemas.microsoft.com/office/powerpoint/2010/main" val="3625379285"/>
      </p:ext>
    </p:extLst>
  </p:cSld>
  <p:clrMapOvr>
    <a:masterClrMapping/>
  </p:clrMapOvr>
  <p:transition spd="slow">
    <p:wip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85800"/>
            <a:ext cx="8991600" cy="6186309"/>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Compromising looks for an expedient and mutually acceptable solution which partially satisfies both parties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Examples of when compromise may be appropriate</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the goals are moderately important and not worth the use of more assertive or more involving approaches, such as forcing or collaborating</a:t>
            </a:r>
          </a:p>
          <a:p>
            <a:r>
              <a:rPr lang="en-US" b="1" dirty="0" smtClean="0">
                <a:latin typeface="Times New Roman" panose="02020603050405020304" pitchFamily="18" charset="0"/>
                <a:cs typeface="Times New Roman" panose="02020603050405020304" pitchFamily="18" charset="0"/>
              </a:rPr>
              <a:t>• To </a:t>
            </a:r>
            <a:r>
              <a:rPr lang="en-US" b="1" dirty="0">
                <a:latin typeface="Times New Roman" panose="02020603050405020304" pitchFamily="18" charset="0"/>
                <a:cs typeface="Times New Roman" panose="02020603050405020304" pitchFamily="18" charset="0"/>
              </a:rPr>
              <a:t>reach temporary settlement on complex issues</a:t>
            </a:r>
          </a:p>
          <a:p>
            <a:r>
              <a:rPr lang="en-US" b="1" dirty="0" smtClean="0">
                <a:latin typeface="Times New Roman" panose="02020603050405020304" pitchFamily="18" charset="0"/>
                <a:cs typeface="Times New Roman" panose="02020603050405020304" pitchFamily="18" charset="0"/>
              </a:rPr>
              <a:t>• To </a:t>
            </a:r>
            <a:r>
              <a:rPr lang="en-US" b="1" dirty="0">
                <a:latin typeface="Times New Roman" panose="02020603050405020304" pitchFamily="18" charset="0"/>
                <a:cs typeface="Times New Roman" panose="02020603050405020304" pitchFamily="18" charset="0"/>
              </a:rPr>
              <a:t>reach expedient solutions on important issues</a:t>
            </a:r>
          </a:p>
          <a:p>
            <a:r>
              <a:rPr lang="en-US" b="1" dirty="0" smtClean="0">
                <a:latin typeface="Times New Roman" panose="02020603050405020304" pitchFamily="18" charset="0"/>
                <a:cs typeface="Times New Roman" panose="02020603050405020304" pitchFamily="18" charset="0"/>
              </a:rPr>
              <a:t>• As </a:t>
            </a:r>
            <a:r>
              <a:rPr lang="en-US" b="1" dirty="0">
                <a:latin typeface="Times New Roman" panose="02020603050405020304" pitchFamily="18" charset="0"/>
                <a:cs typeface="Times New Roman" panose="02020603050405020304" pitchFamily="18" charset="0"/>
              </a:rPr>
              <a:t>a first step when the involved parties do not know each other well or haven’t yet developed a high level of mutual trust</a:t>
            </a:r>
          </a:p>
          <a:p>
            <a:r>
              <a:rPr lang="en-US" b="1" dirty="0" smtClean="0">
                <a:latin typeface="Times New Roman" panose="02020603050405020304" pitchFamily="18" charset="0"/>
                <a:cs typeface="Times New Roman" panose="02020603050405020304" pitchFamily="18" charset="0"/>
              </a:rPr>
              <a:t>• When </a:t>
            </a:r>
            <a:r>
              <a:rPr lang="en-US" b="1" dirty="0">
                <a:latin typeface="Times New Roman" panose="02020603050405020304" pitchFamily="18" charset="0"/>
                <a:cs typeface="Times New Roman" panose="02020603050405020304" pitchFamily="18" charset="0"/>
              </a:rPr>
              <a:t>collaboration or forcing do not </a:t>
            </a:r>
            <a:r>
              <a:rPr lang="en-US" b="1" dirty="0" smtClean="0">
                <a:latin typeface="Times New Roman" panose="02020603050405020304" pitchFamily="18" charset="0"/>
                <a:cs typeface="Times New Roman" panose="02020603050405020304" pitchFamily="18" charset="0"/>
              </a:rPr>
              <a:t>work</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Possible advantages of compromise:</a:t>
            </a:r>
          </a:p>
          <a:p>
            <a:r>
              <a:rPr lang="en-US" b="1" dirty="0" smtClean="0">
                <a:latin typeface="Times New Roman" panose="02020603050405020304" pitchFamily="18" charset="0"/>
                <a:cs typeface="Times New Roman" panose="02020603050405020304" pitchFamily="18" charset="0"/>
              </a:rPr>
              <a:t>• Faster </a:t>
            </a:r>
            <a:r>
              <a:rPr lang="en-US" b="1" dirty="0">
                <a:latin typeface="Times New Roman" panose="02020603050405020304" pitchFamily="18" charset="0"/>
                <a:cs typeface="Times New Roman" panose="02020603050405020304" pitchFamily="18" charset="0"/>
              </a:rPr>
              <a:t>issue resolution. Compromising may be more practical when time is a factor</a:t>
            </a:r>
          </a:p>
          <a:p>
            <a:r>
              <a:rPr lang="en-US" b="1" dirty="0" smtClean="0">
                <a:latin typeface="Times New Roman" panose="02020603050405020304" pitchFamily="18" charset="0"/>
                <a:cs typeface="Times New Roman" panose="02020603050405020304" pitchFamily="18" charset="0"/>
              </a:rPr>
              <a:t>• Can </a:t>
            </a:r>
            <a:r>
              <a:rPr lang="en-US" b="1" dirty="0">
                <a:latin typeface="Times New Roman" panose="02020603050405020304" pitchFamily="18" charset="0"/>
                <a:cs typeface="Times New Roman" panose="02020603050405020304" pitchFamily="18" charset="0"/>
              </a:rPr>
              <a:t>provide a temporary solution while still looking for a win-win solution</a:t>
            </a:r>
          </a:p>
          <a:p>
            <a:r>
              <a:rPr lang="en-US" b="1" dirty="0" smtClean="0">
                <a:latin typeface="Times New Roman" panose="02020603050405020304" pitchFamily="18" charset="0"/>
                <a:cs typeface="Times New Roman" panose="02020603050405020304" pitchFamily="18" charset="0"/>
              </a:rPr>
              <a:t>• Lowers </a:t>
            </a:r>
            <a:r>
              <a:rPr lang="en-US" b="1" dirty="0">
                <a:latin typeface="Times New Roman" panose="02020603050405020304" pitchFamily="18" charset="0"/>
                <a:cs typeface="Times New Roman" panose="02020603050405020304" pitchFamily="18" charset="0"/>
              </a:rPr>
              <a:t>the levels of tension and stress resulting from the </a:t>
            </a:r>
            <a:r>
              <a:rPr lang="en-US" b="1" dirty="0" smtClean="0">
                <a:latin typeface="Times New Roman" panose="02020603050405020304" pitchFamily="18" charset="0"/>
                <a:cs typeface="Times New Roman" panose="02020603050405020304" pitchFamily="18" charset="0"/>
              </a:rPr>
              <a:t>conflict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Some warnings of using compromise:</a:t>
            </a:r>
          </a:p>
          <a:p>
            <a:r>
              <a:rPr lang="en-US" b="1" dirty="0" smtClean="0">
                <a:latin typeface="Times New Roman" panose="02020603050405020304" pitchFamily="18" charset="0"/>
                <a:cs typeface="Times New Roman" panose="02020603050405020304" pitchFamily="18" charset="0"/>
              </a:rPr>
              <a:t>• May </a:t>
            </a:r>
            <a:r>
              <a:rPr lang="en-US" b="1" dirty="0">
                <a:latin typeface="Times New Roman" panose="02020603050405020304" pitchFamily="18" charset="0"/>
                <a:cs typeface="Times New Roman" panose="02020603050405020304" pitchFamily="18" charset="0"/>
              </a:rPr>
              <a:t>result in a situation when both parties are not satisfied with the outcome (a lose-lose situation</a:t>
            </a:r>
            <a:r>
              <a:rPr lang="en-US" b="1" dirty="0" smtClean="0">
                <a:latin typeface="Times New Roman" panose="02020603050405020304" pitchFamily="18" charset="0"/>
                <a:cs typeface="Times New Roman" panose="02020603050405020304" pitchFamily="18" charset="0"/>
              </a:rPr>
              <a:t>)     • Does </a:t>
            </a:r>
            <a:r>
              <a:rPr lang="en-US" b="1" dirty="0">
                <a:latin typeface="Times New Roman" panose="02020603050405020304" pitchFamily="18" charset="0"/>
                <a:cs typeface="Times New Roman" panose="02020603050405020304" pitchFamily="18" charset="0"/>
              </a:rPr>
              <a:t>not contribute to building trust in the long run</a:t>
            </a:r>
          </a:p>
          <a:p>
            <a:r>
              <a:rPr lang="en-US" b="1" dirty="0" smtClean="0">
                <a:latin typeface="Times New Roman" panose="02020603050405020304" pitchFamily="18" charset="0"/>
                <a:cs typeface="Times New Roman" panose="02020603050405020304" pitchFamily="18" charset="0"/>
              </a:rPr>
              <a:t>• May </a:t>
            </a:r>
            <a:r>
              <a:rPr lang="en-US" b="1" dirty="0">
                <a:latin typeface="Times New Roman" panose="02020603050405020304" pitchFamily="18" charset="0"/>
                <a:cs typeface="Times New Roman" panose="02020603050405020304" pitchFamily="18" charset="0"/>
              </a:rPr>
              <a:t>require close monitoring and control to ensure the agreements are met.</a:t>
            </a:r>
          </a:p>
        </p:txBody>
      </p:sp>
    </p:spTree>
    <p:extLst>
      <p:ext uri="{BB962C8B-B14F-4D97-AF65-F5344CB8AC3E}">
        <p14:creationId xmlns:p14="http://schemas.microsoft.com/office/powerpoint/2010/main" val="830910549"/>
      </p:ext>
    </p:extLst>
  </p:cSld>
  <p:clrMapOvr>
    <a:masterClrMapping/>
  </p:clrMapOvr>
  <p:transition spd="slow">
    <p:wip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839200" cy="6370975"/>
          </a:xfrm>
          <a:prstGeom prst="rect">
            <a:avLst/>
          </a:prstGeom>
        </p:spPr>
        <p:txBody>
          <a:bodyPr wrap="square">
            <a:spAutoFit/>
          </a:bodyPr>
          <a:lstStyle/>
          <a:p>
            <a:pPr algn="ctr"/>
            <a:r>
              <a:rPr lang="en-US" sz="2400" b="1" dirty="0" smtClean="0">
                <a:latin typeface="Times New Roman" panose="02020603050405020304" pitchFamily="18" charset="0"/>
                <a:cs typeface="Times New Roman" panose="02020603050405020304" pitchFamily="18" charset="0"/>
              </a:rPr>
              <a:t>Forcing or Competing</a:t>
            </a:r>
          </a:p>
          <a:p>
            <a:pPr algn="ctr"/>
            <a:endParaRPr lang="en-US" sz="2400"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Also known as competing. An individual firmly pursues his or her own concerns despite the resistance of the other person. This may involve pushing one viewpoint at the expense of another or maintaining firm resistance to another person’s actions</a:t>
            </a:r>
            <a:r>
              <a:rPr lang="en-US" b="1" dirty="0" smtClean="0">
                <a:latin typeface="Times New Roman" panose="02020603050405020304" pitchFamily="18" charset="0"/>
                <a:cs typeface="Times New Roman" panose="02020603050405020304" pitchFamily="18" charset="0"/>
              </a:rPr>
              <a:t>.</a:t>
            </a:r>
          </a:p>
          <a:p>
            <a:endParaRPr lang="en-US" b="1" dirty="0" smtClean="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People who take the competing approach are resolute in what they believe and want. Operating from a position of power, expertise or strength, this approach is useful in an emergency situation when an immediate decision needs to be made or to resolve an unpopular issue. However, misuse of this style can </a:t>
            </a:r>
            <a:r>
              <a:rPr lang="en-US" b="1" dirty="0" smtClean="0">
                <a:latin typeface="Times New Roman" panose="02020603050405020304" pitchFamily="18" charset="0"/>
                <a:cs typeface="Times New Roman" panose="02020603050405020304" pitchFamily="18" charset="0"/>
              </a:rPr>
              <a:t>splash </a:t>
            </a:r>
            <a:r>
              <a:rPr lang="en-US" b="1" dirty="0">
                <a:latin typeface="Times New Roman" panose="02020603050405020304" pitchFamily="18" charset="0"/>
                <a:cs typeface="Times New Roman" panose="02020603050405020304" pitchFamily="18" charset="0"/>
              </a:rPr>
              <a:t>feedback, dis-empower staff and thwart learning, demonstrating assertiveness but offering no cooperativeness.</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Assertive and uncooperative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Pursuing your own concerns at another’s expense </a:t>
            </a:r>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Using power to win your position (e.g., rank, economic sanctions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Could include “standing up for your rights” or defending a position you believe is correct</a:t>
            </a:r>
          </a:p>
          <a:p>
            <a:endParaRPr lang="en-US" b="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31369232"/>
      </p:ext>
    </p:extLst>
  </p:cSld>
  <p:clrMapOvr>
    <a:masterClrMapping/>
  </p:clrMapOvr>
  <p:transition spd="slow">
    <p:wip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85800"/>
            <a:ext cx="8763000" cy="6709529"/>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Examples of when forcing may be appropriate:</a:t>
            </a:r>
          </a:p>
          <a:p>
            <a:endParaRPr lang="en-US" sz="2000" b="1"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 In certain situations when all other, less forceful methods, don’t work or are ineffective</a:t>
            </a:r>
          </a:p>
          <a:p>
            <a:r>
              <a:rPr lang="en-US" sz="1600" b="1" dirty="0">
                <a:latin typeface="Times New Roman" panose="02020603050405020304" pitchFamily="18" charset="0"/>
                <a:cs typeface="Times New Roman" panose="02020603050405020304" pitchFamily="18" charset="0"/>
              </a:rPr>
              <a:t>• When you need to stand up for your own rights, resist aggression and pressure</a:t>
            </a:r>
          </a:p>
          <a:p>
            <a:r>
              <a:rPr lang="en-US" sz="1600" b="1" dirty="0">
                <a:latin typeface="Times New Roman" panose="02020603050405020304" pitchFamily="18" charset="0"/>
                <a:cs typeface="Times New Roman" panose="02020603050405020304" pitchFamily="18" charset="0"/>
              </a:rPr>
              <a:t>• When a quick resolution is required and using force is justified (e.g. in a life-threatening situation, to stop an aggression)</a:t>
            </a:r>
          </a:p>
          <a:p>
            <a:r>
              <a:rPr lang="en-US" sz="1600" b="1" dirty="0">
                <a:latin typeface="Times New Roman" panose="02020603050405020304" pitchFamily="18" charset="0"/>
                <a:cs typeface="Times New Roman" panose="02020603050405020304" pitchFamily="18" charset="0"/>
              </a:rPr>
              <a:t>• As a last resort to resolve a long-lasting conflict</a:t>
            </a:r>
          </a:p>
          <a:p>
            <a:endParaRPr lang="en-US" sz="1600" b="1" dirty="0" smtClean="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Possible </a:t>
            </a:r>
            <a:r>
              <a:rPr lang="en-US" sz="2000" b="1" dirty="0">
                <a:latin typeface="Times New Roman" panose="02020603050405020304" pitchFamily="18" charset="0"/>
                <a:cs typeface="Times New Roman" panose="02020603050405020304" pitchFamily="18" charset="0"/>
              </a:rPr>
              <a:t>advantages of forcing:</a:t>
            </a:r>
          </a:p>
          <a:p>
            <a:endParaRPr lang="en-US" sz="2000"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May provide a quick resolution to a </a:t>
            </a:r>
            <a:r>
              <a:rPr lang="en-US" b="1" dirty="0" smtClean="0">
                <a:latin typeface="Times New Roman" panose="02020603050405020304" pitchFamily="18" charset="0"/>
                <a:cs typeface="Times New Roman" panose="02020603050405020304" pitchFamily="18" charset="0"/>
              </a:rPr>
              <a:t>conflict</a:t>
            </a:r>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Increases self-esteem and draws respect when firm resistance or actions were a response to an aggression or hostility</a:t>
            </a:r>
          </a:p>
          <a:p>
            <a:endParaRPr lang="en-US" b="1" dirty="0" smtClean="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Some warnings of forcing</a:t>
            </a:r>
            <a:r>
              <a:rPr lang="en-US" sz="2000"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May negatively affect your relationship with the opponent in the long </a:t>
            </a:r>
            <a:r>
              <a:rPr lang="en-US" b="1" dirty="0" smtClean="0">
                <a:latin typeface="Times New Roman" panose="02020603050405020304" pitchFamily="18" charset="0"/>
                <a:cs typeface="Times New Roman" panose="02020603050405020304" pitchFamily="18" charset="0"/>
              </a:rPr>
              <a:t>run</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May cause the opponent to react in the same way, even if the opponent did not intend to be forceful </a:t>
            </a:r>
            <a:r>
              <a:rPr lang="en-US" b="1" dirty="0" smtClean="0">
                <a:latin typeface="Times New Roman" panose="02020603050405020304" pitchFamily="18" charset="0"/>
                <a:cs typeface="Times New Roman" panose="02020603050405020304" pitchFamily="18" charset="0"/>
              </a:rPr>
              <a:t>originally</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Cannot take advantage of the strong sides of the other side’s </a:t>
            </a:r>
            <a:r>
              <a:rPr lang="en-US" b="1" dirty="0" smtClean="0">
                <a:latin typeface="Times New Roman" panose="02020603050405020304" pitchFamily="18" charset="0"/>
                <a:cs typeface="Times New Roman" panose="02020603050405020304" pitchFamily="18" charset="0"/>
              </a:rPr>
              <a:t>position</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Taking this approach may require a lot of energy and be exhausting to some individuals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136361"/>
      </p:ext>
    </p:extLst>
  </p:cSld>
  <p:clrMapOvr>
    <a:masterClrMapping/>
  </p:clrMapOvr>
  <p:transition spd="slow">
    <p:wip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0"/>
            <a:ext cx="8839200" cy="3693319"/>
          </a:xfrm>
          <a:prstGeom prst="rect">
            <a:avLst/>
          </a:prstGeom>
        </p:spPr>
        <p:txBody>
          <a:bodyPr wrap="square">
            <a:spAutoFit/>
          </a:bodyPr>
          <a:lstStyle/>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Win-lose; impose the resolution	</a:t>
            </a:r>
            <a:endParaRPr lang="en-US" b="1" dirty="0" smtClean="0">
              <a:latin typeface="Times New Roman" panose="02020603050405020304" pitchFamily="18" charset="0"/>
              <a:cs typeface="Times New Roman" panose="02020603050405020304" pitchFamily="18" charset="0"/>
            </a:endParaRPr>
          </a:p>
          <a:p>
            <a:endParaRPr lang="en-US" b="1"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smtClean="0">
                <a:latin typeface="Times New Roman" panose="02020603050405020304" pitchFamily="18" charset="0"/>
                <a:cs typeface="Times New Roman" panose="02020603050405020304" pitchFamily="18" charset="0"/>
              </a:rPr>
              <a:t>When </a:t>
            </a:r>
            <a:r>
              <a:rPr lang="en-US" b="1" dirty="0">
                <a:latin typeface="Times New Roman" panose="02020603050405020304" pitchFamily="18" charset="0"/>
                <a:cs typeface="Times New Roman" panose="02020603050405020304" pitchFamily="18" charset="0"/>
              </a:rPr>
              <a:t>you are </a:t>
            </a:r>
            <a:r>
              <a:rPr lang="en-US" b="1" dirty="0" smtClean="0">
                <a:latin typeface="Times New Roman" panose="02020603050405020304" pitchFamily="18" charset="0"/>
                <a:cs typeface="Times New Roman" panose="02020603050405020304" pitchFamily="18" charset="0"/>
              </a:rPr>
              <a:t>right</a:t>
            </a:r>
          </a:p>
          <a:p>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In a do-or-die </a:t>
            </a:r>
            <a:r>
              <a:rPr lang="en-US" b="1" dirty="0" smtClean="0">
                <a:latin typeface="Times New Roman" panose="02020603050405020304" pitchFamily="18" charset="0"/>
                <a:cs typeface="Times New Roman" panose="02020603050405020304" pitchFamily="18" charset="0"/>
              </a:rPr>
              <a:t>situation</a:t>
            </a:r>
          </a:p>
          <a:p>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When the </a:t>
            </a:r>
            <a:r>
              <a:rPr lang="en-US" b="1" dirty="0" smtClean="0">
                <a:latin typeface="Times New Roman" panose="02020603050405020304" pitchFamily="18" charset="0"/>
                <a:cs typeface="Times New Roman" panose="02020603050405020304" pitchFamily="18" charset="0"/>
              </a:rPr>
              <a:t>stakes/ risks </a:t>
            </a:r>
            <a:r>
              <a:rPr lang="en-US" b="1" dirty="0">
                <a:latin typeface="Times New Roman" panose="02020603050405020304" pitchFamily="18" charset="0"/>
                <a:cs typeface="Times New Roman" panose="02020603050405020304" pitchFamily="18" charset="0"/>
              </a:rPr>
              <a:t>are </a:t>
            </a:r>
            <a:r>
              <a:rPr lang="en-US" b="1" dirty="0" smtClean="0">
                <a:latin typeface="Times New Roman" panose="02020603050405020304" pitchFamily="18" charset="0"/>
                <a:cs typeface="Times New Roman" panose="02020603050405020304" pitchFamily="18" charset="0"/>
              </a:rPr>
              <a:t>high</a:t>
            </a:r>
          </a:p>
          <a:p>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To gain </a:t>
            </a:r>
            <a:r>
              <a:rPr lang="en-US" b="1" dirty="0" smtClean="0">
                <a:latin typeface="Times New Roman" panose="02020603050405020304" pitchFamily="18" charset="0"/>
                <a:cs typeface="Times New Roman" panose="02020603050405020304" pitchFamily="18" charset="0"/>
              </a:rPr>
              <a:t>power</a:t>
            </a:r>
          </a:p>
          <a:p>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If the relationship is not </a:t>
            </a:r>
            <a:r>
              <a:rPr lang="en-US" b="1" dirty="0" smtClean="0">
                <a:latin typeface="Times New Roman" panose="02020603050405020304" pitchFamily="18" charset="0"/>
                <a:cs typeface="Times New Roman" panose="02020603050405020304" pitchFamily="18" charset="0"/>
              </a:rPr>
              <a:t>important</a:t>
            </a:r>
          </a:p>
          <a:p>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When time is of the </a:t>
            </a:r>
            <a:r>
              <a:rPr lang="en-US" b="1" dirty="0" smtClean="0">
                <a:latin typeface="Times New Roman" panose="02020603050405020304" pitchFamily="18" charset="0"/>
                <a:cs typeface="Times New Roman" panose="02020603050405020304" pitchFamily="18" charset="0"/>
              </a:rPr>
              <a:t>essence/ spirit</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317297"/>
      </p:ext>
    </p:extLst>
  </p:cSld>
  <p:clrMapOvr>
    <a:masterClrMapping/>
  </p:clrMapOvr>
  <p:transition spd="slow">
    <p:wip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85800"/>
            <a:ext cx="8839200" cy="4585871"/>
          </a:xfrm>
          <a:prstGeom prst="rect">
            <a:avLst/>
          </a:prstGeom>
        </p:spPr>
        <p:txBody>
          <a:bodyPr wrap="square">
            <a:spAutoFit/>
          </a:bodyPr>
          <a:lstStyle/>
          <a:p>
            <a:pPr algn="ctr"/>
            <a:r>
              <a:rPr lang="en-US" sz="2000" b="1" dirty="0" smtClean="0"/>
              <a:t>Confrontation</a:t>
            </a:r>
          </a:p>
          <a:p>
            <a:pPr algn="ctr"/>
            <a:endParaRPr lang="en-US" sz="2000" b="1" dirty="0"/>
          </a:p>
          <a:p>
            <a:r>
              <a:rPr lang="en-US" b="1" dirty="0">
                <a:latin typeface="Times New Roman" panose="02020603050405020304" pitchFamily="18" charset="0"/>
                <a:cs typeface="Times New Roman" panose="02020603050405020304" pitchFamily="18" charset="0"/>
              </a:rPr>
              <a:t>The confrontation style to conflict resolution entails the party placing his desires above those of all others involved in the conflict. Also known as problem confronting or problem solving. Assertiveness is the hallmark of this approach, and those employing this style of negotiation aim to address the conflict head-on</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It </a:t>
            </a:r>
            <a:r>
              <a:rPr lang="en-US" b="1" dirty="0">
                <a:latin typeface="Times New Roman" panose="02020603050405020304" pitchFamily="18" charset="0"/>
                <a:cs typeface="Times New Roman" panose="02020603050405020304" pitchFamily="18" charset="0"/>
              </a:rPr>
              <a:t>might involve high levels of emotions as the parties establish positions in what can sometimes evolve into hostile communications</a:t>
            </a:r>
            <a:r>
              <a:rPr lang="en-US"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Confronting the conflict as a problem to be </a:t>
            </a:r>
            <a:r>
              <a:rPr lang="en-US" b="1" dirty="0" smtClean="0">
                <a:latin typeface="Times New Roman" panose="02020603050405020304" pitchFamily="18" charset="0"/>
                <a:cs typeface="Times New Roman" panose="02020603050405020304" pitchFamily="18" charset="0"/>
              </a:rPr>
              <a:t>solved</a:t>
            </a:r>
          </a:p>
          <a:p>
            <a:endParaRPr lang="en-US" b="1"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b="1" dirty="0" smtClean="0">
                <a:latin typeface="Times New Roman" panose="02020603050405020304" pitchFamily="18" charset="0"/>
                <a:cs typeface="Times New Roman" panose="02020603050405020304" pitchFamily="18" charset="0"/>
              </a:rPr>
              <a:t>When </a:t>
            </a:r>
            <a:r>
              <a:rPr lang="en-US" b="1" dirty="0">
                <a:latin typeface="Times New Roman" panose="02020603050405020304" pitchFamily="18" charset="0"/>
                <a:cs typeface="Times New Roman" panose="02020603050405020304" pitchFamily="18" charset="0"/>
              </a:rPr>
              <a:t>you have confidence in the other party's ability to problem solve</a:t>
            </a: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When the relationship is important</a:t>
            </a:r>
          </a:p>
          <a:p>
            <a:pPr marL="285750" indent="-285750">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When you need a win-win solution</a:t>
            </a:r>
          </a:p>
          <a:p>
            <a:endParaRPr lang="en-US" dirty="0"/>
          </a:p>
        </p:txBody>
      </p:sp>
    </p:spTree>
    <p:extLst>
      <p:ext uri="{BB962C8B-B14F-4D97-AF65-F5344CB8AC3E}">
        <p14:creationId xmlns:p14="http://schemas.microsoft.com/office/powerpoint/2010/main" val="513458275"/>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normAutofit/>
          </a:bodyPr>
          <a:lstStyle/>
          <a:p>
            <a:r>
              <a:rPr lang="en-US" sz="2400" b="1" dirty="0" smtClean="0">
                <a:solidFill>
                  <a:schemeClr val="tx1"/>
                </a:solidFill>
              </a:rPr>
              <a:t>Sources Of Conflict</a:t>
            </a:r>
            <a:endParaRPr lang="en-US" sz="2400" b="1" dirty="0">
              <a:solidFill>
                <a:schemeClr val="tx1"/>
              </a:solidFill>
            </a:endParaRPr>
          </a:p>
        </p:txBody>
      </p:sp>
      <p:sp>
        <p:nvSpPr>
          <p:cNvPr id="3" name="Content Placeholder 2"/>
          <p:cNvSpPr>
            <a:spLocks noGrp="1"/>
          </p:cNvSpPr>
          <p:nvPr>
            <p:ph idx="1"/>
          </p:nvPr>
        </p:nvSpPr>
        <p:spPr>
          <a:xfrm>
            <a:off x="457200" y="1447800"/>
            <a:ext cx="8686800" cy="5257800"/>
          </a:xfrm>
        </p:spPr>
        <p:txBody>
          <a:bodyPr>
            <a:normAutofit/>
          </a:bodyPr>
          <a:lstStyle/>
          <a:p>
            <a:pPr algn="just"/>
            <a:r>
              <a:rPr lang="en-US" sz="2000" b="1" dirty="0" smtClean="0"/>
              <a:t>Incompatible Evaluation or Reward System</a:t>
            </a:r>
          </a:p>
          <a:p>
            <a:pPr algn="just">
              <a:buFont typeface="Wingdings" pitchFamily="2" charset="2"/>
              <a:buChar char="Ø"/>
            </a:pPr>
            <a:r>
              <a:rPr lang="en-US" sz="2000" dirty="0" smtClean="0"/>
              <a:t>A group is rewarded for achieving a goal, but another interdependent group is rewarded for achieving a goal that conflict with the first group.</a:t>
            </a:r>
          </a:p>
          <a:p>
            <a:pPr algn="just"/>
            <a:r>
              <a:rPr lang="en-US" sz="2000" b="1" dirty="0" smtClean="0"/>
              <a:t>Scarce Resources </a:t>
            </a:r>
          </a:p>
          <a:p>
            <a:pPr algn="just">
              <a:buFont typeface="Wingdings" pitchFamily="2" charset="2"/>
              <a:buChar char="Ø"/>
            </a:pPr>
            <a:r>
              <a:rPr lang="en-US" sz="2000" dirty="0" smtClean="0"/>
              <a:t>Managers can come into conflict over the allocation of scare resources.</a:t>
            </a:r>
          </a:p>
          <a:p>
            <a:pPr algn="just"/>
            <a:r>
              <a:rPr lang="en-US" sz="2000" b="1" dirty="0" smtClean="0"/>
              <a:t>Status Inconsistencies</a:t>
            </a:r>
          </a:p>
          <a:p>
            <a:pPr algn="just">
              <a:buFont typeface="Wingdings" pitchFamily="2" charset="2"/>
              <a:buChar char="Ø"/>
            </a:pPr>
            <a:r>
              <a:rPr lang="en-US" sz="2000" dirty="0" smtClean="0"/>
              <a:t>Some individual and groups have a higher organization status than others, leading to conflict with lower status groups.</a:t>
            </a:r>
            <a:endParaRPr lang="en-US" sz="2000" dirty="0"/>
          </a:p>
        </p:txBody>
      </p:sp>
    </p:spTree>
    <p:extLst>
      <p:ext uri="{BB962C8B-B14F-4D97-AF65-F5344CB8AC3E}">
        <p14:creationId xmlns:p14="http://schemas.microsoft.com/office/powerpoint/2010/main" val="3926156537"/>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rPr>
              <a:t>Managerial Sources Of Conflict</a:t>
            </a:r>
            <a:endParaRPr lang="en-US" sz="2400" b="1" dirty="0">
              <a:solidFill>
                <a:schemeClr val="tx1"/>
              </a:solidFill>
            </a:endParaRPr>
          </a:p>
        </p:txBody>
      </p:sp>
      <p:sp>
        <p:nvSpPr>
          <p:cNvPr id="3" name="Content Placeholder 2"/>
          <p:cNvSpPr>
            <a:spLocks noGrp="1"/>
          </p:cNvSpPr>
          <p:nvPr>
            <p:ph idx="1"/>
          </p:nvPr>
        </p:nvSpPr>
        <p:spPr/>
        <p:txBody>
          <a:bodyPr>
            <a:normAutofit/>
          </a:bodyPr>
          <a:lstStyle/>
          <a:p>
            <a:r>
              <a:rPr lang="en-US" sz="2000" dirty="0" smtClean="0"/>
              <a:t>Goals, Values, And Standards</a:t>
            </a:r>
          </a:p>
          <a:p>
            <a:r>
              <a:rPr lang="en-US" sz="2000" dirty="0" smtClean="0"/>
              <a:t>Effectiveness In Communication</a:t>
            </a:r>
          </a:p>
          <a:p>
            <a:r>
              <a:rPr lang="en-US" sz="2000" dirty="0" smtClean="0"/>
              <a:t>Treatment Of Subordinates</a:t>
            </a:r>
          </a:p>
          <a:p>
            <a:r>
              <a:rPr lang="en-US" sz="2000" dirty="0" smtClean="0"/>
              <a:t>Leadership style</a:t>
            </a:r>
            <a:endParaRPr lang="en-US" sz="2000" dirty="0"/>
          </a:p>
        </p:txBody>
      </p:sp>
    </p:spTree>
    <p:extLst>
      <p:ext uri="{BB962C8B-B14F-4D97-AF65-F5344CB8AC3E}">
        <p14:creationId xmlns:p14="http://schemas.microsoft.com/office/powerpoint/2010/main" val="3298563774"/>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38200"/>
          </a:xfrm>
        </p:spPr>
        <p:txBody>
          <a:bodyPr>
            <a:normAutofit/>
          </a:bodyPr>
          <a:lstStyle/>
          <a:p>
            <a:r>
              <a:rPr lang="en-US" sz="2400" b="1" dirty="0" smtClean="0">
                <a:solidFill>
                  <a:schemeClr val="tx1"/>
                </a:solidFill>
              </a:rPr>
              <a:t>Employee Sources Of Conflict</a:t>
            </a:r>
            <a:endParaRPr lang="en-US" sz="2400" b="1" dirty="0">
              <a:solidFill>
                <a:schemeClr val="tx1"/>
              </a:solidFill>
            </a:endParaRPr>
          </a:p>
        </p:txBody>
      </p:sp>
      <p:sp>
        <p:nvSpPr>
          <p:cNvPr id="3" name="Content Placeholder 2"/>
          <p:cNvSpPr>
            <a:spLocks noGrp="1"/>
          </p:cNvSpPr>
          <p:nvPr>
            <p:ph idx="1"/>
          </p:nvPr>
        </p:nvSpPr>
        <p:spPr>
          <a:xfrm>
            <a:off x="457200" y="1371600"/>
            <a:ext cx="8458200" cy="5334000"/>
          </a:xfrm>
        </p:spPr>
        <p:txBody>
          <a:bodyPr>
            <a:normAutofit/>
          </a:bodyPr>
          <a:lstStyle/>
          <a:p>
            <a:r>
              <a:rPr lang="en-US" sz="2000" dirty="0" smtClean="0"/>
              <a:t>Goals and values</a:t>
            </a:r>
          </a:p>
          <a:p>
            <a:r>
              <a:rPr lang="en-US" sz="2000" dirty="0" smtClean="0"/>
              <a:t>Job Requirements</a:t>
            </a:r>
          </a:p>
          <a:p>
            <a:r>
              <a:rPr lang="en-US" sz="2000" dirty="0" smtClean="0"/>
              <a:t>Competitive Status</a:t>
            </a:r>
          </a:p>
          <a:p>
            <a:r>
              <a:rPr lang="en-US" sz="2000" dirty="0" smtClean="0"/>
              <a:t>Job Dissatisfaction</a:t>
            </a:r>
          </a:p>
          <a:p>
            <a:r>
              <a:rPr lang="en-US" sz="2000" dirty="0" smtClean="0"/>
              <a:t>Personality Clashes</a:t>
            </a:r>
          </a:p>
          <a:p>
            <a:r>
              <a:rPr lang="en-US" sz="2000" dirty="0" smtClean="0"/>
              <a:t>Troublemakers</a:t>
            </a:r>
            <a:endParaRPr lang="en-US" sz="2000" dirty="0"/>
          </a:p>
        </p:txBody>
      </p:sp>
    </p:spTree>
    <p:extLst>
      <p:ext uri="{BB962C8B-B14F-4D97-AF65-F5344CB8AC3E}">
        <p14:creationId xmlns:p14="http://schemas.microsoft.com/office/powerpoint/2010/main" val="1789278"/>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532</TotalTime>
  <Words>6386</Words>
  <Application>Microsoft Office PowerPoint</Application>
  <PresentationFormat>On-screen Show (4:3)</PresentationFormat>
  <Paragraphs>669</Paragraphs>
  <Slides>65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65</vt:i4>
      </vt:variant>
    </vt:vector>
  </HeadingPairs>
  <TitlesOfParts>
    <vt:vector size="72" baseType="lpstr">
      <vt:lpstr>Calibri</vt:lpstr>
      <vt:lpstr>Georgia</vt:lpstr>
      <vt:lpstr>Times New Roman</vt:lpstr>
      <vt:lpstr>Trebuchet MS</vt:lpstr>
      <vt:lpstr>Wingdings</vt:lpstr>
      <vt:lpstr>Wingdings 2</vt:lpstr>
      <vt:lpstr>Urban</vt:lpstr>
      <vt:lpstr>Antecedents of Conflict</vt:lpstr>
      <vt:lpstr>PowerPoint Presentation</vt:lpstr>
      <vt:lpstr>Sources Of Conflict</vt:lpstr>
      <vt:lpstr>Sources Of Conflict</vt:lpstr>
      <vt:lpstr>Sources Of Conflict &amp; Use Of Rational v/s Political Model</vt:lpstr>
      <vt:lpstr>Sources Of Conflict</vt:lpstr>
      <vt:lpstr>Sources Of Conflict</vt:lpstr>
      <vt:lpstr>Managerial Sources Of Conflict</vt:lpstr>
      <vt:lpstr>Employee Sources Of Conflict</vt:lpstr>
      <vt:lpstr>Organizational Sources Of Conflict</vt:lpstr>
      <vt:lpstr>PowerPoint Presentation</vt:lpstr>
      <vt:lpstr> Personality conflict </vt:lpstr>
      <vt:lpstr>How To Deal With Personality Conflict</vt:lpstr>
      <vt:lpstr>Value Conflict:</vt:lpstr>
      <vt:lpstr>Value System:</vt:lpstr>
      <vt:lpstr>Instrumental Values:</vt:lpstr>
      <vt:lpstr>Terminal Value:</vt:lpstr>
      <vt:lpstr>Intergroup Conflict:</vt:lpstr>
      <vt:lpstr>The Seeds Of Inter-group Conflict</vt:lpstr>
      <vt:lpstr>How To Minimize Inter-group Conflict</vt:lpstr>
      <vt:lpstr>Conflict Between Organization And Environment</vt:lpstr>
      <vt:lpstr>PowerPoint Presentation</vt:lpstr>
      <vt:lpstr>  Assertiveness</vt:lpstr>
      <vt:lpstr>Assertive</vt:lpstr>
      <vt:lpstr>Bill Of Assertive Rights</vt:lpstr>
      <vt:lpstr>Characteristics Of Assertive Behavior</vt:lpstr>
      <vt:lpstr>Behavioral Indicators of Assertiveness</vt:lpstr>
      <vt:lpstr>Aggressive Behavior</vt:lpstr>
      <vt:lpstr>Aggressive</vt:lpstr>
      <vt:lpstr>Passive Behavior</vt:lpstr>
      <vt:lpstr>Passive</vt:lpstr>
      <vt:lpstr>Passive/Aggressive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Antecedents of Conflict</dc:title>
  <dc:creator>adil</dc:creator>
  <cp:lastModifiedBy>MK Bhatti</cp:lastModifiedBy>
  <cp:revision>118</cp:revision>
  <dcterms:created xsi:type="dcterms:W3CDTF">2016-03-27T07:20:19Z</dcterms:created>
  <dcterms:modified xsi:type="dcterms:W3CDTF">2017-03-22T06:57:20Z</dcterms:modified>
</cp:coreProperties>
</file>