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A04C1E-7AE4-4911-9A83-4471FD297979}" type="datetimeFigureOut">
              <a:rPr lang="en-GB" smtClean="0"/>
              <a:t>16/06/2020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D0AE0-296B-4AD8-B151-C705942DDC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25616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A04C1E-7AE4-4911-9A83-4471FD297979}" type="datetimeFigureOut">
              <a:rPr lang="en-GB" smtClean="0"/>
              <a:t>16/06/2020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D0AE0-296B-4AD8-B151-C705942DDC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81722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A04C1E-7AE4-4911-9A83-4471FD297979}" type="datetimeFigureOut">
              <a:rPr lang="en-GB" smtClean="0"/>
              <a:t>16/06/2020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D0AE0-296B-4AD8-B151-C705942DDC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00387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A04C1E-7AE4-4911-9A83-4471FD297979}" type="datetimeFigureOut">
              <a:rPr lang="en-GB" smtClean="0"/>
              <a:t>16/06/2020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D0AE0-296B-4AD8-B151-C705942DDC35}" type="slidenum">
              <a:rPr lang="en-GB" smtClean="0"/>
              <a:t>‹#›</a:t>
            </a:fld>
            <a:endParaRPr lang="en-GB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6832501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A04C1E-7AE4-4911-9A83-4471FD297979}" type="datetimeFigureOut">
              <a:rPr lang="en-GB" smtClean="0"/>
              <a:t>16/06/2020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D0AE0-296B-4AD8-B151-C705942DDC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157748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A04C1E-7AE4-4911-9A83-4471FD297979}" type="datetimeFigureOut">
              <a:rPr lang="en-GB" smtClean="0"/>
              <a:t>16/06/2020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D0AE0-296B-4AD8-B151-C705942DDC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989573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A04C1E-7AE4-4911-9A83-4471FD297979}" type="datetimeFigureOut">
              <a:rPr lang="en-GB" smtClean="0"/>
              <a:t>16/06/2020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D0AE0-296B-4AD8-B151-C705942DDC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377122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A04C1E-7AE4-4911-9A83-4471FD297979}" type="datetimeFigureOut">
              <a:rPr lang="en-GB" smtClean="0"/>
              <a:t>16/06/2020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D0AE0-296B-4AD8-B151-C705942DDC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1157158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A04C1E-7AE4-4911-9A83-4471FD297979}" type="datetimeFigureOut">
              <a:rPr lang="en-GB" smtClean="0"/>
              <a:t>16/06/2020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D0AE0-296B-4AD8-B151-C705942DDC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80913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A04C1E-7AE4-4911-9A83-4471FD297979}" type="datetimeFigureOut">
              <a:rPr lang="en-GB" smtClean="0"/>
              <a:t>16/06/2020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D0AE0-296B-4AD8-B151-C705942DDC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54403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A04C1E-7AE4-4911-9A83-4471FD297979}" type="datetimeFigureOut">
              <a:rPr lang="en-GB" smtClean="0"/>
              <a:t>16/06/2020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D0AE0-296B-4AD8-B151-C705942DDC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40774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A04C1E-7AE4-4911-9A83-4471FD297979}" type="datetimeFigureOut">
              <a:rPr lang="en-GB" smtClean="0"/>
              <a:t>16/06/2020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D0AE0-296B-4AD8-B151-C705942DDC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89763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A04C1E-7AE4-4911-9A83-4471FD297979}" type="datetimeFigureOut">
              <a:rPr lang="en-GB" smtClean="0"/>
              <a:t>16/06/2020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D0AE0-296B-4AD8-B151-C705942DDC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4459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A04C1E-7AE4-4911-9A83-4471FD297979}" type="datetimeFigureOut">
              <a:rPr lang="en-GB" smtClean="0"/>
              <a:t>16/06/2020</a:t>
            </a:fld>
            <a:endParaRPr lang="en-GB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D0AE0-296B-4AD8-B151-C705942DDC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41546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A04C1E-7AE4-4911-9A83-4471FD297979}" type="datetimeFigureOut">
              <a:rPr lang="en-GB" smtClean="0"/>
              <a:t>16/06/2020</a:t>
            </a:fld>
            <a:endParaRPr lang="en-GB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D0AE0-296B-4AD8-B151-C705942DDC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51161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A04C1E-7AE4-4911-9A83-4471FD297979}" type="datetimeFigureOut">
              <a:rPr lang="en-GB" smtClean="0"/>
              <a:t>16/06/2020</a:t>
            </a:fld>
            <a:endParaRPr lang="en-GB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D0AE0-296B-4AD8-B151-C705942DDC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05451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A04C1E-7AE4-4911-9A83-4471FD297979}" type="datetimeFigureOut">
              <a:rPr lang="en-GB" smtClean="0"/>
              <a:t>16/06/2020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D0AE0-296B-4AD8-B151-C705942DDC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09982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94A04C1E-7AE4-4911-9A83-4471FD297979}" type="datetimeFigureOut">
              <a:rPr lang="en-GB" smtClean="0"/>
              <a:t>16/06/2020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CD0AE0-296B-4AD8-B151-C705942DDC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991859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ps-AF" dirty="0" smtClean="0">
                <a:cs typeface=".MS Ariana Zar {Megasoft}" panose="02010400000000000000" pitchFamily="2" charset="-78"/>
              </a:rPr>
              <a:t>دژبپوهني څانګي: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(Branches of Linguistics)</a:t>
            </a:r>
            <a:endParaRPr lang="en-GB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0109" y="1662545"/>
            <a:ext cx="11845635" cy="4890655"/>
          </a:xfrm>
        </p:spPr>
        <p:txBody>
          <a:bodyPr>
            <a:noAutofit/>
          </a:bodyPr>
          <a:lstStyle/>
          <a:p>
            <a:pPr algn="r" rtl="1">
              <a:buFont typeface="Wingdings" panose="05000000000000000000" pitchFamily="2" charset="2"/>
              <a:buChar char="v"/>
            </a:pPr>
            <a:r>
              <a:rPr lang="ps-AF" sz="2800" dirty="0" smtClean="0">
                <a:cs typeface=".MS Ariana Zar {Megasoft}" panose="02010400000000000000" pitchFamily="2" charset="-78"/>
              </a:rPr>
              <a:t>ژبپوهنه پر دوه برخو باندي وېشل شوې ده:</a:t>
            </a:r>
            <a:r>
              <a:rPr lang="en-US" sz="2800" dirty="0">
                <a:cs typeface=".MS Ariana Zar {Megasoft}" panose="02010400000000000000" pitchFamily="2" charset="-78"/>
              </a:rPr>
              <a:t> </a:t>
            </a:r>
            <a:r>
              <a:rPr lang="ps-AF" sz="2800" dirty="0" smtClean="0">
                <a:cs typeface=".MS Ariana Zar {Megasoft}" panose="02010400000000000000" pitchFamily="2" charset="-78"/>
              </a:rPr>
              <a:t>يوه ته مائيکرو ژبپوهنه</a:t>
            </a:r>
            <a:r>
              <a:rPr lang="en-US" sz="2800" dirty="0" smtClean="0">
                <a:cs typeface=".MS Ariana Zar {Megasoft}" panose="02010400000000000000" pitchFamily="2" charset="-78"/>
              </a:rPr>
              <a:t> 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(Micro-linguistics)</a:t>
            </a:r>
            <a:r>
              <a:rPr lang="en-US" sz="2800" dirty="0" smtClean="0">
                <a:cs typeface=".MS Ariana Zar {Megasoft}" panose="02010400000000000000" pitchFamily="2" charset="-78"/>
              </a:rPr>
              <a:t> </a:t>
            </a:r>
            <a:r>
              <a:rPr lang="ps-AF" sz="2800" dirty="0" smtClean="0">
                <a:cs typeface=".MS Ariana Zar {Megasoft}" panose="02010400000000000000" pitchFamily="2" charset="-78"/>
              </a:rPr>
              <a:t> او دويمې برخې ته مېکرو ژبپوهنه</a:t>
            </a:r>
            <a:r>
              <a:rPr lang="en-US" sz="2800" dirty="0" smtClean="0">
                <a:cs typeface=".MS Ariana Zar {Megasoft}" panose="02010400000000000000" pitchFamily="2" charset="-78"/>
              </a:rPr>
              <a:t> 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(Macro-linguistics)</a:t>
            </a:r>
            <a:r>
              <a:rPr lang="ps-AF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s-AF" sz="2800" dirty="0" smtClean="0">
                <a:cs typeface=".MS Ariana Zar {Megasoft}" panose="02010400000000000000" pitchFamily="2" charset="-78"/>
              </a:rPr>
              <a:t>وائي</a:t>
            </a:r>
            <a:r>
              <a:rPr lang="en-US" sz="2800" dirty="0" smtClean="0">
                <a:cs typeface=".MS Ariana Zar {Megasoft}" panose="02010400000000000000" pitchFamily="2" charset="-78"/>
              </a:rPr>
              <a:t>.</a:t>
            </a:r>
            <a:endParaRPr lang="ps-AF" sz="2800" dirty="0" smtClean="0">
              <a:cs typeface=".MS Ariana Zar {Megasoft}" panose="02010400000000000000" pitchFamily="2" charset="-78"/>
            </a:endParaRPr>
          </a:p>
          <a:p>
            <a:pPr algn="r" rtl="1">
              <a:buFont typeface="Wingdings" panose="05000000000000000000" pitchFamily="2" charset="2"/>
              <a:buChar char="v"/>
            </a:pPr>
            <a:endParaRPr lang="en-US" sz="2800" dirty="0">
              <a:cs typeface=".MS Ariana Zar {Megasoft}" panose="02010400000000000000" pitchFamily="2" charset="-78"/>
            </a:endParaRPr>
          </a:p>
          <a:p>
            <a:pPr algn="r" rtl="1">
              <a:buFont typeface="Wingdings" panose="05000000000000000000" pitchFamily="2" charset="2"/>
              <a:buChar char="v"/>
            </a:pPr>
            <a:r>
              <a:rPr lang="ps-AF" sz="2800" dirty="0" smtClean="0">
                <a:cs typeface=".MS Ariana Zar {Megasoft}" panose="02010400000000000000" pitchFamily="2" charset="-78"/>
              </a:rPr>
              <a:t>د مائيکرو ژبپوهني په  موضوعاتو کښي ږغونه، د دې توليديدل يا پيدا کېدل ، د ږغونو تشريح ، د تورو او جملو د جوړولو لاري او هغه ګرائمري اصولونه چي دغه جوړښتونه پلتي، راځي.</a:t>
            </a:r>
          </a:p>
          <a:p>
            <a:pPr marL="0" indent="0" algn="r" rtl="1">
              <a:buNone/>
            </a:pPr>
            <a:endParaRPr lang="ps-AF" sz="2800" dirty="0" smtClean="0">
              <a:cs typeface=".MS Ariana Zar {Megasoft}" panose="02010400000000000000" pitchFamily="2" charset="-78"/>
            </a:endParaRPr>
          </a:p>
          <a:p>
            <a:pPr algn="r" rtl="1">
              <a:buFont typeface="Wingdings" panose="05000000000000000000" pitchFamily="2" charset="2"/>
              <a:buChar char="v"/>
            </a:pPr>
            <a:r>
              <a:rPr lang="ps-AF" sz="2800" dirty="0" smtClean="0">
                <a:cs typeface=".MS Ariana Zar {Megasoft}" panose="02010400000000000000" pitchFamily="2" charset="-78"/>
              </a:rPr>
              <a:t> په مېکرو ژبپوهنه کښي د ژبي نور اړين اړخونه تر څېړنه لاندي نيول کيږي. لکه په ټولنه کښي ژبه څنګه کارول کيږي، موږ څنګه معناوي جوړي کړو، او څنګه د ژبي د لاري حقيقت ووايو. و دې ټولو ته مېکرو ژبپوهنه وائي، او زياتره د هغو خلګو دپاره د پام وړ ګرځي چي ټولنپوهنه، بشرپوهنه، کمپوټر ساينس، سياست، تاريخ او داسي نور علمي څانګي مطالعه کوي.   </a:t>
            </a:r>
          </a:p>
        </p:txBody>
      </p:sp>
    </p:spTree>
    <p:extLst>
      <p:ext uri="{BB962C8B-B14F-4D97-AF65-F5344CB8AC3E}">
        <p14:creationId xmlns:p14="http://schemas.microsoft.com/office/powerpoint/2010/main" val="25023953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ps-AF" dirty="0" smtClean="0">
                <a:cs typeface=".MS Ariana Zar {Megasoft}" panose="02010400000000000000" pitchFamily="2" charset="-78"/>
              </a:rPr>
              <a:t>ژبپوهنه څه ده؟</a:t>
            </a:r>
            <a:r>
              <a:rPr lang="en-US" dirty="0" smtClean="0">
                <a:cs typeface=".MS Ariana Zar {Megasoft}" panose="02010400000000000000" pitchFamily="2" charset="-78"/>
              </a:rPr>
              <a:t>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(What is Linguistics)</a:t>
            </a:r>
            <a:endParaRPr lang="en-GB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5636" y="1496292"/>
            <a:ext cx="11291455" cy="4752108"/>
          </a:xfrm>
        </p:spPr>
        <p:txBody>
          <a:bodyPr>
            <a:normAutofit/>
          </a:bodyPr>
          <a:lstStyle/>
          <a:p>
            <a:pPr algn="r" rtl="1">
              <a:buFont typeface="Wingdings" panose="05000000000000000000" pitchFamily="2" charset="2"/>
              <a:buChar char="v"/>
            </a:pPr>
            <a:r>
              <a:rPr lang="ps-AF" sz="2800" dirty="0" smtClean="0">
                <a:cs typeface=".MS Ariana Zar {Megasoft}" panose="02010400000000000000" pitchFamily="2" charset="-78"/>
              </a:rPr>
              <a:t>ژبپوهنه له دوو مرکبو تورو – ژب -او –پوهنه      څخه راوتلې اصطلاح ده چي مانا يې په سائنسي توګه د ژبې څېړني ته وائي. </a:t>
            </a:r>
            <a:endParaRPr lang="en-US" sz="2800" dirty="0" smtClean="0">
              <a:cs typeface=".MS Ariana Zar {Megasoft}" panose="02010400000000000000" pitchFamily="2" charset="-78"/>
            </a:endParaRPr>
          </a:p>
          <a:p>
            <a:pPr marL="0" indent="0" algn="r" rtl="1">
              <a:buNone/>
            </a:pPr>
            <a:endParaRPr lang="ps-AF" sz="2800" dirty="0" smtClean="0">
              <a:cs typeface=".MS Ariana Zar {Megasoft}" panose="02010400000000000000" pitchFamily="2" charset="-78"/>
            </a:endParaRPr>
          </a:p>
          <a:p>
            <a:pPr algn="r" rtl="1">
              <a:buFont typeface="Wingdings" panose="05000000000000000000" pitchFamily="2" charset="2"/>
              <a:buChar char="v"/>
            </a:pPr>
            <a:r>
              <a:rPr lang="ps-AF" sz="2800" dirty="0" smtClean="0">
                <a:cs typeface=".MS Ariana Zar {Megasoft}" panose="02010400000000000000" pitchFamily="2" charset="-78"/>
              </a:rPr>
              <a:t>د ژبپوهني د لاري د يوې ژبې جوړښت تر څېړنه لاندي نيول کېږي.</a:t>
            </a:r>
            <a:endParaRPr lang="en-US" sz="2800" dirty="0" smtClean="0">
              <a:cs typeface=".MS Ariana Zar {Megasoft}" panose="02010400000000000000" pitchFamily="2" charset="-78"/>
            </a:endParaRPr>
          </a:p>
          <a:p>
            <a:pPr marL="0" indent="0" algn="r" rtl="1">
              <a:buNone/>
            </a:pPr>
            <a:endParaRPr lang="ps-AF" sz="2800" dirty="0" smtClean="0">
              <a:cs typeface=".MS Ariana Zar {Megasoft}" panose="02010400000000000000" pitchFamily="2" charset="-78"/>
            </a:endParaRPr>
          </a:p>
          <a:p>
            <a:pPr algn="r" rtl="1">
              <a:buFont typeface="Wingdings" panose="05000000000000000000" pitchFamily="2" charset="2"/>
              <a:buChar char="v"/>
            </a:pPr>
            <a:r>
              <a:rPr lang="ps-AF" sz="2800" dirty="0" smtClean="0">
                <a:cs typeface=".MS Ariana Zar {Megasoft}" panose="02010400000000000000" pitchFamily="2" charset="-78"/>
              </a:rPr>
              <a:t>د ژبپوهني دپاره په هندي کښي د بهاشا، په اردو کښې لسانيات، په فارسي کښې زبان شناسي، عربي کښې علم اللغت او په انګلسي ژبه کښې لينګوسټک 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(Linguistics) </a:t>
            </a:r>
            <a:r>
              <a:rPr lang="ps-AF" sz="2800" dirty="0" smtClean="0">
                <a:cs typeface=".MS Ariana Zar {Megasoft}" panose="02010400000000000000" pitchFamily="2" charset="-78"/>
              </a:rPr>
              <a:t>کلمې کارول کيږي.</a:t>
            </a:r>
            <a:endParaRPr lang="en-US" sz="2800" dirty="0" smtClean="0">
              <a:cs typeface=".MS Ariana Zar {Megasoft}" panose="02010400000000000000" pitchFamily="2" charset="-78"/>
            </a:endParaRPr>
          </a:p>
          <a:p>
            <a:pPr marL="0" indent="0" algn="r" rtl="1">
              <a:buNone/>
            </a:pPr>
            <a:endParaRPr lang="en-US" sz="2800" dirty="0" smtClean="0">
              <a:cs typeface=".MS Ariana Zar {Megasoft}" panose="02010400000000000000" pitchFamily="2" charset="-78"/>
            </a:endParaRPr>
          </a:p>
          <a:p>
            <a:pPr algn="r" rtl="1">
              <a:buFont typeface="Wingdings" panose="05000000000000000000" pitchFamily="2" charset="2"/>
              <a:buChar char="v"/>
            </a:pPr>
            <a:r>
              <a:rPr lang="ps-AF" sz="2800" dirty="0" smtClean="0">
                <a:cs typeface=".MS Ariana Zar {Megasoft}" panose="02010400000000000000" pitchFamily="2" charset="-78"/>
              </a:rPr>
              <a:t>ډيويز په ۱۷۱۶ کښې د ژبې علم ته د ګلاسولوجي </a:t>
            </a:r>
            <a:r>
              <a:rPr lang="en-US" sz="2800" dirty="0" smtClean="0">
                <a:cs typeface=".MS Ariana Zar {Megasoft}" panose="02010400000000000000" pitchFamily="2" charset="-78"/>
              </a:rPr>
              <a:t> 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Glossology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ps-AF" sz="2800" dirty="0" smtClean="0">
                <a:cs typeface=".MS Ariana Zar {Megasoft}" panose="02010400000000000000" pitchFamily="2" charset="-78"/>
              </a:rPr>
              <a:t>نوم ورکړو</a:t>
            </a:r>
            <a:r>
              <a:rPr lang="en-US" sz="2800" dirty="0" smtClean="0">
                <a:cs typeface=".MS Ariana Zar {Megasoft}" panose="02010400000000000000" pitchFamily="2" charset="-78"/>
              </a:rPr>
              <a:t>.</a:t>
            </a:r>
            <a:r>
              <a:rPr lang="ps-AF" sz="2800" dirty="0" smtClean="0">
                <a:cs typeface=".MS Ariana Zar {Megasoft}" panose="02010400000000000000" pitchFamily="2" charset="-78"/>
              </a:rPr>
              <a:t> بشری اکرم (۶۱)</a:t>
            </a:r>
          </a:p>
          <a:p>
            <a:pPr algn="r" rtl="1">
              <a:buFont typeface="Wingdings" panose="05000000000000000000" pitchFamily="2" charset="2"/>
              <a:buChar char="v"/>
            </a:pPr>
            <a:endParaRPr lang="en-US" sz="2800" dirty="0" smtClean="0">
              <a:cs typeface=".MS Ariana Zar {Megasoft}" panose="02010400000000000000" pitchFamily="2" charset="-78"/>
            </a:endParaRPr>
          </a:p>
          <a:p>
            <a:pPr algn="r" rtl="1">
              <a:buFont typeface="Wingdings" panose="05000000000000000000" pitchFamily="2" charset="2"/>
              <a:buChar char="v"/>
            </a:pPr>
            <a:endParaRPr lang="en-GB" sz="2800" dirty="0">
              <a:cs typeface=".MS Ariana Zar {Megasoft}" panose="0201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5560059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ps-AF" dirty="0">
                <a:cs typeface=".MS Ariana Zar {Megasoft}" panose="02010400000000000000" pitchFamily="2" charset="-78"/>
              </a:rPr>
              <a:t>ژبپوهنه څه ده؟</a:t>
            </a:r>
            <a:r>
              <a:rPr lang="en-US" dirty="0">
                <a:cs typeface=".MS Ariana Zar {Megasoft}" panose="02010400000000000000" pitchFamily="2" charset="-78"/>
              </a:rPr>
              <a:t>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(What is Linguistics)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7091" y="2052918"/>
            <a:ext cx="11540835" cy="4195481"/>
          </a:xfrm>
        </p:spPr>
        <p:txBody>
          <a:bodyPr>
            <a:normAutofit/>
          </a:bodyPr>
          <a:lstStyle/>
          <a:p>
            <a:pPr algn="r" rtl="1">
              <a:buFont typeface="Wingdings" panose="05000000000000000000" pitchFamily="2" charset="2"/>
              <a:buChar char="v"/>
            </a:pPr>
            <a:r>
              <a:rPr lang="ps-AF" sz="2800" dirty="0" smtClean="0">
                <a:cs typeface=".MS Ariana Zar {Megasoft}" panose="02010400000000000000" pitchFamily="2" charset="-78"/>
              </a:rPr>
              <a:t>په نونسمه/ نولسمه پېړۍ کښې د ژبې د علم دپاره د تقابلي فلالوژي 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(Comparative Philology)</a:t>
            </a:r>
            <a:r>
              <a:rPr lang="ps-AF" sz="2800" dirty="0" smtClean="0">
                <a:cs typeface=".MS Ariana Zar {Megasoft}" panose="02010400000000000000" pitchFamily="2" charset="-78"/>
              </a:rPr>
              <a:t> اصطلاح وټاکل سوه.</a:t>
            </a:r>
          </a:p>
          <a:p>
            <a:pPr algn="r" rtl="1">
              <a:buFont typeface="Wingdings" panose="05000000000000000000" pitchFamily="2" charset="2"/>
              <a:buChar char="v"/>
            </a:pPr>
            <a:r>
              <a:rPr lang="ps-AF" sz="2800" dirty="0" smtClean="0">
                <a:cs typeface=".MS Ariana Zar {Megasoft}" panose="02010400000000000000" pitchFamily="2" charset="-78"/>
              </a:rPr>
              <a:t>د فلا  </a:t>
            </a:r>
            <a:r>
              <a:rPr lang="en-US" sz="2800" dirty="0" smtClean="0">
                <a:cs typeface=".MS Ariana Zar {Megasoft}" panose="02010400000000000000" pitchFamily="2" charset="-78"/>
              </a:rPr>
              <a:t> 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(Philo)</a:t>
            </a:r>
            <a:r>
              <a:rPr lang="ps-AF" sz="2800" dirty="0" smtClean="0">
                <a:cs typeface=".MS Ariana Zar {Megasoft}" panose="02010400000000000000" pitchFamily="2" charset="-78"/>
              </a:rPr>
              <a:t>مانا مينه او د لوژي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(Logy) </a:t>
            </a:r>
            <a:r>
              <a:rPr lang="ps-AF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s-AF" sz="2800" dirty="0" smtClean="0">
                <a:cs typeface=".MS Ariana Zar {Megasoft}" panose="02010400000000000000" pitchFamily="2" charset="-78"/>
              </a:rPr>
              <a:t>مطلب علم، يعني د ژبې سره مينه يا د ژبې علم .</a:t>
            </a:r>
          </a:p>
          <a:p>
            <a:pPr algn="r" rtl="1">
              <a:buFont typeface="Wingdings" panose="05000000000000000000" pitchFamily="2" charset="2"/>
              <a:buChar char="v"/>
            </a:pPr>
            <a:r>
              <a:rPr lang="ps-AF" sz="2800" dirty="0" smtClean="0">
                <a:cs typeface=".MS Ariana Zar {Megasoft}" panose="02010400000000000000" pitchFamily="2" charset="-78"/>
              </a:rPr>
              <a:t>خو وروسته بيا  په فرانس کښې د دې دپاره د  لينګوسټک </a:t>
            </a:r>
            <a:r>
              <a:rPr lang="en-US" sz="2800" dirty="0" smtClean="0">
                <a:cs typeface=".MS Ariana Zar {Megasoft}" panose="02010400000000000000" pitchFamily="2" charset="-78"/>
              </a:rPr>
              <a:t> 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Linguistique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ps-AF" sz="2800" dirty="0" smtClean="0">
                <a:cs typeface=".MS Ariana Zar {Megasoft}" panose="02010400000000000000" pitchFamily="2" charset="-78"/>
              </a:rPr>
              <a:t>اصطلاح وټاکل سوه، چي د لاتيني / لاطيني ژبې څخه اخيستل شوې ده، او په انګريزي کښې د لږ بدلون سره له دې څخه</a:t>
            </a:r>
            <a:r>
              <a:rPr lang="en-US" sz="2800" dirty="0" smtClean="0">
                <a:cs typeface=".MS Ariana Zar {Megasoft}" panose="02010400000000000000" pitchFamily="2" charset="-78"/>
              </a:rPr>
              <a:t>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Linguistics) </a:t>
            </a:r>
            <a:r>
              <a:rPr lang="ps-AF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s-AF" sz="2800" dirty="0" smtClean="0">
                <a:cs typeface=".MS Ariana Zar {Megasoft}" panose="02010400000000000000" pitchFamily="2" charset="-78"/>
              </a:rPr>
              <a:t>جوړشو. </a:t>
            </a:r>
            <a:endParaRPr lang="en-US" sz="2800" dirty="0" smtClean="0">
              <a:cs typeface=".MS Ariana Zar {Megasoft}" panose="02010400000000000000" pitchFamily="2" charset="-78"/>
            </a:endParaRPr>
          </a:p>
          <a:p>
            <a:pPr algn="r" rtl="1">
              <a:buFont typeface="Wingdings" panose="05000000000000000000" pitchFamily="2" charset="2"/>
              <a:buChar char="v"/>
            </a:pPr>
            <a:r>
              <a:rPr lang="ps-AF" sz="2800" dirty="0" smtClean="0">
                <a:cs typeface=".MS Ariana Zar {Megasoft}" panose="02010400000000000000" pitchFamily="2" charset="-78"/>
              </a:rPr>
              <a:t>د لينګوسټک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Linguistics) </a:t>
            </a:r>
            <a:r>
              <a:rPr lang="ps-AF" sz="2800" dirty="0" smtClean="0">
                <a:cs typeface=".MS Ariana Zar {Megasoft}" panose="02010400000000000000" pitchFamily="2" charset="-78"/>
              </a:rPr>
              <a:t>کلمه هم له دوو مرکبو تورو لينګوا </a:t>
            </a:r>
            <a:r>
              <a:rPr lang="en-US" sz="2800" dirty="0" smtClean="0">
                <a:cs typeface=".MS Ariana Zar {Megasoft}" panose="02010400000000000000" pitchFamily="2" charset="-78"/>
              </a:rPr>
              <a:t> 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(Lingua) </a:t>
            </a:r>
            <a:r>
              <a:rPr lang="ps-AF" sz="2800" dirty="0" smtClean="0">
                <a:cs typeface=".MS Ariana Zar {Megasoft}" panose="02010400000000000000" pitchFamily="2" charset="-78"/>
              </a:rPr>
              <a:t>او اېستېټکس </a:t>
            </a:r>
            <a:r>
              <a:rPr lang="en-US" sz="2800" dirty="0" smtClean="0">
                <a:cs typeface=".MS Ariana Zar {Megasoft}" panose="02010400000000000000" pitchFamily="2" charset="-78"/>
              </a:rPr>
              <a:t> 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Istics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ps-AF" sz="2800" dirty="0" smtClean="0">
                <a:cs typeface=".MS Ariana Zar {Megasoft}" panose="02010400000000000000" pitchFamily="2" charset="-78"/>
              </a:rPr>
              <a:t>څخه رغېدلې ده، چي د لينګوا مانا ده ژبه او د اېستېټکس مانا ده علم يا پوهنه.</a:t>
            </a:r>
          </a:p>
          <a:p>
            <a:pPr algn="r" rtl="1">
              <a:buFont typeface="Wingdings" panose="05000000000000000000" pitchFamily="2" charset="2"/>
              <a:buChar char="v"/>
            </a:pPr>
            <a:endParaRPr lang="en-GB" sz="2800" dirty="0">
              <a:cs typeface=".MS Ariana Zar {Megasoft}" panose="0201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8289890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10257417" cy="1400530"/>
          </a:xfrm>
        </p:spPr>
        <p:txBody>
          <a:bodyPr/>
          <a:lstStyle/>
          <a:p>
            <a:pPr algn="ctr"/>
            <a:r>
              <a:rPr lang="ps-AF" dirty="0" smtClean="0">
                <a:cs typeface=".MS Ariana Zar {Megasoft}" panose="02010400000000000000" pitchFamily="2" charset="-78"/>
              </a:rPr>
              <a:t>د ژبپوهني درې مهمي څانګي</a:t>
            </a:r>
            <a:endParaRPr lang="en-GB" dirty="0">
              <a:cs typeface=".MS Ariana Zar {Megasoft}" panose="0201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4074" y="2052918"/>
            <a:ext cx="10529454" cy="4195481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Linguistics- the scientific study of language:   (Tariq Rahman)</a:t>
            </a:r>
          </a:p>
          <a:p>
            <a:pPr>
              <a:buFont typeface="Wingdings" panose="05000000000000000000" pitchFamily="2" charset="2"/>
              <a:buChar char="v"/>
            </a:pPr>
            <a:endParaRPr lang="ps-AF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 rtl="1">
              <a:buFont typeface="Wingdings" panose="05000000000000000000" pitchFamily="2" charset="2"/>
              <a:buChar char="v"/>
            </a:pPr>
            <a:r>
              <a:rPr lang="ps-AF" sz="3600" dirty="0" smtClean="0">
                <a:cs typeface=".MS Ariana Zar {Megasoft}" panose="02010400000000000000" pitchFamily="2" charset="-78"/>
              </a:rPr>
              <a:t>تشريحي ژبپوهنه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(Descriptive  Linguistics):</a:t>
            </a:r>
            <a:endParaRPr lang="ps-AF" sz="3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 rtl="1">
              <a:buNone/>
            </a:pPr>
            <a:endParaRPr lang="ps-AF" sz="3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 rtl="1">
              <a:buFont typeface="Wingdings" panose="05000000000000000000" pitchFamily="2" charset="2"/>
              <a:buChar char="v"/>
            </a:pPr>
            <a:r>
              <a:rPr lang="ps-AF" sz="3600" dirty="0" smtClean="0">
                <a:cs typeface=".MS Ariana Zar {Megasoft}" panose="02010400000000000000" pitchFamily="2" charset="-78"/>
              </a:rPr>
              <a:t>تاريخي ژبپوهنه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(Historical Linguistics):</a:t>
            </a:r>
            <a:endParaRPr lang="ps-AF" sz="3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 rtl="1">
              <a:buNone/>
            </a:pPr>
            <a:endParaRPr lang="ps-AF" sz="3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 rtl="1">
              <a:buFont typeface="Wingdings" panose="05000000000000000000" pitchFamily="2" charset="2"/>
              <a:buChar char="v"/>
            </a:pPr>
            <a:r>
              <a:rPr lang="ps-AF" sz="3600" dirty="0" smtClean="0">
                <a:cs typeface=".MS Ariana Zar {Megasoft}" panose="02010400000000000000" pitchFamily="2" charset="-78"/>
              </a:rPr>
              <a:t>مقايسوي ژبپوهنه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(Comparative Linguistics):</a:t>
            </a:r>
            <a:r>
              <a:rPr lang="ps-AF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r" rtl="1">
              <a:buFont typeface="Wingdings" panose="05000000000000000000" pitchFamily="2" charset="2"/>
              <a:buChar char="v"/>
            </a:pPr>
            <a:endParaRPr lang="ps-AF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06665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ps-AF" sz="4400" dirty="0">
                <a:cs typeface=".MS Ariana Zar {Megasoft}" panose="02010400000000000000" pitchFamily="2" charset="-78"/>
              </a:rPr>
              <a:t>تشريحي ژبپوهنه</a:t>
            </a:r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(Descriptive  Linguistics):</a:t>
            </a:r>
            <a:r>
              <a:rPr lang="ps-AF" sz="4400" b="1" dirty="0">
                <a:latin typeface="Times New Roman" panose="02020603050405020304" pitchFamily="18" charset="0"/>
              </a:rPr>
              <a:t/>
            </a:r>
            <a:br>
              <a:rPr lang="ps-AF" sz="4400" b="1" dirty="0">
                <a:latin typeface="Times New Roman" panose="02020603050405020304" pitchFamily="18" charset="0"/>
              </a:rPr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0946" y="2052918"/>
            <a:ext cx="11526982" cy="4195481"/>
          </a:xfrm>
        </p:spPr>
        <p:txBody>
          <a:bodyPr>
            <a:normAutofit/>
          </a:bodyPr>
          <a:lstStyle/>
          <a:p>
            <a:pPr algn="r" rtl="1">
              <a:buFont typeface="Wingdings" panose="05000000000000000000" pitchFamily="2" charset="2"/>
              <a:buChar char="v"/>
            </a:pPr>
            <a:r>
              <a:rPr lang="ps-AF" sz="3600" dirty="0">
                <a:cs typeface=".MS Ariana Zar {Megasoft}" panose="02010400000000000000" pitchFamily="2" charset="-78"/>
              </a:rPr>
              <a:t>تشريحي ژبپوهنه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(Descriptive  Linguistics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):</a:t>
            </a:r>
            <a:endParaRPr lang="ps-AF" sz="3600" b="1" dirty="0">
              <a:latin typeface="Times New Roman" panose="02020603050405020304" pitchFamily="18" charset="0"/>
            </a:endParaRPr>
          </a:p>
          <a:p>
            <a:pPr algn="r" rtl="1">
              <a:buFont typeface="Wingdings" panose="05000000000000000000" pitchFamily="2" charset="2"/>
              <a:buChar char="v"/>
            </a:pPr>
            <a:r>
              <a:rPr lang="ps-AF" sz="2800" dirty="0">
                <a:latin typeface="Times New Roman" panose="02020603050405020304" pitchFamily="18" charset="0"/>
                <a:cs typeface=".MS Ariana Zar {Megasoft}" panose="02010400000000000000" pitchFamily="2" charset="-78"/>
              </a:rPr>
              <a:t>په تشريحي ژبپوهنه کښې ژبپوهاند د يوې ژبې مطالعه په يوه ټاکلي وخت کښې تر سره کوي</a:t>
            </a:r>
            <a:r>
              <a:rPr lang="ps-AF" sz="2800" dirty="0" smtClean="0">
                <a:latin typeface="Times New Roman" panose="02020603050405020304" pitchFamily="18" charset="0"/>
                <a:cs typeface=".MS Ariana Zar {Megasoft}" panose="02010400000000000000" pitchFamily="2" charset="-78"/>
              </a:rPr>
              <a:t>.</a:t>
            </a:r>
            <a:endParaRPr lang="ps-AF" sz="2800" dirty="0">
              <a:cs typeface=".MS Ariana Zar {Megasoft}" panose="02010400000000000000" pitchFamily="2" charset="-78"/>
            </a:endParaRPr>
          </a:p>
          <a:p>
            <a:pPr algn="r" rtl="1">
              <a:buFont typeface="Wingdings" panose="05000000000000000000" pitchFamily="2" charset="2"/>
              <a:buChar char="v"/>
            </a:pPr>
            <a:r>
              <a:rPr lang="ps-AF" sz="2800" dirty="0" smtClean="0">
                <a:cs typeface=".MS Ariana Zar {Megasoft}" panose="02010400000000000000" pitchFamily="2" charset="-78"/>
              </a:rPr>
              <a:t>که د ژبې قواعد د زمانې په يوه ټاکلې مرحله کښې و څېړل شي نو بيا د تشريحي ژبپوهنې  موضوع (سکالو) ګرځي، چي په دې توګه ګرائمر (پښويه) د تشريحي ژبپوهنې يوه برخه ده.</a:t>
            </a:r>
            <a:endParaRPr lang="en-US" sz="2800" dirty="0" smtClean="0">
              <a:cs typeface=".MS Ariana Zar {Megasoft}" panose="02010400000000000000" pitchFamily="2" charset="-78"/>
            </a:endParaRPr>
          </a:p>
          <a:p>
            <a:pPr marL="0" indent="0" algn="r" rtl="1">
              <a:buNone/>
            </a:pPr>
            <a:endParaRPr lang="ps-AF" sz="2800" dirty="0" smtClean="0">
              <a:cs typeface=".MS Ariana Zar {Megasoft}" panose="02010400000000000000" pitchFamily="2" charset="-78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Study of the grammar, classification, and arrangements of the features of a language at a given time, without reference to the history of the language or comparison with other languages.   (Dictionary. Com)</a:t>
            </a:r>
            <a:endParaRPr lang="en-GB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81887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ps-AF" sz="4400" dirty="0">
                <a:cs typeface=".MS Ariana Zar {Megasoft}" panose="02010400000000000000" pitchFamily="2" charset="-78"/>
              </a:rPr>
              <a:t>تاريخي ژبپوهنه</a:t>
            </a:r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(Historical Linguistics):</a:t>
            </a:r>
            <a:r>
              <a:rPr lang="ps-AF" sz="4400" b="1" dirty="0">
                <a:latin typeface="Times New Roman" panose="02020603050405020304" pitchFamily="18" charset="0"/>
              </a:rPr>
              <a:t/>
            </a:r>
            <a:br>
              <a:rPr lang="ps-AF" sz="4400" b="1" dirty="0">
                <a:latin typeface="Times New Roman" panose="02020603050405020304" pitchFamily="18" charset="0"/>
              </a:rPr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4909" y="1524000"/>
            <a:ext cx="11111345" cy="4724399"/>
          </a:xfrm>
        </p:spPr>
        <p:txBody>
          <a:bodyPr>
            <a:noAutofit/>
          </a:bodyPr>
          <a:lstStyle/>
          <a:p>
            <a:pPr algn="r" rtl="1">
              <a:buFont typeface="Wingdings" panose="05000000000000000000" pitchFamily="2" charset="2"/>
              <a:buChar char="v"/>
            </a:pPr>
            <a:r>
              <a:rPr lang="ps-AF" sz="2800" dirty="0" smtClean="0">
                <a:cs typeface=".MS Ariana Zar {Megasoft}" panose="02010400000000000000" pitchFamily="2" charset="-78"/>
              </a:rPr>
              <a:t>په تاريخي ژبپوهنه کښې د ژبې هغه تاريخي بدلون تر څېړنه او پلټنه لاندي راوستل کيږي چي په بېلا بېلو وختونو کښې واقع / ورپېښ سوی وي.</a:t>
            </a:r>
          </a:p>
          <a:p>
            <a:pPr marL="0" indent="0" algn="r" rtl="1">
              <a:buNone/>
            </a:pPr>
            <a:endParaRPr lang="ps-AF" sz="2800" dirty="0" smtClean="0">
              <a:cs typeface=".MS Ariana Zar {Megasoft}" panose="02010400000000000000" pitchFamily="2" charset="-78"/>
            </a:endParaRPr>
          </a:p>
          <a:p>
            <a:pPr algn="r" rtl="1">
              <a:buFont typeface="Wingdings" panose="05000000000000000000" pitchFamily="2" charset="2"/>
              <a:buChar char="v"/>
            </a:pPr>
            <a:r>
              <a:rPr lang="ps-AF" sz="2800" dirty="0" smtClean="0">
                <a:cs typeface=".MS Ariana Zar {Megasoft}" panose="02010400000000000000" pitchFamily="2" charset="-78"/>
              </a:rPr>
              <a:t>هم دا  رنګه که د ژبې د بدلون قوانين د زمانې د يوې مرحلې څخه بلې مرحلې ته په ترتيب سره مطالعه سي نو د تاريخي ژبپوهنې موضوع جوړوي.                             (پښتو نحوه)  </a:t>
            </a:r>
          </a:p>
          <a:p>
            <a:pPr algn="r" rtl="1">
              <a:buFont typeface="Wingdings" panose="05000000000000000000" pitchFamily="2" charset="2"/>
              <a:buChar char="v"/>
            </a:pPr>
            <a:r>
              <a:rPr lang="ps-AF" sz="2800" dirty="0" smtClean="0">
                <a:cs typeface=".MS Ariana Zar {Megasoft}" panose="02010400000000000000" pitchFamily="2" charset="-78"/>
              </a:rPr>
              <a:t>خو ژبپوهان په دې نظريه هم دي چي د ژبې تشريحي مطالعه د تاريخي مطالعې څخه ړومبۍ او مخکښې ده.</a:t>
            </a:r>
          </a:p>
          <a:p>
            <a:pPr marL="0" indent="0" algn="r" rtl="1">
              <a:buNone/>
            </a:pPr>
            <a:endParaRPr lang="ps-AF" sz="2800" dirty="0" smtClean="0">
              <a:cs typeface=".MS Ariana Zar {Megasoft}" panose="02010400000000000000" pitchFamily="2" charset="-78"/>
            </a:endParaRPr>
          </a:p>
          <a:p>
            <a:pPr algn="r" rtl="1">
              <a:buFont typeface="Wingdings" panose="05000000000000000000" pitchFamily="2" charset="2"/>
              <a:buChar char="v"/>
            </a:pPr>
            <a:r>
              <a:rPr lang="ps-AF" sz="2800" dirty="0" smtClean="0">
                <a:cs typeface=".MS Ariana Zar {Megasoft}" panose="02010400000000000000" pitchFamily="2" charset="-78"/>
              </a:rPr>
              <a:t>يعني تر څو پوري چي د ژبې موجوده حالت شرح/ تشريح نه سي، نو تر هغې پوري بايد د هغې تير تاريخ هم مطالعه نه سي.</a:t>
            </a:r>
            <a:endParaRPr lang="en-GB" sz="2800" dirty="0">
              <a:cs typeface=".MS Ariana Zar {Megasoft}" panose="0201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8805199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ps-AF" sz="4400" dirty="0">
                <a:cs typeface=".MS Ariana Zar {Megasoft}" panose="02010400000000000000" pitchFamily="2" charset="-78"/>
              </a:rPr>
              <a:t>مقايسوي ژبپوهنه</a:t>
            </a:r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(Comparative Linguistics):</a:t>
            </a:r>
            <a:r>
              <a:rPr lang="ps-AF" sz="4400" b="1" dirty="0">
                <a:latin typeface="Times New Roman" panose="02020603050405020304" pitchFamily="18" charset="0"/>
              </a:rPr>
              <a:t> </a:t>
            </a:r>
            <a:br>
              <a:rPr lang="ps-AF" sz="4400" b="1" dirty="0">
                <a:latin typeface="Times New Roman" panose="02020603050405020304" pitchFamily="18" charset="0"/>
              </a:rPr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5636" y="1551710"/>
            <a:ext cx="11139055" cy="4696690"/>
          </a:xfrm>
        </p:spPr>
        <p:txBody>
          <a:bodyPr>
            <a:normAutofit/>
          </a:bodyPr>
          <a:lstStyle/>
          <a:p>
            <a:pPr algn="r" rtl="1">
              <a:buFont typeface="Wingdings" panose="05000000000000000000" pitchFamily="2" charset="2"/>
              <a:buChar char="v"/>
            </a:pPr>
            <a:r>
              <a:rPr lang="ps-AF" sz="2800" dirty="0" smtClean="0">
                <a:latin typeface="Agency FB" panose="020B0503020202020204" pitchFamily="34" charset="0"/>
                <a:cs typeface=".MS Ariana Zar {Megasoft}" panose="02010400000000000000" pitchFamily="2" charset="-78"/>
              </a:rPr>
              <a:t>په مقايسوي / تقابلي ژبپوهنه کښې څو ژبې ، چي له يوې کورنۍ څخه وي يا د ژبو له څو کورنيو څخه وي، په مقايسوي ډول تر څېړنه لاندي نيول کيږي. او يو له بله سره پرتله کيږي، څو چي د دوی تر مينځ نزديوالی او رېښې ښکاره سي.</a:t>
            </a:r>
          </a:p>
          <a:p>
            <a:pPr algn="r" rtl="1">
              <a:buFont typeface="Wingdings" panose="05000000000000000000" pitchFamily="2" charset="2"/>
              <a:buChar char="v"/>
            </a:pPr>
            <a:endParaRPr lang="ps-AF" sz="2800" dirty="0">
              <a:latin typeface="Agency FB" panose="020B0503020202020204" pitchFamily="34" charset="0"/>
              <a:cs typeface=".MS Ariana Zar {Megasoft}" panose="02010400000000000000" pitchFamily="2" charset="-78"/>
            </a:endParaRPr>
          </a:p>
          <a:p>
            <a:pPr algn="r" rtl="1">
              <a:buFont typeface="Wingdings" panose="05000000000000000000" pitchFamily="2" charset="2"/>
              <a:buChar char="v"/>
            </a:pPr>
            <a:r>
              <a:rPr lang="ps-AF" sz="2800" dirty="0" smtClean="0">
                <a:latin typeface="Agency FB" panose="020B0503020202020204" pitchFamily="34" charset="0"/>
                <a:cs typeface=".MS Ariana Zar {Megasoft}" panose="02010400000000000000" pitchFamily="2" charset="-78"/>
              </a:rPr>
              <a:t>هم دا رنګه په تاريخي ژبپوهنه کښې د يوې ژبې مواد په دوو يا زياتو دورو کښې، چي د تشريحي ژبپوهني له مخي څېړل سوي وي، مطالعه کيږي.</a:t>
            </a:r>
          </a:p>
          <a:p>
            <a:pPr marL="0" indent="0" algn="r" rtl="1">
              <a:buNone/>
            </a:pPr>
            <a:endParaRPr lang="ps-AF" sz="2800" dirty="0" smtClean="0">
              <a:latin typeface="Agency FB" panose="020B0503020202020204" pitchFamily="34" charset="0"/>
              <a:cs typeface=".MS Ariana Zar {Megasoft}" panose="02010400000000000000" pitchFamily="2" charset="-78"/>
            </a:endParaRPr>
          </a:p>
          <a:p>
            <a:pPr algn="r" rtl="1">
              <a:buFont typeface="Wingdings" panose="05000000000000000000" pitchFamily="2" charset="2"/>
              <a:buChar char="v"/>
            </a:pPr>
            <a:r>
              <a:rPr lang="ps-AF" sz="2800" dirty="0" smtClean="0">
                <a:latin typeface="Agency FB" panose="020B0503020202020204" pitchFamily="34" charset="0"/>
                <a:cs typeface=".MS Ariana Zar {Megasoft}" panose="02010400000000000000" pitchFamily="2" charset="-78"/>
              </a:rPr>
              <a:t>په مقايسوي ژبپوهنه کښې د دوو يا زياتو ژبو يا لهېجو هغه مواد، چي د تشريحي ژبپوهني له خوا را غونډ سوي او څېړل سوي وي، تر پلټنې لاندي نيول کيږي. </a:t>
            </a:r>
            <a:r>
              <a:rPr lang="ps-AF" sz="2800" dirty="0">
                <a:cs typeface=".MS Ariana Zar {Megasoft}" panose="02010400000000000000" pitchFamily="2" charset="-78"/>
              </a:rPr>
              <a:t>او د هغوی ورته والی معلوميږي.</a:t>
            </a:r>
            <a:endParaRPr lang="en-GB" sz="2800" dirty="0">
              <a:cs typeface=".MS Ariana Zar {Megasoft}" panose="02010400000000000000" pitchFamily="2" charset="-78"/>
            </a:endParaRPr>
          </a:p>
          <a:p>
            <a:pPr algn="r" rtl="1">
              <a:buFont typeface="Wingdings" panose="05000000000000000000" pitchFamily="2" charset="2"/>
              <a:buChar char="v"/>
            </a:pPr>
            <a:endParaRPr lang="ps-AF" sz="2800" dirty="0" smtClean="0">
              <a:latin typeface="Agency FB" panose="020B0503020202020204" pitchFamily="34" charset="0"/>
              <a:cs typeface=".MS Ariana Zar {Megasoft}" panose="02010400000000000000" pitchFamily="2" charset="-78"/>
            </a:endParaRPr>
          </a:p>
          <a:p>
            <a:pPr algn="r" rtl="1">
              <a:buFont typeface="Wingdings" panose="05000000000000000000" pitchFamily="2" charset="2"/>
              <a:buChar char="v"/>
            </a:pPr>
            <a:endParaRPr lang="en-GB" sz="2800" dirty="0">
              <a:latin typeface="Agency FB" panose="020B0503020202020204" pitchFamily="34" charset="0"/>
              <a:cs typeface=".MS Ariana Zar {Megasoft}" panose="0201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8088060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ps-AF" sz="4000" dirty="0">
                <a:cs typeface=".MS Ariana Zar {Megasoft}" panose="02010400000000000000" pitchFamily="2" charset="-78"/>
              </a:rPr>
              <a:t>مقايسوي ژبپوهنه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(Comparative Linguistics):</a:t>
            </a:r>
            <a:r>
              <a:rPr lang="ps-AF" sz="4000" b="1" dirty="0">
                <a:latin typeface="Times New Roman" panose="02020603050405020304" pitchFamily="18" charset="0"/>
              </a:rPr>
              <a:t> </a:t>
            </a:r>
            <a:br>
              <a:rPr lang="ps-AF" sz="4000" b="1" dirty="0">
                <a:latin typeface="Times New Roman" panose="02020603050405020304" pitchFamily="18" charset="0"/>
              </a:rPr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1782" y="2052918"/>
            <a:ext cx="11236036" cy="4195481"/>
          </a:xfrm>
        </p:spPr>
        <p:txBody>
          <a:bodyPr>
            <a:normAutofit fontScale="92500"/>
          </a:bodyPr>
          <a:lstStyle/>
          <a:p>
            <a:pPr algn="r" rtl="1">
              <a:buFont typeface="Wingdings" panose="05000000000000000000" pitchFamily="2" charset="2"/>
              <a:buChar char="v"/>
            </a:pPr>
            <a:r>
              <a:rPr lang="ps-AF" sz="2800" dirty="0" smtClean="0">
                <a:cs typeface=".MS Ariana Zar {Megasoft}" panose="02010400000000000000" pitchFamily="2" charset="-78"/>
              </a:rPr>
              <a:t>نو د دې له امله د تاريخي او مقايسوي ژبپوهنې پوهان او محقيقين د تشريحي ژبپوهني په څېړنګو پسې ځي او هغه مواد مطالعه کوي چي د تشريحي ژبپوهني د پوهانو له خوا څېړل سوي وي.</a:t>
            </a:r>
          </a:p>
          <a:p>
            <a:pPr marL="0" indent="0" algn="r" rtl="1">
              <a:buNone/>
            </a:pPr>
            <a:endParaRPr lang="ps-AF" sz="2800" dirty="0" smtClean="0">
              <a:cs typeface=".MS Ariana Zar {Megasoft}" panose="02010400000000000000" pitchFamily="2" charset="-78"/>
            </a:endParaRPr>
          </a:p>
          <a:p>
            <a:pPr algn="r" rtl="1">
              <a:buFont typeface="Wingdings" panose="05000000000000000000" pitchFamily="2" charset="2"/>
              <a:buChar char="v"/>
            </a:pPr>
            <a:r>
              <a:rPr lang="ps-AF" sz="2800" dirty="0" smtClean="0">
                <a:cs typeface=".MS Ariana Zar {Megasoft}" panose="02010400000000000000" pitchFamily="2" charset="-78"/>
              </a:rPr>
              <a:t>مګر د تشريحي ژبپوهني و پوهانو ته د تحقيق په وخت کښې د تاريخي او مقايسوي ژبپوهني مواد په ښه نه ورځي. </a:t>
            </a:r>
            <a:endParaRPr lang="en-US" sz="2800" dirty="0" smtClean="0">
              <a:cs typeface=".MS Ariana Zar {Megasoft}" panose="02010400000000000000" pitchFamily="2" charset="-78"/>
            </a:endParaRPr>
          </a:p>
          <a:p>
            <a:pPr marL="0" indent="0" algn="r" rtl="1">
              <a:buNone/>
            </a:pPr>
            <a:endParaRPr lang="ps-AF" sz="2800" dirty="0" smtClean="0">
              <a:cs typeface=".MS Ariana Zar {Megasoft}" panose="02010400000000000000" pitchFamily="2" charset="-78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Comparative Linguistics is the study of the relationships or correspondences between two or more languages and the techniques used to discover whether the language have common ancestor.              (Britannica)</a:t>
            </a:r>
            <a:endParaRPr lang="en-GB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73713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(Linguistics</a:t>
            </a:r>
            <a:r>
              <a:rPr lang="ps-AF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3312" y="1413164"/>
            <a:ext cx="10603779" cy="4835235"/>
          </a:xfrm>
        </p:spPr>
        <p:txBody>
          <a:bodyPr>
            <a:normAutofit fontScale="92500" lnSpcReduction="10000"/>
          </a:bodyPr>
          <a:lstStyle/>
          <a:p>
            <a:pPr lvl="1">
              <a:buFont typeface="Wingdings" panose="05000000000000000000" pitchFamily="2" charset="2"/>
              <a:buChar char="v"/>
            </a:pPr>
            <a:r>
              <a:rPr lang="en-US" sz="33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Micro-linguistics</a:t>
            </a:r>
            <a:r>
              <a:rPr lang="en-US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			</a:t>
            </a:r>
            <a:r>
              <a:rPr lang="en-US" sz="33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Macro-linguistics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Phonetics										Philosophical Linguistics 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Phonology 										Stylistics 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Morphology 									Language Planning (Policies)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Syntax											Sociolinguistics 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Pragmatics 										Psycholinguistics 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Semantics  										Anthropological linguistics </a:t>
            </a:r>
          </a:p>
          <a:p>
            <a:pPr marL="457200" lvl="1" indent="0">
              <a:buNone/>
            </a:pP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													Neurolinguistics </a:t>
            </a:r>
          </a:p>
          <a:p>
            <a:pPr marL="457200" lvl="1" indent="0">
              <a:buNone/>
            </a:pP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									Historical Linguistics </a:t>
            </a:r>
          </a:p>
          <a:p>
            <a:pPr marL="457200" lvl="1" indent="0">
              <a:buNone/>
            </a:pP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									Computational Linguistics </a:t>
            </a:r>
          </a:p>
          <a:p>
            <a:pPr marL="457200" lvl="1" indent="0">
              <a:buNone/>
            </a:pP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GB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buFont typeface="Wingdings" panose="05000000000000000000" pitchFamily="2" charset="2"/>
              <a:buChar char="v"/>
            </a:pP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750806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128</TotalTime>
  <Words>880</Words>
  <Application>Microsoft Office PowerPoint</Application>
  <PresentationFormat>Widescreen</PresentationFormat>
  <Paragraphs>64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7" baseType="lpstr">
      <vt:lpstr>.MS Ariana Zar {Megasoft}</vt:lpstr>
      <vt:lpstr>Agency FB</vt:lpstr>
      <vt:lpstr>Arial</vt:lpstr>
      <vt:lpstr>Century Gothic</vt:lpstr>
      <vt:lpstr>Times New Roman</vt:lpstr>
      <vt:lpstr>Wingdings</vt:lpstr>
      <vt:lpstr>Wingdings 3</vt:lpstr>
      <vt:lpstr>Ion</vt:lpstr>
      <vt:lpstr>دژبپوهني څانګي:(Branches of Linguistics)</vt:lpstr>
      <vt:lpstr>ژبپوهنه څه ده؟ (What is Linguistics)</vt:lpstr>
      <vt:lpstr>ژبپوهنه څه ده؟ (What is Linguistics)</vt:lpstr>
      <vt:lpstr>د ژبپوهني درې مهمي څانګي</vt:lpstr>
      <vt:lpstr>تشريحي ژبپوهنه(Descriptive  Linguistics): </vt:lpstr>
      <vt:lpstr>تاريخي ژبپوهنه(Historical Linguistics): </vt:lpstr>
      <vt:lpstr>مقايسوي ژبپوهنه(Comparative Linguistics):  </vt:lpstr>
      <vt:lpstr>مقايسوي ژبپوهنه(Comparative Linguistics):  </vt:lpstr>
      <vt:lpstr>(Linguistics(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ژبپوهنه:</dc:title>
  <dc:creator>Windows User</dc:creator>
  <cp:lastModifiedBy>Windows User</cp:lastModifiedBy>
  <cp:revision>118</cp:revision>
  <dcterms:created xsi:type="dcterms:W3CDTF">2020-06-15T19:03:42Z</dcterms:created>
  <dcterms:modified xsi:type="dcterms:W3CDTF">2020-06-16T10:12:56Z</dcterms:modified>
</cp:coreProperties>
</file>