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9" r:id="rId7"/>
    <p:sldId id="264" r:id="rId8"/>
    <p:sldId id="260" r:id="rId9"/>
    <p:sldId id="261" r:id="rId10"/>
    <p:sldId id="262" r:id="rId11"/>
    <p:sldId id="267" r:id="rId12"/>
    <p:sldId id="265" r:id="rId13"/>
    <p:sldId id="270"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DA6660-A851-4D84-9333-AE83829B628A}"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B3082-9CE8-4751-A0D8-D23A2967D4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A6660-A851-4D84-9333-AE83829B628A}"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B3082-9CE8-4751-A0D8-D23A2967D4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A6660-A851-4D84-9333-AE83829B628A}"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B3082-9CE8-4751-A0D8-D23A2967D4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A6660-A851-4D84-9333-AE83829B628A}"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B3082-9CE8-4751-A0D8-D23A2967D4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DA6660-A851-4D84-9333-AE83829B628A}" type="datetimeFigureOut">
              <a:rPr lang="en-US" smtClean="0"/>
              <a:pPr/>
              <a:t>5/31/2018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B3082-9CE8-4751-A0D8-D23A2967D4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DA6660-A851-4D84-9333-AE83829B628A}"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B3082-9CE8-4751-A0D8-D23A2967D4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DA6660-A851-4D84-9333-AE83829B628A}" type="datetimeFigureOut">
              <a:rPr lang="en-US" smtClean="0"/>
              <a:pPr/>
              <a:t>5/31/2018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B3082-9CE8-4751-A0D8-D23A2967D4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DA6660-A851-4D84-9333-AE83829B628A}" type="datetimeFigureOut">
              <a:rPr lang="en-US" smtClean="0"/>
              <a:pPr/>
              <a:t>5/31/2018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B3082-9CE8-4751-A0D8-D23A2967D4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A6660-A851-4D84-9333-AE83829B628A}" type="datetimeFigureOut">
              <a:rPr lang="en-US" smtClean="0"/>
              <a:pPr/>
              <a:t>5/31/2018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B3082-9CE8-4751-A0D8-D23A2967D4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A6660-A851-4D84-9333-AE83829B628A}"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B3082-9CE8-4751-A0D8-D23A2967D4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A6660-A851-4D84-9333-AE83829B628A}" type="datetimeFigureOut">
              <a:rPr lang="en-US" smtClean="0"/>
              <a:pPr/>
              <a:t>5/31/2018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B3082-9CE8-4751-A0D8-D23A2967D4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A6660-A851-4D84-9333-AE83829B628A}" type="datetimeFigureOut">
              <a:rPr lang="en-US" smtClean="0"/>
              <a:pPr/>
              <a:t>5/31/2018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B3082-9CE8-4751-A0D8-D23A2967D4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772400" cy="1470025"/>
          </a:xfrm>
        </p:spPr>
        <p:txBody>
          <a:bodyPr>
            <a:normAutofit/>
          </a:bodyPr>
          <a:lstStyle/>
          <a:p>
            <a:r>
              <a:rPr lang="en-US" sz="3600" b="1" dirty="0" smtClean="0">
                <a:latin typeface="Times New Roman" pitchFamily="18" charset="0"/>
                <a:cs typeface="Times New Roman" pitchFamily="18" charset="0"/>
              </a:rPr>
              <a:t>PERFORMANCE APPRAISAL</a:t>
            </a:r>
            <a:endParaRPr lang="en-US" sz="3600" b="1" dirty="0">
              <a:latin typeface="Times New Roman" pitchFamily="18" charset="0"/>
              <a:cs typeface="Times New Roman" pitchFamily="18" charset="0"/>
            </a:endParaRPr>
          </a:p>
        </p:txBody>
      </p:sp>
      <p:sp>
        <p:nvSpPr>
          <p:cNvPr id="3" name="Subtitle 2"/>
          <p:cNvSpPr>
            <a:spLocks noGrp="1"/>
          </p:cNvSpPr>
          <p:nvPr>
            <p:ph type="subTitle" idx="1"/>
          </p:nvPr>
        </p:nvSpPr>
        <p:spPr>
          <a:xfrm>
            <a:off x="457200" y="1752600"/>
            <a:ext cx="7924800" cy="4038600"/>
          </a:xfrm>
        </p:spPr>
        <p:txBody>
          <a:bodyPr>
            <a:normAutofit fontScale="85000" lnSpcReduction="10000"/>
          </a:bodyPr>
          <a:lstStyle/>
          <a:p>
            <a:pPr algn="l">
              <a:defRPr/>
            </a:pPr>
            <a:r>
              <a:rPr lang="en-US" sz="2000" dirty="0">
                <a:solidFill>
                  <a:schemeClr val="tx1"/>
                </a:solidFill>
                <a:latin typeface="Times New Roman" pitchFamily="18" charset="0"/>
                <a:cs typeface="Times New Roman" pitchFamily="18" charset="0"/>
              </a:rPr>
              <a:t>Performance Appraisal is the systematic evaluation of the individual with respect to his or her performance on the job and his or her potential for development</a:t>
            </a:r>
            <a:r>
              <a:rPr lang="en-US" sz="2000" dirty="0" smtClean="0">
                <a:solidFill>
                  <a:schemeClr val="tx1"/>
                </a:solidFill>
                <a:latin typeface="Times New Roman" pitchFamily="18" charset="0"/>
                <a:cs typeface="Times New Roman" pitchFamily="18" charset="0"/>
              </a:rPr>
              <a:t>.</a:t>
            </a:r>
          </a:p>
          <a:p>
            <a:pPr algn="l">
              <a:defRPr/>
            </a:pPr>
            <a:endParaRPr lang="en-US" sz="2000" dirty="0" smtClean="0">
              <a:solidFill>
                <a:schemeClr val="tx1"/>
              </a:solidFill>
              <a:latin typeface="Times New Roman" pitchFamily="18" charset="0"/>
              <a:cs typeface="Times New Roman" pitchFamily="18" charset="0"/>
            </a:endParaRPr>
          </a:p>
          <a:p>
            <a:pPr algn="just">
              <a:defRPr/>
            </a:pPr>
            <a:r>
              <a:rPr lang="en-US" b="1" dirty="0" smtClean="0">
                <a:solidFill>
                  <a:schemeClr val="tx1"/>
                </a:solidFill>
                <a:latin typeface="Times New Roman" pitchFamily="18" charset="0"/>
                <a:cs typeface="Times New Roman" pitchFamily="18" charset="0"/>
              </a:rPr>
              <a:t>PURPOSES</a:t>
            </a:r>
          </a:p>
          <a:p>
            <a:pPr lvl="2" algn="just">
              <a:buFont typeface="Wingdings" pitchFamily="2" charset="2"/>
              <a:buChar char="v"/>
              <a:defRPr/>
            </a:pPr>
            <a:r>
              <a:rPr lang="en-US" sz="2800" dirty="0" smtClean="0">
                <a:solidFill>
                  <a:schemeClr val="tx1"/>
                </a:solidFill>
                <a:latin typeface="Times New Roman" pitchFamily="18" charset="0"/>
                <a:cs typeface="Times New Roman" pitchFamily="18" charset="0"/>
              </a:rPr>
              <a:t>  Training </a:t>
            </a:r>
            <a:r>
              <a:rPr lang="en-US" sz="2800" dirty="0">
                <a:solidFill>
                  <a:schemeClr val="tx1"/>
                </a:solidFill>
                <a:latin typeface="Times New Roman" pitchFamily="18" charset="0"/>
                <a:cs typeface="Times New Roman" pitchFamily="18" charset="0"/>
              </a:rPr>
              <a:t>and development</a:t>
            </a:r>
          </a:p>
          <a:p>
            <a:pPr lvl="2" algn="just">
              <a:buFont typeface="Wingdings" pitchFamily="2" charset="2"/>
              <a:buChar char="v"/>
              <a:defRPr/>
            </a:pPr>
            <a:r>
              <a:rPr lang="en-US" sz="2800" dirty="0" smtClean="0">
                <a:solidFill>
                  <a:schemeClr val="tx1"/>
                </a:solidFill>
                <a:latin typeface="Times New Roman" pitchFamily="18" charset="0"/>
                <a:cs typeface="Times New Roman" pitchFamily="18" charset="0"/>
              </a:rPr>
              <a:t>   Identification </a:t>
            </a:r>
            <a:r>
              <a:rPr lang="en-US" sz="2800" dirty="0">
                <a:solidFill>
                  <a:schemeClr val="tx1"/>
                </a:solidFill>
                <a:latin typeface="Times New Roman" pitchFamily="18" charset="0"/>
                <a:cs typeface="Times New Roman" pitchFamily="18" charset="0"/>
              </a:rPr>
              <a:t>of potential</a:t>
            </a:r>
          </a:p>
          <a:p>
            <a:pPr lvl="2" algn="just">
              <a:buFont typeface="Wingdings" pitchFamily="2" charset="2"/>
              <a:buChar char="v"/>
              <a:defRPr/>
            </a:pPr>
            <a:r>
              <a:rPr lang="en-US" sz="2800" dirty="0" smtClean="0">
                <a:solidFill>
                  <a:schemeClr val="tx1"/>
                </a:solidFill>
                <a:latin typeface="Times New Roman" pitchFamily="18" charset="0"/>
                <a:cs typeface="Times New Roman" pitchFamily="18" charset="0"/>
              </a:rPr>
              <a:t>   Promotion </a:t>
            </a:r>
            <a:r>
              <a:rPr lang="en-US" sz="2800" dirty="0">
                <a:solidFill>
                  <a:schemeClr val="tx1"/>
                </a:solidFill>
                <a:latin typeface="Times New Roman" pitchFamily="18" charset="0"/>
                <a:cs typeface="Times New Roman" pitchFamily="18" charset="0"/>
              </a:rPr>
              <a:t>decision</a:t>
            </a:r>
          </a:p>
          <a:p>
            <a:pPr lvl="2" algn="just">
              <a:buFont typeface="Wingdings" pitchFamily="2" charset="2"/>
              <a:buChar char="v"/>
              <a:defRPr/>
            </a:pPr>
            <a:r>
              <a:rPr lang="en-US" sz="2800" dirty="0" smtClean="0">
                <a:solidFill>
                  <a:schemeClr val="tx1"/>
                </a:solidFill>
                <a:latin typeface="Times New Roman" pitchFamily="18" charset="0"/>
                <a:cs typeface="Times New Roman" pitchFamily="18" charset="0"/>
              </a:rPr>
              <a:t>   Compensation </a:t>
            </a:r>
            <a:r>
              <a:rPr lang="en-US" sz="2800" dirty="0">
                <a:solidFill>
                  <a:schemeClr val="tx1"/>
                </a:solidFill>
                <a:latin typeface="Times New Roman" pitchFamily="18" charset="0"/>
                <a:cs typeface="Times New Roman" pitchFamily="18" charset="0"/>
              </a:rPr>
              <a:t>administration</a:t>
            </a:r>
          </a:p>
          <a:p>
            <a:pPr lvl="2" algn="just">
              <a:buFont typeface="Wingdings" pitchFamily="2" charset="2"/>
              <a:buChar char="v"/>
              <a:defRPr/>
            </a:pPr>
            <a:r>
              <a:rPr lang="en-US" sz="2800" dirty="0" smtClean="0">
                <a:solidFill>
                  <a:schemeClr val="tx1"/>
                </a:solidFill>
                <a:latin typeface="Times New Roman" pitchFamily="18" charset="0"/>
                <a:cs typeface="Times New Roman" pitchFamily="18" charset="0"/>
              </a:rPr>
              <a:t>   Work </a:t>
            </a:r>
            <a:r>
              <a:rPr lang="en-US" sz="2800" dirty="0">
                <a:solidFill>
                  <a:schemeClr val="tx1"/>
                </a:solidFill>
                <a:latin typeface="Times New Roman" pitchFamily="18" charset="0"/>
                <a:cs typeface="Times New Roman" pitchFamily="18" charset="0"/>
              </a:rPr>
              <a:t>force planning</a:t>
            </a:r>
          </a:p>
          <a:p>
            <a:pPr lvl="2" algn="just">
              <a:buFont typeface="Wingdings" pitchFamily="2" charset="2"/>
              <a:buChar char="v"/>
              <a:defRPr/>
            </a:pPr>
            <a:r>
              <a:rPr lang="en-US" sz="2800" dirty="0" smtClean="0">
                <a:solidFill>
                  <a:schemeClr val="tx1"/>
                </a:solidFill>
                <a:latin typeface="Times New Roman" pitchFamily="18" charset="0"/>
                <a:cs typeface="Times New Roman" pitchFamily="18" charset="0"/>
              </a:rPr>
              <a:t>   Validation/ Confirmation </a:t>
            </a:r>
            <a:r>
              <a:rPr lang="en-US" sz="2800" dirty="0">
                <a:solidFill>
                  <a:schemeClr val="tx1"/>
                </a:solidFill>
                <a:latin typeface="Times New Roman" pitchFamily="18" charset="0"/>
                <a:cs typeface="Times New Roman" pitchFamily="18" charset="0"/>
              </a:rPr>
              <a:t>of selection procedure</a:t>
            </a:r>
            <a:endParaRPr lang="en-IN"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6185732" cy="523220"/>
          </a:xfrm>
          <a:prstGeom prst="rect">
            <a:avLst/>
          </a:prstGeom>
        </p:spPr>
        <p:txBody>
          <a:bodyPr wrap="none">
            <a:spAutoFit/>
          </a:bodyPr>
          <a:lstStyle/>
          <a:p>
            <a:r>
              <a:rPr lang="en-US" sz="2800" b="1" dirty="0" smtClean="0">
                <a:latin typeface="Times New Roman" pitchFamily="18" charset="0"/>
                <a:cs typeface="Times New Roman" pitchFamily="18" charset="0"/>
              </a:rPr>
              <a:t>1. </a:t>
            </a:r>
            <a:r>
              <a:rPr lang="en-US" sz="2800" b="1" u="sng" dirty="0" smtClean="0">
                <a:latin typeface="Times New Roman" pitchFamily="18" charset="0"/>
                <a:cs typeface="Times New Roman" pitchFamily="18" charset="0"/>
              </a:rPr>
              <a:t>MANAGEMENT BY OBJECTIVES</a:t>
            </a:r>
            <a:endParaRPr lang="en-US" sz="2800" b="1" u="sng" dirty="0">
              <a:latin typeface="Times New Roman" pitchFamily="18" charset="0"/>
              <a:cs typeface="Times New Roman" pitchFamily="18" charset="0"/>
            </a:endParaRPr>
          </a:p>
        </p:txBody>
      </p:sp>
      <p:sp>
        <p:nvSpPr>
          <p:cNvPr id="3" name="Rectangle 2"/>
          <p:cNvSpPr/>
          <p:nvPr/>
        </p:nvSpPr>
        <p:spPr>
          <a:xfrm>
            <a:off x="685800" y="1143000"/>
            <a:ext cx="7772400" cy="1754326"/>
          </a:xfrm>
          <a:prstGeom prst="rect">
            <a:avLst/>
          </a:prstGeom>
        </p:spPr>
        <p:txBody>
          <a:bodyPr wrap="square">
            <a:spAutoFit/>
          </a:bodyPr>
          <a:lstStyle/>
          <a:p>
            <a:pPr algn="just">
              <a:buFont typeface="Wingdings" pitchFamily="2" charset="2"/>
              <a:buChar char="v"/>
              <a:defRPr/>
            </a:pPr>
            <a:r>
              <a:rPr lang="en-US" b="1" dirty="0">
                <a:latin typeface="Times New Roman" pitchFamily="18" charset="0"/>
                <a:cs typeface="Times New Roman" pitchFamily="18" charset="0"/>
              </a:rPr>
              <a:t>The concept of MBO was developed by PETER F. DRUCKER in 1954</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a:p>
            <a:pPr algn="just">
              <a:buFont typeface="Wingdings" pitchFamily="2" charset="2"/>
              <a:buChar char="v"/>
              <a:defRPr/>
            </a:pPr>
            <a:r>
              <a:rPr lang="en-US" b="1" u="sng" dirty="0">
                <a:latin typeface="Times New Roman" pitchFamily="18" charset="0"/>
                <a:cs typeface="Times New Roman" pitchFamily="18" charset="0"/>
              </a:rPr>
              <a:t>Definition:</a:t>
            </a:r>
            <a:r>
              <a:rPr lang="en-US" b="1" dirty="0">
                <a:latin typeface="Times New Roman" pitchFamily="18" charset="0"/>
                <a:cs typeface="Times New Roman" pitchFamily="18" charset="0"/>
              </a:rPr>
              <a:t> MBO is a process whereby the superiors and subordinates of an organization jointly identify its common goals, define each individual’s major areas of responsibility in terms of results expected of him and use these measures as guides for operating the unit and assessing the contribution of each member.</a:t>
            </a:r>
          </a:p>
        </p:txBody>
      </p:sp>
      <p:graphicFrame>
        <p:nvGraphicFramePr>
          <p:cNvPr id="2050" name="Object 3"/>
          <p:cNvGraphicFramePr>
            <a:graphicFrameLocks noChangeAspect="1"/>
          </p:cNvGraphicFramePr>
          <p:nvPr/>
        </p:nvGraphicFramePr>
        <p:xfrm>
          <a:off x="533400" y="3352800"/>
          <a:ext cx="8229600" cy="3090863"/>
        </p:xfrm>
        <a:graphic>
          <a:graphicData uri="http://schemas.openxmlformats.org/presentationml/2006/ole">
            <mc:AlternateContent xmlns:mc="http://schemas.openxmlformats.org/markup-compatibility/2006">
              <mc:Choice xmlns:v="urn:schemas-microsoft-com:vml" Requires="v">
                <p:oleObj spid="_x0000_s2093" name="Photo Editor Photo" r:id="rId3" imgW="7380952" imgH="2771429" progId="">
                  <p:embed/>
                </p:oleObj>
              </mc:Choice>
              <mc:Fallback>
                <p:oleObj name="Photo Editor Photo" r:id="rId3" imgW="7380952" imgH="2771429"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352800"/>
                        <a:ext cx="8229600" cy="309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b="1" dirty="0" smtClean="0">
                <a:latin typeface="Times New Roman" pitchFamily="18" charset="0"/>
                <a:cs typeface="Times New Roman" pitchFamily="18" charset="0"/>
              </a:rPr>
              <a:t>2. </a:t>
            </a:r>
            <a:r>
              <a:rPr lang="en-US" sz="2400" b="1" u="sng" dirty="0" smtClean="0">
                <a:latin typeface="Times New Roman" pitchFamily="18" charset="0"/>
                <a:cs typeface="Times New Roman" pitchFamily="18" charset="0"/>
              </a:rPr>
              <a:t>BEHAVIORALLY ANCHORED RATING SCALE</a:t>
            </a:r>
            <a:endParaRPr lang="en-US" sz="24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152400" y="762000"/>
            <a:ext cx="8839200" cy="5364163"/>
          </a:xfrm>
        </p:spPr>
        <p:txBody>
          <a:bodyPr/>
          <a:lstStyle/>
          <a:p>
            <a:r>
              <a:rPr lang="en-US" sz="2000" dirty="0" smtClean="0">
                <a:latin typeface="Times New Roman" pitchFamily="18" charset="0"/>
              </a:rPr>
              <a:t>A quite new technique developed in 1960 that identify and evaluate relevant job-related behaviors. 1 shows the lowest and 7 shows the highest performance.</a:t>
            </a:r>
          </a:p>
          <a:p>
            <a:pPr algn="ctr">
              <a:buNone/>
            </a:pPr>
            <a:r>
              <a:rPr lang="en-US" sz="1600" b="1" u="sng" dirty="0" smtClean="0"/>
              <a:t>BEHAVIORAL EXPECTATION RATING SCALE FOR HOTEL </a:t>
            </a:r>
            <a:r>
              <a:rPr lang="en-US" sz="1600" b="1" u="sng" dirty="0" smtClean="0"/>
              <a:t>BAR TENDER</a:t>
            </a:r>
            <a:endParaRPr lang="en-US" sz="1600" b="1" u="sng" dirty="0" smtClean="0"/>
          </a:p>
          <a:p>
            <a:pPr>
              <a:buNone/>
            </a:pPr>
            <a:r>
              <a:rPr lang="en-US" sz="1600" dirty="0" smtClean="0"/>
              <a:t>					</a:t>
            </a:r>
          </a:p>
          <a:p>
            <a:endParaRPr lang="en-US" sz="1600" dirty="0" smtClean="0"/>
          </a:p>
          <a:p>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3342469839"/>
              </p:ext>
            </p:extLst>
          </p:nvPr>
        </p:nvGraphicFramePr>
        <p:xfrm>
          <a:off x="152400" y="1752600"/>
          <a:ext cx="8763000" cy="4953001"/>
        </p:xfrm>
        <a:graphic>
          <a:graphicData uri="http://schemas.openxmlformats.org/drawingml/2006/table">
            <a:tbl>
              <a:tblPr firstRow="1" bandRow="1">
                <a:tableStyleId>{5C22544A-7EE6-4342-B048-85BDC9FD1C3A}</a:tableStyleId>
              </a:tblPr>
              <a:tblGrid>
                <a:gridCol w="2438400"/>
                <a:gridCol w="777380"/>
                <a:gridCol w="5547220"/>
              </a:tblGrid>
              <a:tr h="335797">
                <a:tc>
                  <a:txBody>
                    <a:bodyPr/>
                    <a:lstStyle/>
                    <a:p>
                      <a:r>
                        <a:rPr lang="en-US" sz="1600" dirty="0" smtClean="0">
                          <a:latin typeface="Times New Roman" pitchFamily="18" charset="0"/>
                          <a:cs typeface="Times New Roman" pitchFamily="18" charset="0"/>
                        </a:rPr>
                        <a:t>Performance Category </a:t>
                      </a:r>
                      <a:endParaRPr lang="en-US" sz="1600" dirty="0">
                        <a:latin typeface="Times New Roman" pitchFamily="18" charset="0"/>
                        <a:cs typeface="Times New Roman" pitchFamily="18" charset="0"/>
                      </a:endParaRPr>
                    </a:p>
                  </a:txBody>
                  <a:tcPr/>
                </a:tc>
                <a:tc>
                  <a:txBody>
                    <a:bodyPr/>
                    <a:lstStyle/>
                    <a:p>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txBody>
                  <a:tcPr/>
                </a:tc>
              </a:tr>
              <a:tr h="587644">
                <a:tc>
                  <a:txBody>
                    <a:bodyPr/>
                    <a:lstStyle/>
                    <a:p>
                      <a:r>
                        <a:rPr lang="en-US" sz="1600" dirty="0" smtClean="0">
                          <a:latin typeface="Times New Roman" pitchFamily="18" charset="0"/>
                          <a:cs typeface="Times New Roman" pitchFamily="18" charset="0"/>
                        </a:rPr>
                        <a:t>Extremely Outstanding Performance</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7</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You can expect this bar tender to help customers in need.</a:t>
                      </a:r>
                      <a:endParaRPr lang="en-US" sz="1600" dirty="0">
                        <a:latin typeface="Times New Roman" pitchFamily="18" charset="0"/>
                        <a:cs typeface="Times New Roman" pitchFamily="18" charset="0"/>
                      </a:endParaRPr>
                    </a:p>
                  </a:txBody>
                  <a:tcPr/>
                </a:tc>
              </a:tr>
              <a:tr h="5876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Good performance </a:t>
                      </a:r>
                    </a:p>
                    <a:p>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6</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You can expect this bar tender to calm down arguments before they</a:t>
                      </a:r>
                      <a:r>
                        <a:rPr lang="en-US" sz="1600" baseline="0" dirty="0" smtClean="0">
                          <a:latin typeface="Times New Roman" pitchFamily="18" charset="0"/>
                          <a:cs typeface="Times New Roman" pitchFamily="18" charset="0"/>
                        </a:rPr>
                        <a:t> erupt into fights.</a:t>
                      </a:r>
                      <a:endParaRPr lang="en-US" sz="1600" dirty="0" smtClean="0">
                        <a:latin typeface="Times New Roman" pitchFamily="18" charset="0"/>
                        <a:cs typeface="Times New Roman" pitchFamily="18" charset="0"/>
                      </a:endParaRPr>
                    </a:p>
                  </a:txBody>
                  <a:tcPr/>
                </a:tc>
              </a:tr>
              <a:tr h="839492">
                <a:tc>
                  <a:txBody>
                    <a:bodyPr/>
                    <a:lstStyle/>
                    <a:p>
                      <a:r>
                        <a:rPr lang="en-US" sz="1600" dirty="0" smtClean="0">
                          <a:latin typeface="Times New Roman" pitchFamily="18" charset="0"/>
                          <a:cs typeface="Times New Roman" pitchFamily="18" charset="0"/>
                        </a:rPr>
                        <a:t>Fairly Good Performance</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5</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You can  expect this bar tender to use direction about whether to continue serving intoxicated customers who are with other patrons.</a:t>
                      </a:r>
                    </a:p>
                  </a:txBody>
                  <a:tcPr/>
                </a:tc>
              </a:tr>
              <a:tr h="587644">
                <a:tc>
                  <a:txBody>
                    <a:bodyPr/>
                    <a:lstStyle/>
                    <a:p>
                      <a:r>
                        <a:rPr lang="en-US" sz="1600" dirty="0" smtClean="0">
                          <a:latin typeface="Times New Roman" pitchFamily="18" charset="0"/>
                          <a:cs typeface="Times New Roman" pitchFamily="18" charset="0"/>
                        </a:rPr>
                        <a:t>Acceptable Performance</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4</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You can  expect this bar tender to stop serving drinks to those who intoxicated and alone.</a:t>
                      </a:r>
                    </a:p>
                  </a:txBody>
                  <a:tcPr/>
                </a:tc>
              </a:tr>
              <a:tr h="587644">
                <a:tc>
                  <a:txBody>
                    <a:bodyPr/>
                    <a:lstStyle/>
                    <a:p>
                      <a:r>
                        <a:rPr lang="en-US" sz="1600" dirty="0" smtClean="0">
                          <a:latin typeface="Times New Roman" pitchFamily="18" charset="0"/>
                          <a:cs typeface="Times New Roman" pitchFamily="18" charset="0"/>
                        </a:rPr>
                        <a:t>Fairly Poor Performance</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3</a:t>
                      </a:r>
                      <a:endParaRPr lang="en-US"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You can expect this bar tender to make idle conversation with customers who are alone.</a:t>
                      </a:r>
                      <a:endParaRPr lang="en-US" sz="1600" dirty="0">
                        <a:latin typeface="Times New Roman" pitchFamily="18" charset="0"/>
                        <a:cs typeface="Times New Roman" pitchFamily="18" charset="0"/>
                      </a:endParaRPr>
                    </a:p>
                  </a:txBody>
                  <a:tcPr/>
                </a:tc>
              </a:tr>
              <a:tr h="587644">
                <a:tc>
                  <a:txBody>
                    <a:bodyPr/>
                    <a:lstStyle/>
                    <a:p>
                      <a:r>
                        <a:rPr lang="en-US" sz="1600" dirty="0" smtClean="0">
                          <a:latin typeface="Times New Roman" pitchFamily="18" charset="0"/>
                          <a:cs typeface="Times New Roman" pitchFamily="18" charset="0"/>
                        </a:rPr>
                        <a:t>Poor Performance</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2</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You can  expect this bar tender to check identification of young customers on their first time in the bar</a:t>
                      </a:r>
                    </a:p>
                  </a:txBody>
                  <a:tcPr/>
                </a:tc>
              </a:tr>
              <a:tr h="839492">
                <a:tc>
                  <a:txBody>
                    <a:bodyPr/>
                    <a:lstStyle/>
                    <a:p>
                      <a:r>
                        <a:rPr lang="en-US" sz="1600" dirty="0" smtClean="0">
                          <a:latin typeface="Times New Roman" pitchFamily="18" charset="0"/>
                          <a:cs typeface="Times New Roman" pitchFamily="18" charset="0"/>
                        </a:rPr>
                        <a:t>Extremely Poor Performance</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1</a:t>
                      </a:r>
                      <a:endParaRPr lang="en-US" sz="16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You can  expect this bar tender to pick up customers’ drinks,</a:t>
                      </a:r>
                      <a:r>
                        <a:rPr lang="en-US" sz="1600" baseline="0" dirty="0" smtClean="0">
                          <a:latin typeface="Times New Roman" pitchFamily="18" charset="0"/>
                          <a:cs typeface="Times New Roman" pitchFamily="18" charset="0"/>
                        </a:rPr>
                        <a:t> finished or not, with little or no warning at closing time.</a:t>
                      </a:r>
                      <a:endParaRPr lang="en-US" sz="1600" dirty="0" smtClean="0">
                        <a:latin typeface="Times New Roman" pitchFamily="18" charset="0"/>
                        <a:cs typeface="Times New Roman" pitchFamily="18" charset="0"/>
                      </a:endParaRPr>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848600" cy="289310"/>
          </a:xfrm>
          <a:prstGeom prst="rect">
            <a:avLst/>
          </a:prstGeom>
        </p:spPr>
        <p:txBody>
          <a:bodyPr wrap="square">
            <a:spAutoFit/>
          </a:bodyPr>
          <a:lstStyle/>
          <a:p>
            <a:pPr marL="609600" indent="-609600">
              <a:lnSpc>
                <a:spcPct val="80000"/>
              </a:lnSpc>
            </a:pPr>
            <a:endParaRPr lang="en-US" sz="1600" dirty="0" smtClean="0">
              <a:latin typeface="Times New Roman" pitchFamily="18" charset="0"/>
            </a:endParaRPr>
          </a:p>
        </p:txBody>
      </p:sp>
      <p:sp>
        <p:nvSpPr>
          <p:cNvPr id="4" name="Content Placeholder 3"/>
          <p:cNvSpPr>
            <a:spLocks noGrp="1"/>
          </p:cNvSpPr>
          <p:nvPr>
            <p:ph idx="1"/>
          </p:nvPr>
        </p:nvSpPr>
        <p:spPr>
          <a:xfrm>
            <a:off x="381000" y="1066800"/>
            <a:ext cx="8382000" cy="5059363"/>
          </a:xfrm>
        </p:spPr>
        <p:txBody>
          <a:bodyPr>
            <a:normAutofit/>
          </a:bodyPr>
          <a:lstStyle/>
          <a:p>
            <a:pPr marL="57150" indent="-57150">
              <a:lnSpc>
                <a:spcPct val="80000"/>
              </a:lnSpc>
              <a:buFont typeface="Wingdings" pitchFamily="2" charset="2"/>
              <a:buChar char="v"/>
            </a:pPr>
            <a:r>
              <a:rPr lang="en-US" sz="2800" dirty="0" smtClean="0">
                <a:latin typeface="Times New Roman" pitchFamily="18" charset="0"/>
                <a:cs typeface="Times New Roman" pitchFamily="18" charset="0"/>
              </a:rPr>
              <a:t>  are standardized employees appraisals by multiple raters and evaluations. Used for highly responsible jobs.</a:t>
            </a:r>
          </a:p>
          <a:p>
            <a:pPr marL="57150" indent="-57150">
              <a:lnSpc>
                <a:spcPct val="80000"/>
              </a:lnSpc>
              <a:buFont typeface="Wingdings" pitchFamily="2" charset="2"/>
              <a:buChar char="v"/>
            </a:pPr>
            <a:r>
              <a:rPr lang="en-US" sz="2800" dirty="0" smtClean="0">
                <a:latin typeface="Times New Roman" pitchFamily="18" charset="0"/>
                <a:cs typeface="Times New Roman" pitchFamily="18" charset="0"/>
              </a:rPr>
              <a:t>  Interviews, psychological tests, peer rating, simulated work environments, leadership style, personal background histories, group discussion, in-depth interviews etc to evaluate their future potential. </a:t>
            </a:r>
          </a:p>
          <a:p>
            <a:pPr marL="57150" indent="-57150">
              <a:lnSpc>
                <a:spcPct val="80000"/>
              </a:lnSpc>
              <a:buFont typeface="Wingdings" pitchFamily="2" charset="2"/>
              <a:buChar char="v"/>
            </a:pPr>
            <a:r>
              <a:rPr lang="en-US" sz="2800" dirty="0" smtClean="0">
                <a:latin typeface="Times New Roman" pitchFamily="18" charset="0"/>
                <a:cs typeface="Times New Roman" pitchFamily="18" charset="0"/>
              </a:rPr>
              <a:t>Psychologist and manager evaluate the strengths, weaknesses and future potential of each attendee.</a:t>
            </a:r>
          </a:p>
          <a:p>
            <a:pPr marL="57150" indent="-57150">
              <a:lnSpc>
                <a:spcPct val="80000"/>
              </a:lnSpc>
              <a:buFont typeface="Wingdings" pitchFamily="2" charset="2"/>
              <a:buChar char="v"/>
            </a:pPr>
            <a:r>
              <a:rPr lang="en-US" sz="2800" dirty="0" smtClean="0">
                <a:latin typeface="Times New Roman" pitchFamily="18" charset="0"/>
                <a:cs typeface="Times New Roman" pitchFamily="18" charset="0"/>
              </a:rPr>
              <a:t>Assessment centers are both time-consuming and costly.</a:t>
            </a:r>
          </a:p>
        </p:txBody>
      </p:sp>
      <p:sp>
        <p:nvSpPr>
          <p:cNvPr id="5" name="Rectangle 4"/>
          <p:cNvSpPr/>
          <p:nvPr/>
        </p:nvSpPr>
        <p:spPr>
          <a:xfrm>
            <a:off x="609600" y="381000"/>
            <a:ext cx="4839722" cy="584775"/>
          </a:xfrm>
          <a:prstGeom prst="rect">
            <a:avLst/>
          </a:prstGeom>
        </p:spPr>
        <p:txBody>
          <a:bodyPr wrap="none">
            <a:spAutoFit/>
          </a:bodyPr>
          <a:lstStyle/>
          <a:p>
            <a:pPr algn="ctr"/>
            <a:r>
              <a:rPr lang="en-US" sz="3200" b="1" dirty="0" smtClean="0">
                <a:latin typeface="Times New Roman" pitchFamily="18" charset="0"/>
              </a:rPr>
              <a:t>3. </a:t>
            </a:r>
            <a:r>
              <a:rPr lang="en-US" sz="2800" b="1" u="sng" dirty="0" smtClean="0">
                <a:latin typeface="Times New Roman" pitchFamily="18" charset="0"/>
              </a:rPr>
              <a:t>ASSESSMENT CENTERS </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Times New Roman" pitchFamily="18" charset="0"/>
              </a:rPr>
              <a:t>4.   </a:t>
            </a:r>
            <a:r>
              <a:rPr lang="en-US" sz="2800" b="1" u="sng" dirty="0" smtClean="0">
                <a:latin typeface="Times New Roman" pitchFamily="18" charset="0"/>
              </a:rPr>
              <a:t>360-Degree Evaluation</a:t>
            </a:r>
            <a:endParaRPr lang="en-US" sz="2800" dirty="0"/>
          </a:p>
        </p:txBody>
      </p:sp>
      <p:sp>
        <p:nvSpPr>
          <p:cNvPr id="3" name="Content Placeholder 2"/>
          <p:cNvSpPr>
            <a:spLocks noGrp="1"/>
          </p:cNvSpPr>
          <p:nvPr>
            <p:ph idx="1"/>
          </p:nvPr>
        </p:nvSpPr>
        <p:spPr/>
        <p:txBody>
          <a:bodyPr/>
          <a:lstStyle/>
          <a:p>
            <a:pPr marL="457200" indent="-457200" algn="just">
              <a:buClr>
                <a:schemeClr val="tx2"/>
              </a:buClr>
              <a:buFont typeface="Wingdings" pitchFamily="2" charset="2"/>
              <a:buChar char="Ø"/>
            </a:pPr>
            <a:r>
              <a:rPr lang="en-US" sz="2800" dirty="0" smtClean="0">
                <a:latin typeface="Times New Roman" pitchFamily="18" charset="0"/>
              </a:rPr>
              <a:t>A multi-rater Evaluation that involves input from multiple levels within the firm and external source as well. The raters include;</a:t>
            </a:r>
          </a:p>
          <a:p>
            <a:pPr marL="457200" indent="-457200" algn="just">
              <a:buFont typeface="Wingdings" pitchFamily="2" charset="2"/>
              <a:buChar char="Ø"/>
            </a:pPr>
            <a:r>
              <a:rPr lang="en-US" sz="2800" dirty="0" smtClean="0">
                <a:latin typeface="Times New Roman" pitchFamily="18" charset="0"/>
              </a:rPr>
              <a:t>Peers (Coworkers)</a:t>
            </a:r>
          </a:p>
          <a:p>
            <a:pPr marL="457200" indent="-457200" algn="just">
              <a:buFont typeface="Wingdings" pitchFamily="2" charset="2"/>
              <a:buChar char="Ø"/>
            </a:pPr>
            <a:r>
              <a:rPr lang="en-US" sz="2800" dirty="0" smtClean="0">
                <a:latin typeface="Times New Roman" pitchFamily="18" charset="0"/>
              </a:rPr>
              <a:t>Subordinates</a:t>
            </a:r>
          </a:p>
          <a:p>
            <a:pPr marL="457200" indent="-457200" algn="just">
              <a:buFont typeface="Wingdings" pitchFamily="2" charset="2"/>
              <a:buChar char="Ø"/>
            </a:pPr>
            <a:r>
              <a:rPr lang="en-US" sz="2800" dirty="0" smtClean="0">
                <a:latin typeface="Times New Roman" pitchFamily="18" charset="0"/>
              </a:rPr>
              <a:t>Super-ordinates</a:t>
            </a:r>
          </a:p>
          <a:p>
            <a:pPr marL="457200" indent="-457200" algn="just">
              <a:buFont typeface="Wingdings" pitchFamily="2" charset="2"/>
              <a:buChar char="Ø"/>
            </a:pPr>
            <a:r>
              <a:rPr lang="en-US" sz="2800" dirty="0" smtClean="0">
                <a:latin typeface="Times New Roman" pitchFamily="18" charset="0"/>
              </a:rPr>
              <a:t>Customers</a:t>
            </a:r>
          </a:p>
          <a:p>
            <a:pPr>
              <a:buNone/>
            </a:pPr>
            <a:endParaRPr lang="en-US" dirty="0"/>
          </a:p>
        </p:txBody>
      </p:sp>
      <p:pic>
        <p:nvPicPr>
          <p:cNvPr id="4" name="Picture 8"/>
          <p:cNvPicPr>
            <a:picLocks noChangeAspect="1" noChangeArrowheads="1"/>
          </p:cNvPicPr>
          <p:nvPr/>
        </p:nvPicPr>
        <p:blipFill>
          <a:blip r:embed="rId2"/>
          <a:srcRect/>
          <a:stretch>
            <a:fillRect/>
          </a:stretch>
        </p:blipFill>
        <p:spPr>
          <a:xfrm>
            <a:off x="5486400" y="2743200"/>
            <a:ext cx="2239963" cy="22399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1" y="304800"/>
            <a:ext cx="8534400" cy="461665"/>
          </a:xfrm>
          <a:prstGeom prst="rect">
            <a:avLst/>
          </a:prstGeom>
        </p:spPr>
        <p:txBody>
          <a:bodyPr wrap="square">
            <a:spAutoFit/>
          </a:bodyPr>
          <a:lstStyle/>
          <a:p>
            <a:r>
              <a:rPr lang="en-US" sz="2400" b="1" dirty="0" smtClean="0">
                <a:latin typeface="Times New Roman" pitchFamily="18" charset="0"/>
                <a:cs typeface="Times New Roman" pitchFamily="18" charset="0"/>
              </a:rPr>
              <a:t>PROBLEMS IN APPRAISAL/ ERRORS IN JUDGMENT</a:t>
            </a:r>
            <a:endParaRPr lang="en-US" sz="2400" dirty="0">
              <a:latin typeface="Times New Roman" pitchFamily="18" charset="0"/>
              <a:cs typeface="Times New Roman" pitchFamily="18" charset="0"/>
            </a:endParaRPr>
          </a:p>
        </p:txBody>
      </p:sp>
      <p:sp>
        <p:nvSpPr>
          <p:cNvPr id="3" name="Rectangle 2"/>
          <p:cNvSpPr/>
          <p:nvPr/>
        </p:nvSpPr>
        <p:spPr>
          <a:xfrm>
            <a:off x="457200" y="1052989"/>
            <a:ext cx="7772400" cy="1569660"/>
          </a:xfrm>
          <a:prstGeom prst="rect">
            <a:avLst/>
          </a:prstGeom>
        </p:spPr>
        <p:txBody>
          <a:bodyPr wrap="square">
            <a:spAutoFit/>
          </a:bodyPr>
          <a:lstStyle/>
          <a:p>
            <a:pPr marL="457200" indent="-457200">
              <a:defRPr/>
            </a:pPr>
            <a:r>
              <a:rPr lang="en-US" sz="2400" b="1" u="sng" dirty="0">
                <a:latin typeface="Times New Roman" pitchFamily="18" charset="0"/>
                <a:cs typeface="Times New Roman" pitchFamily="18" charset="0"/>
              </a:rPr>
              <a:t>HALO ERRORS  </a:t>
            </a:r>
            <a:r>
              <a:rPr lang="en-US" b="1" u="sng" dirty="0">
                <a:latin typeface="Times New Roman" pitchFamily="18" charset="0"/>
                <a:cs typeface="Times New Roman" pitchFamily="18" charset="0"/>
              </a:rPr>
              <a:t>  </a:t>
            </a:r>
          </a:p>
          <a:p>
            <a:pPr marL="457200" indent="-457200">
              <a:defRPr/>
            </a:pPr>
            <a:endParaRPr lang="en-US" b="1" dirty="0">
              <a:latin typeface="Times New Roman" pitchFamily="18" charset="0"/>
              <a:cs typeface="Times New Roman" pitchFamily="18" charset="0"/>
            </a:endParaRPr>
          </a:p>
          <a:p>
            <a:pPr>
              <a:defRPr/>
            </a:pPr>
            <a:r>
              <a:rPr lang="en-US" b="1" dirty="0">
                <a:latin typeface="Times New Roman" pitchFamily="18" charset="0"/>
                <a:cs typeface="Times New Roman" pitchFamily="18" charset="0"/>
              </a:rPr>
              <a:t>The appraiser allows the single characteristics of the </a:t>
            </a:r>
            <a:r>
              <a:rPr lang="en-US" b="1" dirty="0" smtClean="0">
                <a:latin typeface="Times New Roman" pitchFamily="18" charset="0"/>
                <a:cs typeface="Times New Roman" pitchFamily="18" charset="0"/>
              </a:rPr>
              <a:t>employee to </a:t>
            </a:r>
            <a:r>
              <a:rPr lang="en-US" b="1" dirty="0">
                <a:latin typeface="Times New Roman" pitchFamily="18" charset="0"/>
                <a:cs typeface="Times New Roman" pitchFamily="18" charset="0"/>
              </a:rPr>
              <a:t>dominate </a:t>
            </a:r>
            <a:r>
              <a:rPr lang="en-US" b="1" dirty="0" smtClean="0">
                <a:latin typeface="Times New Roman" pitchFamily="18" charset="0"/>
                <a:cs typeface="Times New Roman" pitchFamily="18" charset="0"/>
              </a:rPr>
              <a:t>his judgment </a:t>
            </a:r>
            <a:r>
              <a:rPr lang="en-US" b="1" dirty="0">
                <a:latin typeface="Times New Roman" pitchFamily="18" charset="0"/>
                <a:cs typeface="Times New Roman" pitchFamily="18" charset="0"/>
              </a:rPr>
              <a:t>of the </a:t>
            </a:r>
            <a:r>
              <a:rPr lang="en-US" b="1" dirty="0" smtClean="0">
                <a:latin typeface="Times New Roman" pitchFamily="18" charset="0"/>
                <a:cs typeface="Times New Roman" pitchFamily="18" charset="0"/>
              </a:rPr>
              <a:t>employee.</a:t>
            </a:r>
            <a:endParaRPr lang="en-US" b="1" dirty="0">
              <a:latin typeface="Times New Roman" pitchFamily="18" charset="0"/>
              <a:cs typeface="Times New Roman" pitchFamily="18" charset="0"/>
            </a:endParaRPr>
          </a:p>
          <a:p>
            <a:pPr>
              <a:defRPr/>
            </a:pPr>
            <a:r>
              <a:rPr lang="en-US" b="1" dirty="0" smtClean="0">
                <a:latin typeface="Times New Roman" pitchFamily="18" charset="0"/>
                <a:cs typeface="Times New Roman" pitchFamily="18" charset="0"/>
              </a:rPr>
              <a:t>E.g</a:t>
            </a:r>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good communication </a:t>
            </a:r>
            <a:r>
              <a:rPr lang="en-US" b="1" dirty="0" smtClean="0">
                <a:latin typeface="Times New Roman" pitchFamily="18" charset="0"/>
                <a:cs typeface="Times New Roman" pitchFamily="18" charset="0"/>
              </a:rPr>
              <a:t>skills.</a:t>
            </a:r>
            <a:endParaRPr lang="en-US" b="1" dirty="0">
              <a:latin typeface="Times New Roman" pitchFamily="18" charset="0"/>
              <a:cs typeface="Times New Roman" pitchFamily="18" charset="0"/>
            </a:endParaRPr>
          </a:p>
        </p:txBody>
      </p:sp>
      <p:sp>
        <p:nvSpPr>
          <p:cNvPr id="4" name="Rectangle 3"/>
          <p:cNvSpPr/>
          <p:nvPr/>
        </p:nvSpPr>
        <p:spPr>
          <a:xfrm>
            <a:off x="652462" y="2897386"/>
            <a:ext cx="3161250" cy="461665"/>
          </a:xfrm>
          <a:prstGeom prst="rect">
            <a:avLst/>
          </a:prstGeom>
        </p:spPr>
        <p:txBody>
          <a:bodyPr wrap="none">
            <a:spAutoFit/>
          </a:bodyPr>
          <a:lstStyle/>
          <a:p>
            <a:r>
              <a:rPr lang="en-US" sz="2400" b="1" u="sng" dirty="0" smtClean="0">
                <a:latin typeface="Times New Roman" pitchFamily="18" charset="0"/>
                <a:cs typeface="Times New Roman" pitchFamily="18" charset="0"/>
              </a:rPr>
              <a:t>LENIENCY ERRORS</a:t>
            </a:r>
            <a:endParaRPr lang="en-US" sz="2400" u="sng" dirty="0">
              <a:latin typeface="Times New Roman" pitchFamily="18" charset="0"/>
              <a:cs typeface="Times New Roman" pitchFamily="18" charset="0"/>
            </a:endParaRPr>
          </a:p>
        </p:txBody>
      </p:sp>
      <p:sp>
        <p:nvSpPr>
          <p:cNvPr id="5" name="Rectangle 4"/>
          <p:cNvSpPr/>
          <p:nvPr/>
        </p:nvSpPr>
        <p:spPr>
          <a:xfrm>
            <a:off x="652462" y="3497550"/>
            <a:ext cx="6400800" cy="646331"/>
          </a:xfrm>
          <a:prstGeom prst="rect">
            <a:avLst/>
          </a:prstGeom>
        </p:spPr>
        <p:txBody>
          <a:bodyPr wrap="square">
            <a:spAutoFit/>
          </a:bodyPr>
          <a:lstStyle/>
          <a:p>
            <a:pPr>
              <a:buFont typeface="Wingdings" pitchFamily="2" charset="2"/>
              <a:buChar char="v"/>
              <a:defRPr/>
            </a:pPr>
            <a:r>
              <a:rPr lang="en-US" b="1" dirty="0" smtClean="0">
                <a:latin typeface="Times New Roman" pitchFamily="18" charset="0"/>
                <a:cs typeface="Times New Roman" pitchFamily="18" charset="0"/>
              </a:rPr>
              <a:t>Gives harsher evaluation than deserved </a:t>
            </a:r>
          </a:p>
          <a:p>
            <a:pPr>
              <a:buFont typeface="Wingdings" pitchFamily="2" charset="2"/>
              <a:buChar char="v"/>
              <a:defRPr/>
            </a:pPr>
            <a:r>
              <a:rPr lang="en-US" b="1" dirty="0" smtClean="0">
                <a:latin typeface="Times New Roman" pitchFamily="18" charset="0"/>
                <a:cs typeface="Times New Roman" pitchFamily="18" charset="0"/>
              </a:rPr>
              <a:t>Gives higher ratings than deserved</a:t>
            </a:r>
            <a:endParaRPr lang="en-US" b="1" dirty="0">
              <a:latin typeface="Times New Roman" pitchFamily="18" charset="0"/>
              <a:cs typeface="Times New Roman" pitchFamily="18" charset="0"/>
            </a:endParaRPr>
          </a:p>
        </p:txBody>
      </p:sp>
      <p:sp>
        <p:nvSpPr>
          <p:cNvPr id="6" name="Rectangle 5"/>
          <p:cNvSpPr/>
          <p:nvPr/>
        </p:nvSpPr>
        <p:spPr>
          <a:xfrm>
            <a:off x="652462" y="4419600"/>
            <a:ext cx="7924800" cy="2062103"/>
          </a:xfrm>
          <a:prstGeom prst="rect">
            <a:avLst/>
          </a:prstGeom>
        </p:spPr>
        <p:txBody>
          <a:bodyPr wrap="square">
            <a:spAutoFit/>
          </a:bodyPr>
          <a:lstStyle/>
          <a:p>
            <a:pPr>
              <a:defRPr/>
            </a:pPr>
            <a:r>
              <a:rPr lang="en-US" sz="2000" b="1" dirty="0">
                <a:latin typeface="Times New Roman" pitchFamily="18" charset="0"/>
                <a:cs typeface="Times New Roman" pitchFamily="18" charset="0"/>
              </a:rPr>
              <a:t>CENTRAL </a:t>
            </a:r>
            <a:r>
              <a:rPr lang="en-US" sz="2000" b="1" dirty="0" smtClean="0">
                <a:latin typeface="Times New Roman" pitchFamily="18" charset="0"/>
                <a:cs typeface="Times New Roman" pitchFamily="18" charset="0"/>
              </a:rPr>
              <a:t>TENDENCY </a:t>
            </a:r>
          </a:p>
          <a:p>
            <a:pPr>
              <a:defRPr/>
            </a:pPr>
            <a:r>
              <a:rPr lang="en-US" b="1" dirty="0" smtClean="0">
                <a:latin typeface="Times New Roman" pitchFamily="18" charset="0"/>
                <a:cs typeface="Times New Roman" pitchFamily="18" charset="0"/>
              </a:rPr>
              <a:t>Rater unwilling to give extreme ratings, use only the middle part of the scale. Rater neither applauds nor condemns. It happens because rater is unfamiliar to all employees.</a:t>
            </a:r>
          </a:p>
          <a:p>
            <a:pPr>
              <a:defRPr/>
            </a:pPr>
            <a:endParaRPr lang="en-US" b="1" dirty="0">
              <a:latin typeface="Times New Roman" pitchFamily="18" charset="0"/>
              <a:cs typeface="Times New Roman" pitchFamily="18" charset="0"/>
            </a:endParaRPr>
          </a:p>
          <a:p>
            <a:pPr>
              <a:defRPr/>
            </a:pPr>
            <a:r>
              <a:rPr lang="en-US" b="1" dirty="0" smtClean="0">
                <a:latin typeface="Times New Roman" pitchFamily="18" charset="0"/>
                <a:cs typeface="Times New Roman" pitchFamily="18" charset="0"/>
              </a:rPr>
              <a:t>DEPARTMENTAL PRESSURES: Bonus/Pay increase equal for all employees.</a:t>
            </a:r>
          </a:p>
          <a:p>
            <a:pPr>
              <a:defRPr/>
            </a:pPr>
            <a:r>
              <a:rPr lang="en-US" b="1" dirty="0" smtClean="0">
                <a:latin typeface="Times New Roman" pitchFamily="18" charset="0"/>
                <a:cs typeface="Times New Roman" pitchFamily="18" charset="0"/>
              </a:rPr>
              <a:t>Training opportunity needs selection fairly. Not for all employees. </a:t>
            </a:r>
            <a:endParaRPr lang="en-US"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304800"/>
            <a:ext cx="4720075" cy="523220"/>
          </a:xfrm>
          <a:prstGeom prst="rect">
            <a:avLst/>
          </a:prstGeom>
        </p:spPr>
        <p:txBody>
          <a:bodyPr wrap="none">
            <a:spAutoFit/>
          </a:bodyPr>
          <a:lstStyle/>
          <a:p>
            <a:r>
              <a:rPr lang="en-US" sz="2800" b="1" dirty="0" smtClean="0">
                <a:latin typeface="Times New Roman" pitchFamily="18" charset="0"/>
                <a:cs typeface="Times New Roman" pitchFamily="18" charset="0"/>
              </a:rPr>
              <a:t>METHODS OF APPRAISAL</a:t>
            </a:r>
            <a:endParaRPr lang="en-US" sz="2800" b="1" dirty="0">
              <a:latin typeface="Times New Roman" pitchFamily="18" charset="0"/>
              <a:cs typeface="Times New Roman" pitchFamily="18" charset="0"/>
            </a:endParaRPr>
          </a:p>
        </p:txBody>
      </p:sp>
      <p:sp>
        <p:nvSpPr>
          <p:cNvPr id="3" name="Rectangle 2"/>
          <p:cNvSpPr/>
          <p:nvPr/>
        </p:nvSpPr>
        <p:spPr>
          <a:xfrm>
            <a:off x="609600" y="914400"/>
            <a:ext cx="4572000" cy="923330"/>
          </a:xfrm>
          <a:prstGeom prst="rect">
            <a:avLst/>
          </a:prstGeom>
        </p:spPr>
        <p:txBody>
          <a:bodyPr>
            <a:spAutoFit/>
          </a:bodyPr>
          <a:lstStyle/>
          <a:p>
            <a:pPr>
              <a:defRPr/>
            </a:pPr>
            <a:r>
              <a:rPr lang="en-US" b="1" dirty="0">
                <a:latin typeface="Times New Roman" pitchFamily="18" charset="0"/>
                <a:cs typeface="Times New Roman" pitchFamily="18" charset="0"/>
              </a:rPr>
              <a:t>A</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Traditional Methods</a:t>
            </a:r>
          </a:p>
          <a:p>
            <a:pPr>
              <a:defRPr/>
            </a:pPr>
            <a:r>
              <a:rPr lang="en-US" b="1" dirty="0">
                <a:latin typeface="Times New Roman" pitchFamily="18" charset="0"/>
                <a:cs typeface="Times New Roman" pitchFamily="18" charset="0"/>
              </a:rPr>
              <a:t>B</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Modern </a:t>
            </a:r>
            <a:r>
              <a:rPr lang="en-US" b="1" dirty="0" smtClean="0">
                <a:latin typeface="Times New Roman" pitchFamily="18" charset="0"/>
                <a:cs typeface="Times New Roman" pitchFamily="18" charset="0"/>
              </a:rPr>
              <a:t>Methods</a:t>
            </a:r>
          </a:p>
          <a:p>
            <a:pPr>
              <a:defRPr/>
            </a:pPr>
            <a:endParaRPr lang="en-US" b="1" dirty="0">
              <a:latin typeface="Times New Roman" pitchFamily="18" charset="0"/>
              <a:cs typeface="Times New Roman" pitchFamily="18" charset="0"/>
            </a:endParaRPr>
          </a:p>
        </p:txBody>
      </p:sp>
      <p:sp>
        <p:nvSpPr>
          <p:cNvPr id="4" name="Rectangle 3"/>
          <p:cNvSpPr/>
          <p:nvPr/>
        </p:nvSpPr>
        <p:spPr>
          <a:xfrm>
            <a:off x="2514600" y="2362200"/>
            <a:ext cx="5094023" cy="523220"/>
          </a:xfrm>
          <a:prstGeom prst="rect">
            <a:avLst/>
          </a:prstGeom>
        </p:spPr>
        <p:txBody>
          <a:bodyPr wrap="none">
            <a:spAutoFit/>
          </a:bodyPr>
          <a:lstStyle/>
          <a:p>
            <a:r>
              <a:rPr lang="en-IN" sz="2800" b="1" dirty="0" smtClean="0">
                <a:latin typeface="Times New Roman" pitchFamily="18" charset="0"/>
                <a:cs typeface="Times New Roman" pitchFamily="18" charset="0"/>
              </a:rPr>
              <a:t>A. TRADITIONAL METHODS</a:t>
            </a:r>
            <a:endParaRPr lang="en-US" sz="2800" b="1" dirty="0">
              <a:latin typeface="Times New Roman" pitchFamily="18" charset="0"/>
              <a:cs typeface="Times New Roman" pitchFamily="18" charset="0"/>
            </a:endParaRPr>
          </a:p>
        </p:txBody>
      </p:sp>
      <p:sp>
        <p:nvSpPr>
          <p:cNvPr id="5" name="Rectangle 4"/>
          <p:cNvSpPr/>
          <p:nvPr/>
        </p:nvSpPr>
        <p:spPr>
          <a:xfrm>
            <a:off x="914400" y="3200400"/>
            <a:ext cx="4572000" cy="1754326"/>
          </a:xfrm>
          <a:prstGeom prst="rect">
            <a:avLst/>
          </a:prstGeom>
        </p:spPr>
        <p:txBody>
          <a:bodyPr wrap="square">
            <a:spAutoFit/>
          </a:bodyPr>
          <a:lstStyle/>
          <a:p>
            <a:pPr>
              <a:defRPr/>
            </a:pPr>
            <a:r>
              <a:rPr lang="en-US" b="1" dirty="0">
                <a:latin typeface="Times New Roman" pitchFamily="18" charset="0"/>
                <a:cs typeface="Times New Roman" pitchFamily="18" charset="0"/>
              </a:rPr>
              <a:t>1) Rating Scales</a:t>
            </a:r>
          </a:p>
          <a:p>
            <a:pPr>
              <a:defRPr/>
            </a:pPr>
            <a:r>
              <a:rPr lang="en-US" b="1" dirty="0">
                <a:latin typeface="Times New Roman" pitchFamily="18" charset="0"/>
                <a:cs typeface="Times New Roman" pitchFamily="18" charset="0"/>
              </a:rPr>
              <a:t>2) Checklists</a:t>
            </a:r>
          </a:p>
          <a:p>
            <a:pPr>
              <a:defRPr/>
            </a:pPr>
            <a:r>
              <a:rPr lang="en-US" b="1" dirty="0">
                <a:latin typeface="Times New Roman" pitchFamily="18" charset="0"/>
                <a:cs typeface="Times New Roman" pitchFamily="18" charset="0"/>
              </a:rPr>
              <a:t>3) Forced Distribution Method</a:t>
            </a:r>
          </a:p>
          <a:p>
            <a:pPr>
              <a:defRPr/>
            </a:pPr>
            <a:r>
              <a:rPr lang="en-US" b="1" dirty="0">
                <a:latin typeface="Times New Roman" pitchFamily="18" charset="0"/>
                <a:cs typeface="Times New Roman" pitchFamily="18" charset="0"/>
              </a:rPr>
              <a:t>4) Critical incident method</a:t>
            </a:r>
          </a:p>
          <a:p>
            <a:pPr>
              <a:defRPr/>
            </a:pPr>
            <a:r>
              <a:rPr lang="en-US" b="1" dirty="0" smtClean="0">
                <a:latin typeface="Times New Roman" pitchFamily="18" charset="0"/>
                <a:cs typeface="Times New Roman" pitchFamily="18" charset="0"/>
              </a:rPr>
              <a:t>5) </a:t>
            </a:r>
            <a:r>
              <a:rPr lang="en-US" b="1" dirty="0">
                <a:latin typeface="Times New Roman" pitchFamily="18" charset="0"/>
                <a:cs typeface="Times New Roman" pitchFamily="18" charset="0"/>
              </a:rPr>
              <a:t>Annual confidential report</a:t>
            </a:r>
          </a:p>
          <a:p>
            <a:pPr>
              <a:defRPr/>
            </a:pPr>
            <a:r>
              <a:rPr lang="en-US" b="1" dirty="0">
                <a:latin typeface="Times New Roman" pitchFamily="18" charset="0"/>
                <a:cs typeface="Times New Roman" pitchFamily="18" charset="0"/>
              </a:rPr>
              <a:t>6</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Essay method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3440942" cy="523220"/>
          </a:xfrm>
          <a:prstGeom prst="rect">
            <a:avLst/>
          </a:prstGeom>
        </p:spPr>
        <p:txBody>
          <a:bodyPr wrap="none">
            <a:spAutoFit/>
          </a:bodyPr>
          <a:lstStyle/>
          <a:p>
            <a:r>
              <a:rPr lang="en-US" sz="2800" b="1" dirty="0" smtClean="0">
                <a:latin typeface="Times New Roman" pitchFamily="18" charset="0"/>
                <a:cs typeface="Times New Roman" pitchFamily="18" charset="0"/>
              </a:rPr>
              <a:t>1. </a:t>
            </a:r>
            <a:r>
              <a:rPr lang="en-US" sz="2800" b="1" u="sng" dirty="0" smtClean="0">
                <a:latin typeface="Times New Roman" pitchFamily="18" charset="0"/>
                <a:cs typeface="Times New Roman" pitchFamily="18" charset="0"/>
              </a:rPr>
              <a:t>RATING SCALES</a:t>
            </a:r>
            <a:endParaRPr lang="en-US" sz="2800" b="1" u="sng" dirty="0">
              <a:latin typeface="Times New Roman" pitchFamily="18" charset="0"/>
              <a:cs typeface="Times New Roman" pitchFamily="18" charset="0"/>
            </a:endParaRPr>
          </a:p>
        </p:txBody>
      </p:sp>
      <p:sp>
        <p:nvSpPr>
          <p:cNvPr id="3" name="Rectangle 2"/>
          <p:cNvSpPr/>
          <p:nvPr/>
        </p:nvSpPr>
        <p:spPr>
          <a:xfrm>
            <a:off x="685800" y="1066800"/>
            <a:ext cx="7696200" cy="923330"/>
          </a:xfrm>
          <a:prstGeom prst="rect">
            <a:avLst/>
          </a:prstGeom>
        </p:spPr>
        <p:txBody>
          <a:bodyPr wrap="square">
            <a:spAutoFit/>
          </a:bodyPr>
          <a:lstStyle/>
          <a:p>
            <a:pPr>
              <a:buFont typeface="Arial" pitchFamily="34" charset="0"/>
              <a:buChar char="•"/>
              <a:defRPr/>
            </a:pPr>
            <a:r>
              <a:rPr lang="en-US" b="1" dirty="0" smtClean="0">
                <a:latin typeface="Times New Roman" pitchFamily="18" charset="0"/>
                <a:cs typeface="Times New Roman" pitchFamily="18" charset="0"/>
              </a:rPr>
              <a:t>  A </a:t>
            </a:r>
            <a:r>
              <a:rPr lang="en-US" b="1" dirty="0">
                <a:latin typeface="Times New Roman" pitchFamily="18" charset="0"/>
                <a:cs typeface="Times New Roman" pitchFamily="18" charset="0"/>
              </a:rPr>
              <a:t>simple and popular technique.</a:t>
            </a:r>
          </a:p>
          <a:p>
            <a:pPr>
              <a:buFont typeface="Arial" pitchFamily="34" charset="0"/>
              <a:buChar char="•"/>
              <a:defRPr/>
            </a:pPr>
            <a:r>
              <a:rPr lang="en-US" b="1" dirty="0" smtClean="0">
                <a:latin typeface="Times New Roman" pitchFamily="18" charset="0"/>
                <a:cs typeface="Times New Roman" pitchFamily="18" charset="0"/>
              </a:rPr>
              <a:t>  Consists </a:t>
            </a:r>
            <a:r>
              <a:rPr lang="en-US" b="1" dirty="0">
                <a:latin typeface="Times New Roman" pitchFamily="18" charset="0"/>
                <a:cs typeface="Times New Roman" pitchFamily="18" charset="0"/>
              </a:rPr>
              <a:t>of various job-related performance criterion which are to be rated on </a:t>
            </a:r>
            <a:r>
              <a:rPr lang="en-US" b="1" dirty="0" smtClean="0">
                <a:latin typeface="Times New Roman" pitchFamily="18" charset="0"/>
                <a:cs typeface="Times New Roman" pitchFamily="18" charset="0"/>
              </a:rPr>
              <a:t>a scale </a:t>
            </a:r>
            <a:r>
              <a:rPr lang="en-US" b="1" dirty="0">
                <a:latin typeface="Times New Roman" pitchFamily="18" charset="0"/>
                <a:cs typeface="Times New Roman" pitchFamily="18" charset="0"/>
              </a:rPr>
              <a:t>of 1 to 5.</a:t>
            </a:r>
          </a:p>
        </p:txBody>
      </p:sp>
      <p:graphicFrame>
        <p:nvGraphicFramePr>
          <p:cNvPr id="1026" name="Object 3"/>
          <p:cNvGraphicFramePr>
            <a:graphicFrameLocks noChangeAspect="1"/>
          </p:cNvGraphicFramePr>
          <p:nvPr/>
        </p:nvGraphicFramePr>
        <p:xfrm>
          <a:off x="685800" y="2286000"/>
          <a:ext cx="7772400" cy="4092575"/>
        </p:xfrm>
        <a:graphic>
          <a:graphicData uri="http://schemas.openxmlformats.org/presentationml/2006/ole">
            <mc:AlternateContent xmlns:mc="http://schemas.openxmlformats.org/markup-compatibility/2006">
              <mc:Choice xmlns:v="urn:schemas-microsoft-com:vml" Requires="v">
                <p:oleObj spid="_x0000_s1069" name="Photo Editor Photo" r:id="rId3" imgW="8123810" imgH="5458587" progId="">
                  <p:embed/>
                </p:oleObj>
              </mc:Choice>
              <mc:Fallback>
                <p:oleObj name="Photo Editor Photo" r:id="rId3" imgW="8123810" imgH="5458587"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86000"/>
                        <a:ext cx="7772400" cy="409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4572000" cy="523220"/>
          </a:xfrm>
          <a:prstGeom prst="rect">
            <a:avLst/>
          </a:prstGeom>
        </p:spPr>
        <p:txBody>
          <a:bodyPr>
            <a:spAutoFit/>
          </a:bodyPr>
          <a:lstStyle/>
          <a:p>
            <a:r>
              <a:rPr lang="en-US" sz="2800" b="1"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a:t>
            </a:r>
            <a:r>
              <a:rPr lang="en-US" sz="2800" b="1" u="sng" dirty="0" smtClean="0">
                <a:latin typeface="Times New Roman" pitchFamily="18" charset="0"/>
                <a:cs typeface="Times New Roman" pitchFamily="18" charset="0"/>
              </a:rPr>
              <a:t>CHECKLIST METHOD</a:t>
            </a:r>
            <a:endParaRPr lang="en-US" sz="2800" b="1" u="sng" dirty="0">
              <a:latin typeface="Times New Roman" pitchFamily="18" charset="0"/>
              <a:cs typeface="Times New Roman" pitchFamily="18" charset="0"/>
            </a:endParaRPr>
          </a:p>
        </p:txBody>
      </p:sp>
      <p:sp>
        <p:nvSpPr>
          <p:cNvPr id="3" name="Rectangle 2"/>
          <p:cNvSpPr/>
          <p:nvPr/>
        </p:nvSpPr>
        <p:spPr>
          <a:xfrm>
            <a:off x="228600" y="990600"/>
            <a:ext cx="8458200" cy="5755422"/>
          </a:xfrm>
          <a:prstGeom prst="rect">
            <a:avLst/>
          </a:prstGeom>
        </p:spPr>
        <p:txBody>
          <a:bodyPr wrap="square">
            <a:spAutoFit/>
          </a:bodyPr>
          <a:lstStyle/>
          <a:p>
            <a:pPr>
              <a:buFont typeface="Wingdings" pitchFamily="2" charset="2"/>
              <a:buChar char="v"/>
              <a:defRPr/>
            </a:pPr>
            <a:r>
              <a:rPr lang="en-US" sz="1600" b="1" dirty="0" smtClean="0"/>
              <a:t>      </a:t>
            </a:r>
            <a:r>
              <a:rPr lang="en-US" sz="1600" b="1" dirty="0" smtClean="0">
                <a:latin typeface="Times New Roman" pitchFamily="18" charset="0"/>
                <a:cs typeface="Times New Roman" pitchFamily="18" charset="0"/>
              </a:rPr>
              <a:t>The checklist method requires the rater to select statements that describe employee’s performance and characteristics. The rater may be immediate boss. The items are assigned weights on the checklist depending on each item’s importance. The result is called weighted checklist.</a:t>
            </a:r>
          </a:p>
          <a:p>
            <a:pPr>
              <a:buFont typeface="Wingdings" pitchFamily="2" charset="2"/>
              <a:buChar char="v"/>
              <a:defRPr/>
            </a:pPr>
            <a:r>
              <a:rPr lang="en-US" sz="1600" b="1" dirty="0" smtClean="0">
                <a:latin typeface="Times New Roman" pitchFamily="18" charset="0"/>
                <a:cs typeface="Times New Roman" pitchFamily="18" charset="0"/>
              </a:rPr>
              <a:t>      The advantages are economy, ease of administration, The limited training required of trainers and standardization.</a:t>
            </a:r>
          </a:p>
          <a:p>
            <a:pPr>
              <a:buFont typeface="Wingdings" pitchFamily="2" charset="2"/>
              <a:buChar char="v"/>
              <a:defRPr/>
            </a:pPr>
            <a:r>
              <a:rPr lang="en-US" sz="1600" b="1" dirty="0" smtClean="0">
                <a:latin typeface="Times New Roman" pitchFamily="18" charset="0"/>
                <a:cs typeface="Times New Roman" pitchFamily="18" charset="0"/>
              </a:rPr>
              <a:t>       The disadvantages are rater bias (halo effect), use of personality criteria instead of performance, misinterpretation of checklist and use of improper weights. </a:t>
            </a:r>
          </a:p>
          <a:p>
            <a:pPr>
              <a:defRPr/>
            </a:pPr>
            <a:endParaRPr lang="en-US" sz="1600" b="1" dirty="0" smtClean="0">
              <a:latin typeface="Times New Roman" pitchFamily="18" charset="0"/>
              <a:cs typeface="Times New Roman" pitchFamily="18" charset="0"/>
            </a:endParaRPr>
          </a:p>
          <a:p>
            <a:pPr>
              <a:defRPr/>
            </a:pPr>
            <a:r>
              <a:rPr lang="en-US" sz="1600" b="1" u="sng" dirty="0" smtClean="0">
                <a:latin typeface="Times New Roman" pitchFamily="18" charset="0"/>
                <a:cs typeface="Times New Roman" pitchFamily="18" charset="0"/>
              </a:rPr>
              <a:t>Check each of the following items that apply to the named employee’s performance</a:t>
            </a:r>
          </a:p>
          <a:p>
            <a:pPr>
              <a:defRPr/>
            </a:pPr>
            <a:endParaRPr lang="en-US" sz="1600" b="1" dirty="0" smtClean="0"/>
          </a:p>
          <a:p>
            <a:pPr>
              <a:defRPr/>
            </a:pPr>
            <a:r>
              <a:rPr lang="en-US" sz="1600" b="1" dirty="0" smtClean="0">
                <a:latin typeface="Times New Roman" pitchFamily="18" charset="0"/>
                <a:cs typeface="Times New Roman" pitchFamily="18" charset="0"/>
              </a:rPr>
              <a:t>Employee’s Name __________			Department      ________</a:t>
            </a:r>
          </a:p>
          <a:p>
            <a:pPr>
              <a:defRPr/>
            </a:pPr>
            <a:r>
              <a:rPr lang="en-US" sz="1600" b="1" dirty="0" smtClean="0">
                <a:latin typeface="Times New Roman" pitchFamily="18" charset="0"/>
                <a:cs typeface="Times New Roman" pitchFamily="18" charset="0"/>
              </a:rPr>
              <a:t>Rater’s Name          ___________		Date	          ________</a:t>
            </a:r>
          </a:p>
          <a:p>
            <a:pPr>
              <a:defRPr/>
            </a:pPr>
            <a:r>
              <a:rPr lang="en-US" sz="1600" b="1" dirty="0" smtClean="0">
                <a:latin typeface="Times New Roman" pitchFamily="18" charset="0"/>
                <a:cs typeface="Times New Roman" pitchFamily="18" charset="0"/>
              </a:rPr>
              <a:t>Weights						             Check Here</a:t>
            </a:r>
          </a:p>
          <a:p>
            <a:pPr>
              <a:defRPr/>
            </a:pPr>
            <a:endParaRPr lang="en-US" sz="1600" b="1" dirty="0" smtClean="0"/>
          </a:p>
          <a:p>
            <a:pPr>
              <a:defRPr/>
            </a:pPr>
            <a:r>
              <a:rPr lang="en-US" sz="1600" b="1" dirty="0" smtClean="0"/>
              <a:t>(6.5)	</a:t>
            </a:r>
            <a:r>
              <a:rPr lang="en-US" sz="1600" b="1" dirty="0" smtClean="0">
                <a:latin typeface="Times New Roman" pitchFamily="18" charset="0"/>
                <a:cs typeface="Times New Roman" pitchFamily="18" charset="0"/>
              </a:rPr>
              <a:t>1. Employee works overtime when asked		              _____________</a:t>
            </a:r>
          </a:p>
          <a:p>
            <a:pPr>
              <a:defRPr/>
            </a:pPr>
            <a:r>
              <a:rPr lang="en-US" sz="1600" b="1" dirty="0" smtClean="0">
                <a:latin typeface="Times New Roman" pitchFamily="18" charset="0"/>
                <a:cs typeface="Times New Roman" pitchFamily="18" charset="0"/>
              </a:rPr>
              <a:t>(4.0)	2. Employee keeps workstation or desk well organized            _____________</a:t>
            </a:r>
          </a:p>
          <a:p>
            <a:pPr>
              <a:defRPr/>
            </a:pPr>
            <a:r>
              <a:rPr lang="en-US" sz="1600" b="1" dirty="0" smtClean="0">
                <a:latin typeface="Times New Roman" pitchFamily="18" charset="0"/>
                <a:cs typeface="Times New Roman" pitchFamily="18" charset="0"/>
              </a:rPr>
              <a:t>(3.9)	3. Employee cooperatively assists others who need help           _____________</a:t>
            </a:r>
          </a:p>
          <a:p>
            <a:pPr>
              <a:defRPr/>
            </a:pPr>
            <a:r>
              <a:rPr lang="en-US" sz="1600" b="1" dirty="0" smtClean="0">
                <a:latin typeface="Times New Roman" pitchFamily="18" charset="0"/>
                <a:cs typeface="Times New Roman" pitchFamily="18" charset="0"/>
              </a:rPr>
              <a:t>(4.3)	4. Employee plans actions before beginning job                         ______________</a:t>
            </a:r>
          </a:p>
          <a:p>
            <a:pPr>
              <a:defRPr/>
            </a:pPr>
            <a:r>
              <a:rPr lang="en-US" sz="1600" b="1" dirty="0" smtClean="0">
                <a:latin typeface="Times New Roman" pitchFamily="18" charset="0"/>
                <a:cs typeface="Times New Roman" pitchFamily="18" charset="0"/>
              </a:rPr>
              <a:t>.						 	.</a:t>
            </a:r>
          </a:p>
          <a:p>
            <a:pPr>
              <a:defRPr/>
            </a:pPr>
            <a:r>
              <a:rPr lang="en-US" sz="1600" b="1" dirty="0" smtClean="0">
                <a:latin typeface="Times New Roman" pitchFamily="18" charset="0"/>
                <a:cs typeface="Times New Roman" pitchFamily="18" charset="0"/>
              </a:rPr>
              <a:t>.							.</a:t>
            </a:r>
          </a:p>
          <a:p>
            <a:pPr>
              <a:defRPr/>
            </a:pPr>
            <a:r>
              <a:rPr lang="en-US" sz="1600" b="1" u="sng" dirty="0" smtClean="0">
                <a:latin typeface="Times New Roman" pitchFamily="18" charset="0"/>
                <a:cs typeface="Times New Roman" pitchFamily="18" charset="0"/>
              </a:rPr>
              <a:t>(0.2)</a:t>
            </a:r>
            <a:r>
              <a:rPr lang="en-US" sz="1600" b="1" dirty="0" smtClean="0">
                <a:latin typeface="Times New Roman" pitchFamily="18" charset="0"/>
                <a:cs typeface="Times New Roman" pitchFamily="18" charset="0"/>
              </a:rPr>
              <a:t>	10. Employee listens to others’ advice but seldom follows it        _____________</a:t>
            </a:r>
          </a:p>
          <a:p>
            <a:pPr>
              <a:defRPr/>
            </a:pPr>
            <a:r>
              <a:rPr lang="en-US" sz="1600" b="1" dirty="0" smtClean="0">
                <a:latin typeface="Times New Roman" pitchFamily="18" charset="0"/>
                <a:cs typeface="Times New Roman" pitchFamily="18" charset="0"/>
              </a:rPr>
              <a:t>100.	Total of weights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b="1" dirty="0" smtClean="0">
                <a:latin typeface="Times New Roman" pitchFamily="18" charset="0"/>
                <a:cs typeface="Times New Roman" pitchFamily="18" charset="0"/>
              </a:rPr>
              <a:t>3. </a:t>
            </a:r>
            <a:r>
              <a:rPr lang="en-US" sz="3200" b="1" u="sng" dirty="0" smtClean="0">
                <a:latin typeface="Times New Roman" pitchFamily="18" charset="0"/>
                <a:cs typeface="Times New Roman" pitchFamily="18" charset="0"/>
              </a:rPr>
              <a:t>COMPARATIVE EVALUATION APPROCHES</a:t>
            </a:r>
            <a:endParaRPr lang="en-US" sz="32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304800" y="1143000"/>
            <a:ext cx="8610600" cy="4983163"/>
          </a:xfrm>
        </p:spPr>
        <p:txBody>
          <a:bodyPr/>
          <a:lstStyle/>
          <a:p>
            <a:pPr>
              <a:buNone/>
            </a:pPr>
            <a:r>
              <a:rPr lang="en-US" sz="1800" b="1" u="sng" dirty="0" smtClean="0">
                <a:latin typeface="Times New Roman" pitchFamily="18" charset="0"/>
                <a:cs typeface="Times New Roman" pitchFamily="18" charset="0"/>
              </a:rPr>
              <a:t>Straight Ranking method</a:t>
            </a:r>
          </a:p>
          <a:p>
            <a:pPr>
              <a:buNone/>
            </a:pPr>
            <a:r>
              <a:rPr lang="en-US" sz="18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Ranking employees from best to worst on a particular trait, choosing highest, then lowest, until all are ranked.</a:t>
            </a:r>
          </a:p>
          <a:p>
            <a:pPr>
              <a:buNone/>
            </a:pPr>
            <a:r>
              <a:rPr lang="en-US" dirty="0" smtClean="0"/>
              <a:t>   1 __   2__  3__ 4__  5__ 6 __   7__  8__  9__ 10__</a:t>
            </a:r>
          </a:p>
          <a:p>
            <a:pPr>
              <a:buNone/>
            </a:pPr>
            <a:r>
              <a:rPr lang="en-US" sz="2000" b="1" dirty="0" smtClean="0">
                <a:latin typeface="Times New Roman" pitchFamily="18" charset="0"/>
                <a:cs typeface="Times New Roman" pitchFamily="18" charset="0"/>
              </a:rPr>
              <a:t>HIGHEST					   	              LOWEST</a:t>
            </a:r>
          </a:p>
          <a:p>
            <a:pPr>
              <a:buNone/>
            </a:pPr>
            <a:endParaRPr lang="en-US" sz="1800" b="1" u="sng" dirty="0" smtClean="0">
              <a:latin typeface="Times New Roman" pitchFamily="18" charset="0"/>
              <a:cs typeface="Times New Roman" pitchFamily="18" charset="0"/>
            </a:endParaRPr>
          </a:p>
          <a:p>
            <a:pPr>
              <a:buNone/>
            </a:pPr>
            <a:r>
              <a:rPr lang="en-US" sz="1800" b="1" u="sng" dirty="0" smtClean="0">
                <a:latin typeface="Times New Roman" pitchFamily="18" charset="0"/>
                <a:cs typeface="Times New Roman" pitchFamily="18" charset="0"/>
              </a:rPr>
              <a:t>Alternative ranking</a:t>
            </a:r>
          </a:p>
          <a:p>
            <a:pPr marL="0" indent="0">
              <a:buNone/>
            </a:pPr>
            <a:r>
              <a:rPr lang="en-US" sz="1800" b="1" dirty="0" smtClean="0">
                <a:latin typeface="Times New Roman" pitchFamily="18" charset="0"/>
                <a:cs typeface="Times New Roman" pitchFamily="18" charset="0"/>
              </a:rPr>
              <a:t>Ranking employees from WORST to BEST on a particular trait, choosing LOWEST, then HIGHEST, until all are ranked.</a:t>
            </a:r>
            <a:endParaRPr lang="en-US" sz="1800" b="1" dirty="0" smtClean="0"/>
          </a:p>
          <a:p>
            <a:pPr>
              <a:buNone/>
            </a:pPr>
            <a:r>
              <a:rPr lang="en-US" dirty="0" smtClean="0"/>
              <a:t>10 __   9__  8__ 7__  6__ 5 __   4__  3__  2__ 1__</a:t>
            </a:r>
          </a:p>
          <a:p>
            <a:pPr>
              <a:buNone/>
            </a:pPr>
            <a:r>
              <a:rPr lang="en-US" sz="2000" b="1" dirty="0" smtClean="0">
                <a:latin typeface="Times New Roman" pitchFamily="18" charset="0"/>
                <a:cs typeface="Times New Roman" pitchFamily="18" charset="0"/>
              </a:rPr>
              <a:t>LOWEST                        </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HIGHEST</a:t>
            </a:r>
            <a:endParaRPr lang="en-US"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a:xfrm>
            <a:off x="6553200" y="6248400"/>
            <a:ext cx="2133600" cy="457200"/>
          </a:xfrm>
          <a:noFill/>
        </p:spPr>
        <p:txBody>
          <a:bodyPr/>
          <a:lstStyle/>
          <a:p>
            <a:fld id="{9C56165D-4EC1-427C-B112-B788989AC97B}" type="slidenum">
              <a:rPr lang="en-US"/>
              <a:pPr/>
              <a:t>6</a:t>
            </a:fld>
            <a:endParaRPr lang="en-US"/>
          </a:p>
        </p:txBody>
      </p:sp>
      <p:sp>
        <p:nvSpPr>
          <p:cNvPr id="5" name="Rectangle 2"/>
          <p:cNvSpPr txBox="1">
            <a:spLocks noChangeArrowheads="1"/>
          </p:cNvSpPr>
          <p:nvPr/>
        </p:nvSpPr>
        <p:spPr>
          <a:xfrm>
            <a:off x="0" y="0"/>
            <a:ext cx="9144000" cy="1981200"/>
          </a:xfrm>
          <a:prstGeom prst="rect">
            <a:avLst/>
          </a:prstGeom>
          <a:solidFill>
            <a:schemeClr val="bg1">
              <a:alpha val="78038"/>
            </a:schemeClr>
          </a:solidFill>
        </p:spPr>
        <p:txBody>
          <a:bodyPr/>
          <a:lstStyle/>
          <a:p>
            <a:pPr marL="533400" marR="0" lvl="0" indent="-533400" algn="ctr" defTabSz="914400" rtl="0" eaLnBrk="1" fontAlgn="auto" latinLnBrk="0" hangingPunct="1">
              <a:lnSpc>
                <a:spcPct val="100000"/>
              </a:lnSpc>
              <a:spcBef>
                <a:spcPct val="20000"/>
              </a:spcBef>
              <a:spcAft>
                <a:spcPts val="0"/>
              </a:spcAft>
              <a:buClrTx/>
              <a:buSzTx/>
              <a:tabLst/>
              <a:defRPr/>
            </a:pPr>
            <a:r>
              <a:rPr kumimoji="0" lang="en-US" sz="3200" b="1" i="0" u="sng" strike="noStrike" kern="1200" cap="none" spc="0" normalizeH="0" baseline="0" noProof="0" dirty="0" smtClean="0">
                <a:ln>
                  <a:noFill/>
                </a:ln>
                <a:effectLst/>
                <a:uLnTx/>
                <a:uFillTx/>
                <a:latin typeface="Times New Roman" pitchFamily="18" charset="0"/>
                <a:ea typeface="+mn-ea"/>
                <a:cs typeface="+mn-cs"/>
              </a:rPr>
              <a:t>4. Paired comparison method</a:t>
            </a:r>
            <a:r>
              <a:rPr kumimoji="0" lang="en-US" sz="2800" b="0" i="0" u="none" strike="noStrike" kern="1200" cap="none" spc="0" normalizeH="0" baseline="0" noProof="0" dirty="0" smtClean="0">
                <a:ln>
                  <a:noFill/>
                </a:ln>
                <a:effectLst/>
                <a:uLnTx/>
                <a:uFillTx/>
                <a:latin typeface="+mn-lt"/>
                <a:ea typeface="+mn-ea"/>
                <a:cs typeface="+mn-cs"/>
              </a:rPr>
              <a:t> </a:t>
            </a:r>
          </a:p>
          <a:p>
            <a:pPr marL="533400" marR="0" lvl="0" indent="-5334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n-ea"/>
                <a:cs typeface="+mn-cs"/>
              </a:rPr>
              <a:t>Ranking employees by making a chart of all possible pairs of the employees for each trait and indicating which is the better employee of the pair.</a:t>
            </a:r>
          </a:p>
          <a:p>
            <a:pPr marL="533400" marR="0" lvl="0" indent="-5334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6" name="Rectangle 4"/>
          <p:cNvSpPr>
            <a:spLocks noChangeArrowheads="1"/>
          </p:cNvSpPr>
          <p:nvPr/>
        </p:nvSpPr>
        <p:spPr bwMode="auto">
          <a:xfrm>
            <a:off x="762000" y="6211669"/>
            <a:ext cx="7372350" cy="646331"/>
          </a:xfrm>
          <a:prstGeom prst="rect">
            <a:avLst/>
          </a:prstGeom>
          <a:noFill/>
          <a:ln w="9525">
            <a:noFill/>
            <a:miter lim="800000"/>
            <a:headEnd/>
            <a:tailEnd/>
          </a:ln>
        </p:spPr>
        <p:txBody>
          <a:bodyPr wrap="square">
            <a:spAutoFit/>
          </a:bodyPr>
          <a:lstStyle/>
          <a:p>
            <a:pPr>
              <a:spcBef>
                <a:spcPct val="0"/>
              </a:spcBef>
              <a:buClrTx/>
              <a:buSzTx/>
              <a:buFontTx/>
              <a:buNone/>
            </a:pPr>
            <a:r>
              <a:rPr lang="en-US" sz="1800" b="1" u="none" dirty="0">
                <a:latin typeface="Times New Roman" pitchFamily="18" charset="0"/>
              </a:rPr>
              <a:t>Note: + means “better than.” − means “worse than.” For each chart, add up the number of 1’s in each column to get the highest-ranked employee.</a:t>
            </a:r>
          </a:p>
        </p:txBody>
      </p:sp>
      <p:pic>
        <p:nvPicPr>
          <p:cNvPr id="7" name="Picture 3"/>
          <p:cNvPicPr>
            <a:picLocks noChangeAspect="1" noChangeArrowheads="1"/>
          </p:cNvPicPr>
          <p:nvPr/>
        </p:nvPicPr>
        <p:blipFill>
          <a:blip r:embed="rId2"/>
          <a:srcRect/>
          <a:stretch>
            <a:fillRect/>
          </a:stretch>
        </p:blipFill>
        <p:spPr>
          <a:xfrm>
            <a:off x="228600" y="1752600"/>
            <a:ext cx="8458200" cy="4572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6526146" cy="523220"/>
          </a:xfrm>
          <a:prstGeom prst="rect">
            <a:avLst/>
          </a:prstGeom>
        </p:spPr>
        <p:txBody>
          <a:bodyPr wrap="none">
            <a:spAutoFit/>
          </a:bodyPr>
          <a:lstStyle/>
          <a:p>
            <a:r>
              <a:rPr lang="en-US" sz="2800" b="1" dirty="0" smtClean="0">
                <a:latin typeface="Times New Roman" pitchFamily="18" charset="0"/>
                <a:cs typeface="Times New Roman" pitchFamily="18" charset="0"/>
              </a:rPr>
              <a:t>5. </a:t>
            </a:r>
            <a:r>
              <a:rPr lang="en-US" sz="2800" b="1" u="sng" dirty="0" smtClean="0">
                <a:latin typeface="Times New Roman" pitchFamily="18" charset="0"/>
                <a:cs typeface="Times New Roman" pitchFamily="18" charset="0"/>
              </a:rPr>
              <a:t>FORCED DISTRIBUTION METHOD</a:t>
            </a:r>
            <a:endParaRPr lang="en-US" sz="2800" b="1" u="sng" dirty="0">
              <a:latin typeface="Times New Roman" pitchFamily="18" charset="0"/>
              <a:cs typeface="Times New Roman" pitchFamily="18" charset="0"/>
            </a:endParaRPr>
          </a:p>
        </p:txBody>
      </p:sp>
      <p:sp>
        <p:nvSpPr>
          <p:cNvPr id="3" name="Rectangle 2"/>
          <p:cNvSpPr/>
          <p:nvPr/>
        </p:nvSpPr>
        <p:spPr>
          <a:xfrm>
            <a:off x="685800" y="1905000"/>
            <a:ext cx="8001000" cy="1200329"/>
          </a:xfrm>
          <a:prstGeom prst="rect">
            <a:avLst/>
          </a:prstGeom>
        </p:spPr>
        <p:txBody>
          <a:bodyPr wrap="square">
            <a:spAutoFit/>
          </a:bodyPr>
          <a:lstStyle/>
          <a:p>
            <a:pPr>
              <a:buFont typeface="Wingdings" pitchFamily="2" charset="2"/>
              <a:buChar char="v"/>
              <a:defRPr/>
            </a:pPr>
            <a:r>
              <a:rPr lang="en-US" b="1" dirty="0">
                <a:latin typeface="Times New Roman" pitchFamily="18" charset="0"/>
                <a:cs typeface="Times New Roman" pitchFamily="18" charset="0"/>
              </a:rPr>
              <a:t>Based on the assumption that the employee performance levels conforms to  a normal statistical distribution ( a bell-shaped curve).</a:t>
            </a:r>
          </a:p>
          <a:p>
            <a:pPr>
              <a:buFont typeface="Wingdings" pitchFamily="2" charset="2"/>
              <a:buChar char="v"/>
              <a:defRPr/>
            </a:pPr>
            <a:r>
              <a:rPr lang="en-US" b="1" dirty="0">
                <a:latin typeface="Times New Roman" pitchFamily="18" charset="0"/>
                <a:cs typeface="Times New Roman" pitchFamily="18" charset="0"/>
              </a:rPr>
              <a:t>The rater is compelled to distribute the </a:t>
            </a:r>
            <a:r>
              <a:rPr lang="en-US" b="1" dirty="0" smtClean="0">
                <a:latin typeface="Times New Roman" pitchFamily="18" charset="0"/>
                <a:cs typeface="Times New Roman" pitchFamily="18" charset="0"/>
              </a:rPr>
              <a:t>employees </a:t>
            </a:r>
            <a:r>
              <a:rPr lang="en-US" b="1" dirty="0">
                <a:latin typeface="Times New Roman" pitchFamily="18" charset="0"/>
                <a:cs typeface="Times New Roman" pitchFamily="18" charset="0"/>
              </a:rPr>
              <a:t>on all points on the rating scale.</a:t>
            </a:r>
            <a:endParaRPr lang="en-IN" b="1" dirty="0">
              <a:latin typeface="Times New Roman" pitchFamily="18" charset="0"/>
              <a:cs typeface="Times New Roman" pitchFamily="18" charset="0"/>
            </a:endParaRPr>
          </a:p>
        </p:txBody>
      </p:sp>
      <p:sp>
        <p:nvSpPr>
          <p:cNvPr id="4" name="Rectangle 3"/>
          <p:cNvSpPr/>
          <p:nvPr/>
        </p:nvSpPr>
        <p:spPr>
          <a:xfrm>
            <a:off x="990600" y="3276600"/>
            <a:ext cx="7467600" cy="1477328"/>
          </a:xfrm>
          <a:prstGeom prst="rect">
            <a:avLst/>
          </a:prstGeom>
        </p:spPr>
        <p:txBody>
          <a:bodyPr wrap="square">
            <a:spAutoFit/>
          </a:bodyPr>
          <a:lstStyle/>
          <a:p>
            <a:pPr marL="457200" indent="-457200">
              <a:defRPr/>
            </a:pP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5-------4-------3-------2-------1------</a:t>
            </a:r>
          </a:p>
          <a:p>
            <a:pPr marL="457200" indent="-457200">
              <a:defRPr/>
            </a:pPr>
            <a:r>
              <a:rPr lang="en-US" b="1" dirty="0" smtClean="0">
                <a:latin typeface="Times New Roman" pitchFamily="18" charset="0"/>
                <a:cs typeface="Times New Roman" pitchFamily="18" charset="0"/>
              </a:rPr>
              <a:t>		Excellent</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sym typeface="Wingdings" pitchFamily="2" charset="2"/>
              </a:rPr>
              <a:t>Poor</a:t>
            </a:r>
            <a:endParaRPr lang="en-US" b="1" dirty="0">
              <a:latin typeface="Times New Roman" pitchFamily="18" charset="0"/>
              <a:cs typeface="Times New Roman" pitchFamily="18" charset="0"/>
              <a:sym typeface="Wingdings" pitchFamily="2" charset="2"/>
            </a:endParaRPr>
          </a:p>
          <a:p>
            <a:pPr marL="457200" indent="-457200">
              <a:defRPr/>
            </a:pPr>
            <a:endParaRPr lang="en-US" b="1" dirty="0">
              <a:latin typeface="Times New Roman" pitchFamily="18" charset="0"/>
              <a:cs typeface="Times New Roman" pitchFamily="18" charset="0"/>
              <a:sym typeface="Wingdings" pitchFamily="2" charset="2"/>
            </a:endParaRPr>
          </a:p>
          <a:p>
            <a:pPr marL="457200" indent="-457200">
              <a:defRPr/>
            </a:pPr>
            <a:r>
              <a:rPr lang="en-US" b="1" dirty="0">
                <a:latin typeface="Times New Roman" pitchFamily="18" charset="0"/>
                <a:cs typeface="Times New Roman" pitchFamily="18" charset="0"/>
              </a:rPr>
              <a:t>“No more than 5% of employees should receive a “5” rating.”</a:t>
            </a:r>
          </a:p>
          <a:p>
            <a:pPr marL="457200" indent="-457200">
              <a:defRPr/>
            </a:pPr>
            <a:r>
              <a:rPr lang="en-US" b="1" dirty="0">
                <a:latin typeface="Times New Roman" pitchFamily="18" charset="0"/>
                <a:cs typeface="Times New Roman" pitchFamily="18" charset="0"/>
              </a:rPr>
              <a:t>“At least 50% of employees should receive a rating of “3” or lower.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6128024" cy="523220"/>
          </a:xfrm>
          <a:prstGeom prst="rect">
            <a:avLst/>
          </a:prstGeom>
        </p:spPr>
        <p:txBody>
          <a:bodyPr wrap="none">
            <a:spAutoFit/>
          </a:bodyPr>
          <a:lstStyle/>
          <a:p>
            <a:r>
              <a:rPr lang="en-US" sz="2800" b="1" dirty="0" smtClean="0">
                <a:latin typeface="Times New Roman" pitchFamily="18" charset="0"/>
                <a:cs typeface="Times New Roman" pitchFamily="18" charset="0"/>
              </a:rPr>
              <a:t>6. </a:t>
            </a:r>
            <a:r>
              <a:rPr lang="en-US" sz="2800" b="1" u="sng" dirty="0" smtClean="0">
                <a:latin typeface="Times New Roman" pitchFamily="18" charset="0"/>
                <a:cs typeface="Times New Roman" pitchFamily="18" charset="0"/>
              </a:rPr>
              <a:t>CRITICAL INCIDENTS METHOD</a:t>
            </a:r>
            <a:endParaRPr lang="en-US" sz="2800" b="1" u="sng" dirty="0">
              <a:latin typeface="Times New Roman" pitchFamily="18" charset="0"/>
              <a:cs typeface="Times New Roman" pitchFamily="18" charset="0"/>
            </a:endParaRPr>
          </a:p>
        </p:txBody>
      </p:sp>
      <p:sp>
        <p:nvSpPr>
          <p:cNvPr id="3" name="Rectangle 2"/>
          <p:cNvSpPr/>
          <p:nvPr/>
        </p:nvSpPr>
        <p:spPr>
          <a:xfrm>
            <a:off x="457200" y="838200"/>
            <a:ext cx="8001000" cy="2031325"/>
          </a:xfrm>
          <a:prstGeom prst="rect">
            <a:avLst/>
          </a:prstGeom>
        </p:spPr>
        <p:txBody>
          <a:bodyPr wrap="square">
            <a:spAutoFit/>
          </a:bodyPr>
          <a:lstStyle/>
          <a:p>
            <a:pPr>
              <a:buFont typeface="Wingdings" pitchFamily="2" charset="2"/>
              <a:buChar char="v"/>
              <a:defRPr/>
            </a:pPr>
            <a:r>
              <a:rPr lang="en-US" b="1" dirty="0">
                <a:latin typeface="Times New Roman" pitchFamily="18" charset="0"/>
                <a:cs typeface="Times New Roman" pitchFamily="18" charset="0"/>
              </a:rPr>
              <a:t>It was developed following the research conducted by the armed forces in the United States during World War II.</a:t>
            </a:r>
          </a:p>
          <a:p>
            <a:pPr>
              <a:buFont typeface="Wingdings" pitchFamily="2" charset="2"/>
              <a:buChar char="v"/>
              <a:defRPr/>
            </a:pPr>
            <a:r>
              <a:rPr lang="en-US" b="1" dirty="0">
                <a:latin typeface="Times New Roman" pitchFamily="18" charset="0"/>
                <a:cs typeface="Times New Roman" pitchFamily="18" charset="0"/>
              </a:rPr>
              <a:t>Employee’s performance is measured in terms of certain ‘events’ or ‘episodes’ that occur in the performance of </a:t>
            </a:r>
            <a:r>
              <a:rPr lang="en-US" b="1" dirty="0" smtClean="0">
                <a:latin typeface="Times New Roman" pitchFamily="18" charset="0"/>
                <a:cs typeface="Times New Roman" pitchFamily="18" charset="0"/>
              </a:rPr>
              <a:t>employee’s </a:t>
            </a:r>
            <a:r>
              <a:rPr lang="en-US" b="1" dirty="0">
                <a:latin typeface="Times New Roman" pitchFamily="18" charset="0"/>
                <a:cs typeface="Times New Roman" pitchFamily="18" charset="0"/>
              </a:rPr>
              <a:t>job.</a:t>
            </a:r>
          </a:p>
          <a:p>
            <a:pPr>
              <a:buFont typeface="Wingdings" pitchFamily="2" charset="2"/>
              <a:buChar char="v"/>
              <a:defRPr/>
            </a:pPr>
            <a:r>
              <a:rPr lang="en-US" b="1" dirty="0">
                <a:latin typeface="Times New Roman" pitchFamily="18" charset="0"/>
                <a:cs typeface="Times New Roman" pitchFamily="18" charset="0"/>
              </a:rPr>
              <a:t>The critical incidents are discovered after a thorough study of the personnel working on the job. The collected incidents are then ranked in the order of frequency and importance.</a:t>
            </a:r>
          </a:p>
        </p:txBody>
      </p:sp>
      <p:sp>
        <p:nvSpPr>
          <p:cNvPr id="4" name="Rectangle 3"/>
          <p:cNvSpPr/>
          <p:nvPr/>
        </p:nvSpPr>
        <p:spPr>
          <a:xfrm>
            <a:off x="609600" y="2971800"/>
            <a:ext cx="3352800" cy="400110"/>
          </a:xfrm>
          <a:prstGeom prst="rect">
            <a:avLst/>
          </a:prstGeom>
        </p:spPr>
        <p:txBody>
          <a:bodyPr wrap="square">
            <a:spAutoFit/>
          </a:bodyPr>
          <a:lstStyle/>
          <a:p>
            <a:r>
              <a:rPr lang="en-US" sz="2000" b="1" u="sng" dirty="0" smtClean="0">
                <a:latin typeface="Times New Roman" pitchFamily="18" charset="0"/>
                <a:cs typeface="Times New Roman" pitchFamily="18" charset="0"/>
              </a:rPr>
              <a:t>7. ESSAY METHOD</a:t>
            </a:r>
            <a:endParaRPr lang="en-US" sz="2000" b="1" u="sng" dirty="0">
              <a:latin typeface="Times New Roman" pitchFamily="18" charset="0"/>
              <a:cs typeface="Times New Roman" pitchFamily="18" charset="0"/>
            </a:endParaRPr>
          </a:p>
        </p:txBody>
      </p:sp>
      <p:sp>
        <p:nvSpPr>
          <p:cNvPr id="5" name="Rectangle 4"/>
          <p:cNvSpPr/>
          <p:nvPr/>
        </p:nvSpPr>
        <p:spPr>
          <a:xfrm>
            <a:off x="762000" y="3352800"/>
            <a:ext cx="7467600" cy="2308324"/>
          </a:xfrm>
          <a:prstGeom prst="rect">
            <a:avLst/>
          </a:prstGeom>
        </p:spPr>
        <p:txBody>
          <a:bodyPr wrap="square">
            <a:spAutoFit/>
          </a:bodyPr>
          <a:lstStyle/>
          <a:p>
            <a:pPr>
              <a:lnSpc>
                <a:spcPct val="80000"/>
              </a:lnSpc>
              <a:buFont typeface="Wingdings" pitchFamily="2" charset="2"/>
              <a:buChar char="v"/>
              <a:defRPr/>
            </a:pPr>
            <a:r>
              <a:rPr lang="en-US" b="1" dirty="0">
                <a:latin typeface="Times New Roman" pitchFamily="18" charset="0"/>
                <a:cs typeface="Times New Roman" pitchFamily="18" charset="0"/>
              </a:rPr>
              <a:t>Supervisor makes a free form, open-ended appraisal of an employee in his own words and puts down his impressions about the employee</a:t>
            </a:r>
            <a:r>
              <a:rPr lang="en-US" b="1" dirty="0" smtClean="0">
                <a:latin typeface="Times New Roman" pitchFamily="18" charset="0"/>
                <a:cs typeface="Times New Roman" pitchFamily="18" charset="0"/>
              </a:rPr>
              <a:t>.</a:t>
            </a:r>
          </a:p>
          <a:p>
            <a:pPr>
              <a:lnSpc>
                <a:spcPct val="80000"/>
              </a:lnSpc>
              <a:defRPr/>
            </a:pPr>
            <a:endParaRPr lang="en-US" b="1" dirty="0" smtClean="0">
              <a:latin typeface="Times New Roman" pitchFamily="18" charset="0"/>
              <a:cs typeface="Times New Roman" pitchFamily="18" charset="0"/>
            </a:endParaRPr>
          </a:p>
          <a:p>
            <a:pPr>
              <a:lnSpc>
                <a:spcPct val="80000"/>
              </a:lnSpc>
              <a:buFont typeface="Wingdings" pitchFamily="2" charset="2"/>
              <a:buChar char="v"/>
              <a:defRPr/>
            </a:pPr>
            <a:r>
              <a:rPr lang="en-US" b="1" dirty="0" smtClean="0">
                <a:latin typeface="Times New Roman" pitchFamily="18" charset="0"/>
                <a:cs typeface="Times New Roman" pitchFamily="18" charset="0"/>
              </a:rPr>
              <a:t>Usually </a:t>
            </a:r>
            <a:r>
              <a:rPr lang="en-US" b="1" dirty="0">
                <a:latin typeface="Times New Roman" pitchFamily="18" charset="0"/>
                <a:cs typeface="Times New Roman" pitchFamily="18" charset="0"/>
              </a:rPr>
              <a:t>the following factors are taken into consideration</a:t>
            </a:r>
            <a:r>
              <a:rPr lang="en-US" b="1" dirty="0" smtClean="0">
                <a:latin typeface="Times New Roman" pitchFamily="18" charset="0"/>
                <a:cs typeface="Times New Roman" pitchFamily="18" charset="0"/>
              </a:rPr>
              <a:t>:</a:t>
            </a:r>
          </a:p>
          <a:p>
            <a:pPr>
              <a:lnSpc>
                <a:spcPct val="80000"/>
              </a:lnSpc>
              <a:defRPr/>
            </a:pPr>
            <a:endParaRPr lang="en-US" b="1" dirty="0">
              <a:latin typeface="Times New Roman" pitchFamily="18" charset="0"/>
              <a:cs typeface="Times New Roman" pitchFamily="18" charset="0"/>
            </a:endParaRPr>
          </a:p>
          <a:p>
            <a:pPr>
              <a:lnSpc>
                <a:spcPct val="80000"/>
              </a:lnSpc>
              <a:defRPr/>
            </a:pPr>
            <a:r>
              <a:rPr lang="en-US" b="1" dirty="0">
                <a:latin typeface="Times New Roman" pitchFamily="18" charset="0"/>
                <a:cs typeface="Times New Roman" pitchFamily="18" charset="0"/>
              </a:rPr>
              <a:t>1) Relations with fellow workers.</a:t>
            </a:r>
          </a:p>
          <a:p>
            <a:pPr>
              <a:lnSpc>
                <a:spcPct val="80000"/>
              </a:lnSpc>
              <a:defRPr/>
            </a:pPr>
            <a:r>
              <a:rPr lang="en-US" b="1" dirty="0">
                <a:latin typeface="Times New Roman" pitchFamily="18" charset="0"/>
                <a:cs typeface="Times New Roman" pitchFamily="18" charset="0"/>
              </a:rPr>
              <a:t>2) General organization and planning ability.</a:t>
            </a:r>
          </a:p>
          <a:p>
            <a:pPr>
              <a:lnSpc>
                <a:spcPct val="80000"/>
              </a:lnSpc>
              <a:defRPr/>
            </a:pPr>
            <a:r>
              <a:rPr lang="en-US" b="1" dirty="0">
                <a:latin typeface="Times New Roman" pitchFamily="18" charset="0"/>
                <a:cs typeface="Times New Roman" pitchFamily="18" charset="0"/>
              </a:rPr>
              <a:t>3) Job knowledge and potential.</a:t>
            </a:r>
          </a:p>
          <a:p>
            <a:pPr>
              <a:lnSpc>
                <a:spcPct val="80000"/>
              </a:lnSpc>
              <a:defRPr/>
            </a:pPr>
            <a:r>
              <a:rPr lang="en-US" b="1" dirty="0">
                <a:latin typeface="Times New Roman" pitchFamily="18" charset="0"/>
                <a:cs typeface="Times New Roman" pitchFamily="18" charset="0"/>
              </a:rPr>
              <a:t>4) Employee characteristics and attitude.</a:t>
            </a:r>
          </a:p>
          <a:p>
            <a:pPr>
              <a:lnSpc>
                <a:spcPct val="80000"/>
              </a:lnSpc>
              <a:defRPr/>
            </a:pPr>
            <a:r>
              <a:rPr lang="en-US" b="1" dirty="0">
                <a:latin typeface="Times New Roman" pitchFamily="18" charset="0"/>
                <a:cs typeface="Times New Roman" pitchFamily="18" charset="0"/>
              </a:rPr>
              <a:t>5) Understanding and application of  company policies and procedures.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4972387" cy="523220"/>
          </a:xfrm>
          <a:prstGeom prst="rect">
            <a:avLst/>
          </a:prstGeom>
        </p:spPr>
        <p:txBody>
          <a:bodyPr wrap="none">
            <a:spAutoFit/>
          </a:bodyPr>
          <a:lstStyle/>
          <a:p>
            <a:r>
              <a:rPr lang="en-US" sz="2800" b="1" dirty="0" smtClean="0">
                <a:latin typeface="Times New Roman" pitchFamily="18" charset="0"/>
                <a:cs typeface="Times New Roman" pitchFamily="18" charset="0"/>
              </a:rPr>
              <a:t>8. </a:t>
            </a:r>
            <a:r>
              <a:rPr lang="en-US" sz="2800" b="1" u="sng" dirty="0" smtClean="0">
                <a:latin typeface="Times New Roman" pitchFamily="18" charset="0"/>
                <a:cs typeface="Times New Roman" pitchFamily="18" charset="0"/>
              </a:rPr>
              <a:t>CONFIDENTIAL REPORT </a:t>
            </a:r>
            <a:endParaRPr lang="en-US" sz="2800" b="1" u="sng" dirty="0">
              <a:latin typeface="Times New Roman" pitchFamily="18" charset="0"/>
              <a:cs typeface="Times New Roman" pitchFamily="18" charset="0"/>
            </a:endParaRPr>
          </a:p>
        </p:txBody>
      </p:sp>
      <p:sp>
        <p:nvSpPr>
          <p:cNvPr id="3" name="Rectangle 2"/>
          <p:cNvSpPr/>
          <p:nvPr/>
        </p:nvSpPr>
        <p:spPr>
          <a:xfrm>
            <a:off x="457200" y="838200"/>
            <a:ext cx="7924800" cy="1754326"/>
          </a:xfrm>
          <a:prstGeom prst="rect">
            <a:avLst/>
          </a:prstGeom>
        </p:spPr>
        <p:txBody>
          <a:bodyPr wrap="square">
            <a:spAutoFit/>
          </a:bodyPr>
          <a:lstStyle/>
          <a:p>
            <a:pPr algn="just">
              <a:buFont typeface="Wingdings" pitchFamily="2" charset="2"/>
              <a:buChar char="v"/>
              <a:defRPr/>
            </a:pPr>
            <a:r>
              <a:rPr lang="en-US" b="1" dirty="0">
                <a:latin typeface="Times New Roman" pitchFamily="18" charset="0"/>
                <a:cs typeface="Times New Roman" pitchFamily="18" charset="0"/>
              </a:rPr>
              <a:t>A traditional form of appraisal used mostly in govt. organization.</a:t>
            </a:r>
          </a:p>
          <a:p>
            <a:pPr algn="just">
              <a:buFont typeface="Wingdings" pitchFamily="2" charset="2"/>
              <a:buChar char="v"/>
              <a:defRPr/>
            </a:pPr>
            <a:r>
              <a:rPr lang="en-US" b="1" dirty="0">
                <a:latin typeface="Times New Roman" pitchFamily="18" charset="0"/>
                <a:cs typeface="Times New Roman" pitchFamily="18" charset="0"/>
              </a:rPr>
              <a:t>A report is prepared by the employee’s immediate superior. It covers the strengths-weaknesses, achievements-failures, personality and behavior of the employees.</a:t>
            </a:r>
          </a:p>
          <a:p>
            <a:pPr algn="just">
              <a:buFont typeface="Wingdings" pitchFamily="2" charset="2"/>
              <a:buChar char="v"/>
              <a:defRPr/>
            </a:pPr>
            <a:r>
              <a:rPr lang="en-US" b="1" dirty="0">
                <a:latin typeface="Times New Roman" pitchFamily="18" charset="0"/>
                <a:cs typeface="Times New Roman" pitchFamily="18" charset="0"/>
              </a:rPr>
              <a:t>This report is kept confidential and is considered while making promotion decisions.</a:t>
            </a:r>
          </a:p>
        </p:txBody>
      </p:sp>
      <p:sp>
        <p:nvSpPr>
          <p:cNvPr id="4" name="Rectangle 3"/>
          <p:cNvSpPr/>
          <p:nvPr/>
        </p:nvSpPr>
        <p:spPr>
          <a:xfrm>
            <a:off x="2743200" y="2819400"/>
            <a:ext cx="4161717" cy="523220"/>
          </a:xfrm>
          <a:prstGeom prst="rect">
            <a:avLst/>
          </a:prstGeom>
        </p:spPr>
        <p:txBody>
          <a:bodyPr wrap="none">
            <a:spAutoFit/>
          </a:bodyPr>
          <a:lstStyle/>
          <a:p>
            <a:pPr algn="ctr"/>
            <a:r>
              <a:rPr lang="en-US" sz="2800" b="1" dirty="0" smtClean="0">
                <a:latin typeface="Times New Roman" pitchFamily="18" charset="0"/>
                <a:cs typeface="Times New Roman" pitchFamily="18" charset="0"/>
              </a:rPr>
              <a:t>B. MODERN METHODS</a:t>
            </a:r>
            <a:endParaRPr lang="en-US" sz="2800" b="1" dirty="0">
              <a:latin typeface="Times New Roman" pitchFamily="18" charset="0"/>
              <a:cs typeface="Times New Roman" pitchFamily="18" charset="0"/>
            </a:endParaRPr>
          </a:p>
        </p:txBody>
      </p:sp>
      <p:sp>
        <p:nvSpPr>
          <p:cNvPr id="5" name="Rectangle 4"/>
          <p:cNvSpPr/>
          <p:nvPr/>
        </p:nvSpPr>
        <p:spPr>
          <a:xfrm>
            <a:off x="762000" y="3429000"/>
            <a:ext cx="4572000" cy="1200329"/>
          </a:xfrm>
          <a:prstGeom prst="rect">
            <a:avLst/>
          </a:prstGeom>
        </p:spPr>
        <p:txBody>
          <a:bodyPr>
            <a:spAutoFit/>
          </a:bodyPr>
          <a:lstStyle/>
          <a:p>
            <a:pPr>
              <a:defRPr/>
            </a:pPr>
            <a:r>
              <a:rPr lang="en-US" b="1" dirty="0" smtClean="0">
                <a:latin typeface="Times New Roman" pitchFamily="18" charset="0"/>
                <a:cs typeface="Times New Roman" pitchFamily="18" charset="0"/>
              </a:rPr>
              <a:t>1.  Management </a:t>
            </a:r>
            <a:r>
              <a:rPr lang="en-US" b="1" dirty="0">
                <a:latin typeface="Times New Roman" pitchFamily="18" charset="0"/>
                <a:cs typeface="Times New Roman" pitchFamily="18" charset="0"/>
              </a:rPr>
              <a:t>by Objectives (MBO)</a:t>
            </a:r>
          </a:p>
          <a:p>
            <a:pPr>
              <a:defRPr/>
            </a:pPr>
            <a:r>
              <a:rPr lang="en-US" b="1" dirty="0" smtClean="0">
                <a:latin typeface="Times New Roman" pitchFamily="18" charset="0"/>
                <a:cs typeface="Times New Roman" pitchFamily="18" charset="0"/>
              </a:rPr>
              <a:t>2.  BARS</a:t>
            </a:r>
            <a:endParaRPr lang="en-US" b="1" dirty="0">
              <a:latin typeface="Times New Roman" pitchFamily="18" charset="0"/>
              <a:cs typeface="Times New Roman" pitchFamily="18" charset="0"/>
            </a:endParaRPr>
          </a:p>
          <a:p>
            <a:pPr>
              <a:defRPr/>
            </a:pPr>
            <a:r>
              <a:rPr lang="en-US" b="1" dirty="0" smtClean="0">
                <a:latin typeface="Times New Roman" pitchFamily="18" charset="0"/>
                <a:cs typeface="Times New Roman" pitchFamily="18" charset="0"/>
              </a:rPr>
              <a:t>3.  Assessment Centers</a:t>
            </a:r>
          </a:p>
          <a:p>
            <a:pPr>
              <a:defRPr/>
            </a:pPr>
            <a:r>
              <a:rPr lang="en-US" b="1" dirty="0" smtClean="0">
                <a:latin typeface="Times New Roman" pitchFamily="18" charset="0"/>
                <a:cs typeface="Times New Roman" pitchFamily="18" charset="0"/>
              </a:rPr>
              <a:t>4.  360 degree evaluation.</a:t>
            </a:r>
            <a:endParaRPr lang="en-US"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TotalTime>
  <Words>1036</Words>
  <Application>Microsoft Office PowerPoint</Application>
  <PresentationFormat>On-screen Show (4:3)</PresentationFormat>
  <Paragraphs>141</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Times New Roman</vt:lpstr>
      <vt:lpstr>Wingdings</vt:lpstr>
      <vt:lpstr>Office Theme</vt:lpstr>
      <vt:lpstr>Photo Editor Photo</vt:lpstr>
      <vt:lpstr>PERFORMANCE APPRAISAL</vt:lpstr>
      <vt:lpstr>PowerPoint Presentation</vt:lpstr>
      <vt:lpstr>PowerPoint Presentation</vt:lpstr>
      <vt:lpstr>PowerPoint Presentation</vt:lpstr>
      <vt:lpstr>3. COMPARATIVE EVALUATION APPROCHES</vt:lpstr>
      <vt:lpstr>PowerPoint Presentation</vt:lpstr>
      <vt:lpstr>PowerPoint Presentation</vt:lpstr>
      <vt:lpstr>PowerPoint Presentation</vt:lpstr>
      <vt:lpstr>PowerPoint Presentation</vt:lpstr>
      <vt:lpstr>PowerPoint Presentation</vt:lpstr>
      <vt:lpstr>2. BEHAVIORALLY ANCHORED RATING SCALE</vt:lpstr>
      <vt:lpstr>PowerPoint Presentation</vt:lpstr>
      <vt:lpstr>4.   360-Degree Evaluation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Appraisal</dc:title>
  <dc:creator>BHATTI</dc:creator>
  <cp:lastModifiedBy>MK Bhatti</cp:lastModifiedBy>
  <cp:revision>98</cp:revision>
  <dcterms:created xsi:type="dcterms:W3CDTF">2011-12-20T13:13:16Z</dcterms:created>
  <dcterms:modified xsi:type="dcterms:W3CDTF">2018-05-31T23:00:46Z</dcterms:modified>
</cp:coreProperties>
</file>