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AADA87F-A6CB-4E14-94EF-F8CA4A6721EC}" type="datetimeFigureOut">
              <a:rPr lang="en-US" smtClean="0"/>
              <a:pPr/>
              <a:t>1/31/2012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760F0E1-5356-41E0-A25A-7E2B91DEC1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ADA87F-A6CB-4E14-94EF-F8CA4A6721EC}" type="datetimeFigureOut">
              <a:rPr lang="en-US" smtClean="0"/>
              <a:pPr/>
              <a:t>1/31/2012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60F0E1-5356-41E0-A25A-7E2B91DEC1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ADA87F-A6CB-4E14-94EF-F8CA4A6721EC}" type="datetimeFigureOut">
              <a:rPr lang="en-US" smtClean="0"/>
              <a:pPr/>
              <a:t>1/31/2012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60F0E1-5356-41E0-A25A-7E2B91DEC1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ADA87F-A6CB-4E14-94EF-F8CA4A6721EC}" type="datetimeFigureOut">
              <a:rPr lang="en-US" smtClean="0"/>
              <a:pPr/>
              <a:t>1/31/2012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60F0E1-5356-41E0-A25A-7E2B91DEC1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ADA87F-A6CB-4E14-94EF-F8CA4A6721EC}" type="datetimeFigureOut">
              <a:rPr lang="en-US" smtClean="0"/>
              <a:pPr/>
              <a:t>1/31/2012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60F0E1-5356-41E0-A25A-7E2B91DEC1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ADA87F-A6CB-4E14-94EF-F8CA4A6721EC}" type="datetimeFigureOut">
              <a:rPr lang="en-US" smtClean="0"/>
              <a:pPr/>
              <a:t>1/31/2012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60F0E1-5356-41E0-A25A-7E2B91DEC1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ADA87F-A6CB-4E14-94EF-F8CA4A6721EC}" type="datetimeFigureOut">
              <a:rPr lang="en-US" smtClean="0"/>
              <a:pPr/>
              <a:t>1/31/2012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60F0E1-5356-41E0-A25A-7E2B91DEC1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ADA87F-A6CB-4E14-94EF-F8CA4A6721EC}" type="datetimeFigureOut">
              <a:rPr lang="en-US" smtClean="0"/>
              <a:pPr/>
              <a:t>1/31/2012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60F0E1-5356-41E0-A25A-7E2B91DEC1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ADA87F-A6CB-4E14-94EF-F8CA4A6721EC}" type="datetimeFigureOut">
              <a:rPr lang="en-US" smtClean="0"/>
              <a:pPr/>
              <a:t>1/31/2012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60F0E1-5356-41E0-A25A-7E2B91DEC1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AADA87F-A6CB-4E14-94EF-F8CA4A6721EC}" type="datetimeFigureOut">
              <a:rPr lang="en-US" smtClean="0"/>
              <a:pPr/>
              <a:t>1/31/2012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60F0E1-5356-41E0-A25A-7E2B91DEC1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AADA87F-A6CB-4E14-94EF-F8CA4A6721EC}" type="datetimeFigureOut">
              <a:rPr lang="en-US" smtClean="0"/>
              <a:pPr/>
              <a:t>1/31/2012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760F0E1-5356-41E0-A25A-7E2B91DEC1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AADA87F-A6CB-4E14-94EF-F8CA4A6721EC}" type="datetimeFigureOut">
              <a:rPr lang="en-US" smtClean="0"/>
              <a:pPr/>
              <a:t>1/31/2012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760F0E1-5356-41E0-A25A-7E2B91DEC1C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609600"/>
            <a:ext cx="7772400" cy="1829761"/>
          </a:xfrm>
        </p:spPr>
        <p:txBody>
          <a:bodyPr/>
          <a:lstStyle/>
          <a:p>
            <a:pPr algn="ctr"/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>COMPENSATION AND SERVICES </a:t>
            </a:r>
            <a:endParaRPr lang="en-US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smtClean="0"/>
              <a:t>M.K.BHATTI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is field of endeavor concerned with the establishment and implementation of sound policies and methods of employee compensation.</a:t>
            </a:r>
          </a:p>
          <a:p>
            <a:pPr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includes areas of job evaluation, development and maintenance of Wage and pay structures, surveys, incentives, changes and adjustments, Supplementary payments, control of compensation costs. </a:t>
            </a:r>
          </a:p>
          <a:p>
            <a:pPr algn="just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533400"/>
            <a:ext cx="8839200" cy="88423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>COMPENSATION ADMINISTRATION</a:t>
            </a:r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endParaRPr lang="en-US" dirty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828800"/>
            <a:ext cx="8229600" cy="4525963"/>
          </a:xfrm>
        </p:spPr>
        <p:txBody>
          <a:bodyPr>
            <a:normAutofit/>
          </a:bodyPr>
          <a:lstStyle/>
          <a:p>
            <a:pPr marL="624078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design pay structure according to perceived attractiveness of job.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design the compensation program with job evaluation, pay scales and employee classification to control wage and salaries or labor cost.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minimize employee complaints and grievances due to inadequate or inequitable rates (satisfaction).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induce and reward better performance (motivation).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>RATIONALE OF FINANCIAL COMPENSATION</a:t>
            </a:r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endParaRPr lang="en-US" dirty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304800" y="152400"/>
            <a:ext cx="4040188" cy="914400"/>
          </a:xfrm>
        </p:spPr>
        <p:txBody>
          <a:bodyPr>
            <a:normAutofit fontScale="62500" lnSpcReduction="20000"/>
          </a:bodyPr>
          <a:lstStyle/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PRINCIPAL COMPENSATION ISSUES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>
          <a:xfrm>
            <a:off x="4876800" y="228600"/>
            <a:ext cx="4041775" cy="990600"/>
          </a:xfrm>
        </p:spPr>
        <p:txBody>
          <a:bodyPr/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WAGE CRITERIA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457200" y="1143000"/>
            <a:ext cx="4040188" cy="5334000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Pay level. 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Internal pay structure.                               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Individual pay assignment.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pay by time or by output.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Problems of professionals and managers.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Fringe benefits and pay supplements.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Control of wage and salaries.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4880306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prevailing rates.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Ability to pay structure.  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cost of living.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productivity.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Bargaining power.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job requirements.    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country laws.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152400" y="533400"/>
            <a:ext cx="8686800" cy="6019800"/>
          </a:xfrm>
          <a:prstGeom prst="rect">
            <a:avLst/>
          </a:prstGeom>
          <a:noFill/>
          <a:ln w="12700" cap="flat">
            <a:solidFill>
              <a:schemeClr val="bg2"/>
            </a:solidFill>
          </a:ln>
        </p:spPr>
        <p:txBody>
          <a:bodyPr lIns="92075" tIns="46038" rIns="92075" bIns="46038"/>
          <a:lstStyle/>
          <a:p>
            <a:pPr marL="365760" indent="-256032" algn="ctr">
              <a:lnSpc>
                <a:spcPct val="90000"/>
              </a:lnSpc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en-US" sz="3200" u="sng" dirty="0" smtClean="0">
                <a:latin typeface="Times New Roman" pitchFamily="18" charset="0"/>
                <a:cs typeface="Times New Roman" pitchFamily="18" charset="0"/>
              </a:rPr>
              <a:t>BENEFITS AND SERVICES</a:t>
            </a:r>
          </a:p>
          <a:p>
            <a:pPr marL="365760" indent="-256032">
              <a:lnSpc>
                <a:spcPct val="90000"/>
              </a:lnSpc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Why adopt benefit and service programs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marL="919163" indent="-350838">
              <a:lnSpc>
                <a:spcPct val="9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Organization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becomes known as good place to work.</a:t>
            </a:r>
          </a:p>
          <a:p>
            <a:pPr marL="1141413" lvl="1" indent="-350838">
              <a:lnSpc>
                <a:spcPct val="90000"/>
              </a:lnSpc>
              <a:spcBef>
                <a:spcPts val="324"/>
              </a:spcBef>
              <a:buClr>
                <a:schemeClr val="accent1"/>
              </a:buClr>
              <a:buFont typeface="Wingdings" pitchFamily="2" charset="2"/>
              <a:buChar char="Ø"/>
              <a:tabLst>
                <a:tab pos="1146175" algn="l"/>
              </a:tabLst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Retain the employees.</a:t>
            </a:r>
          </a:p>
          <a:p>
            <a:pPr marL="1141413" lvl="1" indent="-350838">
              <a:lnSpc>
                <a:spcPct val="90000"/>
              </a:lnSpc>
              <a:spcBef>
                <a:spcPts val="324"/>
              </a:spcBef>
              <a:buClr>
                <a:schemeClr val="accent1"/>
              </a:buClr>
              <a:buFont typeface="Wingdings" pitchFamily="2" charset="2"/>
              <a:buChar char="Ø"/>
              <a:tabLst>
                <a:tab pos="1146175" algn="l"/>
              </a:tabLst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Discourage employee unrest.</a:t>
            </a:r>
          </a:p>
          <a:p>
            <a:pPr marL="1141413" lvl="1" indent="-350838">
              <a:lnSpc>
                <a:spcPct val="90000"/>
              </a:lnSpc>
              <a:spcBef>
                <a:spcPts val="324"/>
              </a:spcBef>
              <a:buClr>
                <a:schemeClr val="accent1"/>
              </a:buClr>
              <a:buFont typeface="Wingdings" pitchFamily="2" charset="2"/>
              <a:buChar char="Ø"/>
              <a:tabLst>
                <a:tab pos="1146175" algn="l"/>
              </a:tabLst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Satisfy employee objectives.</a:t>
            </a:r>
          </a:p>
          <a:p>
            <a:pPr marL="1141413" lvl="1" indent="-350838">
              <a:lnSpc>
                <a:spcPct val="90000"/>
              </a:lnSpc>
              <a:spcBef>
                <a:spcPts val="324"/>
              </a:spcBef>
              <a:buClr>
                <a:schemeClr val="accent1"/>
              </a:buClr>
              <a:buFont typeface="Wingdings" pitchFamily="2" charset="2"/>
              <a:buChar char="Ø"/>
              <a:tabLst>
                <a:tab pos="1146175" algn="l"/>
              </a:tabLst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Employee satisfaction.</a:t>
            </a:r>
          </a:p>
          <a:p>
            <a:pPr marL="1141413" lvl="1" indent="-350838">
              <a:lnSpc>
                <a:spcPct val="90000"/>
              </a:lnSpc>
              <a:spcBef>
                <a:spcPts val="324"/>
              </a:spcBef>
              <a:buClr>
                <a:schemeClr val="accent1"/>
              </a:buClr>
              <a:buFont typeface="Wingdings" pitchFamily="2" charset="2"/>
              <a:buChar char="Ø"/>
              <a:tabLst>
                <a:tab pos="1146175" algn="l"/>
              </a:tabLst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Maximum performance.</a:t>
            </a:r>
          </a:p>
          <a:p>
            <a:pPr marL="1141413" lvl="1" indent="-350838">
              <a:lnSpc>
                <a:spcPct val="90000"/>
              </a:lnSpc>
              <a:spcBef>
                <a:spcPts val="324"/>
              </a:spcBef>
              <a:buClr>
                <a:schemeClr val="accent1"/>
              </a:buClr>
              <a:buFont typeface="Wingdings" pitchFamily="2" charset="2"/>
              <a:buChar char="Ø"/>
              <a:tabLst>
                <a:tab pos="1146175" algn="l"/>
              </a:tabLst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Enhance employee morale and loyalty.</a:t>
            </a:r>
          </a:p>
          <a:p>
            <a:pPr marL="1141413" lvl="1" indent="-350838">
              <a:lnSpc>
                <a:spcPct val="90000"/>
              </a:lnSpc>
              <a:spcBef>
                <a:spcPts val="324"/>
              </a:spcBef>
              <a:buClr>
                <a:schemeClr val="accent1"/>
              </a:buClr>
              <a:buFont typeface="Wingdings" pitchFamily="2" charset="2"/>
              <a:buChar char="Ø"/>
              <a:tabLst>
                <a:tab pos="1146175" algn="l"/>
              </a:tabLst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Job attraction.</a:t>
            </a:r>
          </a:p>
          <a:p>
            <a:pPr marL="621792" lvl="1" indent="-228600">
              <a:lnSpc>
                <a:spcPct val="90000"/>
              </a:lnSpc>
              <a:spcBef>
                <a:spcPts val="324"/>
              </a:spcBef>
              <a:buClr>
                <a:schemeClr val="accent1"/>
              </a:buClr>
              <a:buFont typeface="Verdana"/>
              <a:buChar char="◦"/>
            </a:pPr>
            <a:endParaRPr lang="en-US" sz="3200" dirty="0" smtClean="0"/>
          </a:p>
          <a:p>
            <a:pPr marL="621792" marR="0" lvl="1" indent="-228600" algn="l" defTabSz="914400" rtl="0" eaLnBrk="1" fontAlgn="auto" latinLnBrk="0" hangingPunct="1">
              <a:lnSpc>
                <a:spcPct val="90000"/>
              </a:lnSpc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SzTx/>
              <a:buFont typeface="Verdana"/>
              <a:buChar char="◦"/>
              <a:tabLst/>
              <a:defRPr/>
            </a:pP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621792" marR="0" lvl="1" indent="-228600" algn="l" defTabSz="914400" rtl="0" eaLnBrk="1" fontAlgn="auto" latinLnBrk="0" hangingPunct="1">
              <a:lnSpc>
                <a:spcPct val="90000"/>
              </a:lnSpc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" pitchFamily="2" charset="2"/>
              <a:buNone/>
              <a:tabLst/>
              <a:defRPr/>
            </a:pPr>
            <a:endParaRPr kumimoji="0" lang="en-US" sz="1800" b="1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914400" y="0"/>
            <a:ext cx="7467600" cy="685800"/>
          </a:xfrm>
          <a:prstGeom prst="rect">
            <a:avLst/>
          </a:prstGeom>
          <a:solidFill>
            <a:schemeClr val="bg1">
              <a:alpha val="50195"/>
            </a:schemeClr>
          </a:solidFill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 smtClean="0">
                <a:solidFill>
                  <a:srgbClr val="00206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TYPES OF BENEFITS AND SERVICES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en-CA" sz="28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152400" y="685800"/>
            <a:ext cx="4343400" cy="6019800"/>
          </a:xfrm>
          <a:prstGeom prst="rect">
            <a:avLst/>
          </a:prstGeom>
          <a:solidFill>
            <a:srgbClr val="DDDDDD"/>
          </a:solidFill>
          <a:ln>
            <a:solidFill>
              <a:schemeClr val="tx1"/>
            </a:solidFill>
          </a:ln>
        </p:spPr>
        <p:txBody>
          <a:bodyPr/>
          <a:lstStyle/>
          <a:p>
            <a:pPr marL="365760" marR="0" lvl="0" indent="-256032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(A)</a:t>
            </a:r>
          </a:p>
          <a:p>
            <a:pPr marL="621792" lvl="1" indent="-228600">
              <a:lnSpc>
                <a:spcPct val="90000"/>
              </a:lnSpc>
              <a:spcBef>
                <a:spcPts val="324"/>
              </a:spcBef>
              <a:buClr>
                <a:schemeClr val="accent1"/>
              </a:buClr>
              <a:buFont typeface="Verdana"/>
              <a:buChar char="◦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Pensions.</a:t>
            </a:r>
          </a:p>
          <a:p>
            <a:pPr marL="621792" lvl="1" indent="-228600">
              <a:lnSpc>
                <a:spcPct val="90000"/>
              </a:lnSpc>
              <a:spcBef>
                <a:spcPts val="324"/>
              </a:spcBef>
              <a:buClr>
                <a:schemeClr val="accent1"/>
              </a:buClr>
              <a:buFont typeface="Verdana"/>
              <a:buChar char="◦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Life insurance.</a:t>
            </a:r>
          </a:p>
          <a:p>
            <a:pPr marL="621792" lvl="1" indent="-228600">
              <a:lnSpc>
                <a:spcPct val="90000"/>
              </a:lnSpc>
              <a:spcBef>
                <a:spcPts val="324"/>
              </a:spcBef>
              <a:buClr>
                <a:schemeClr val="accent1"/>
              </a:buClr>
              <a:buFont typeface="Verdana"/>
              <a:buChar char="◦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Accident insurance.</a:t>
            </a:r>
          </a:p>
          <a:p>
            <a:pPr marL="621792" lvl="1" indent="-228600">
              <a:lnSpc>
                <a:spcPct val="90000"/>
              </a:lnSpc>
              <a:spcBef>
                <a:spcPts val="324"/>
              </a:spcBef>
              <a:buClr>
                <a:schemeClr val="accent1"/>
              </a:buClr>
              <a:buFont typeface="Verdana"/>
              <a:buChar char="◦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paid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sick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leave.</a:t>
            </a:r>
          </a:p>
          <a:p>
            <a:pPr marL="621792" lvl="1" indent="-228600">
              <a:lnSpc>
                <a:spcPct val="90000"/>
              </a:lnSpc>
              <a:spcBef>
                <a:spcPts val="324"/>
              </a:spcBef>
              <a:buClr>
                <a:schemeClr val="accent1"/>
              </a:buClr>
              <a:buFont typeface="Verdana"/>
              <a:buChar char="◦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Hospitalization.</a:t>
            </a:r>
          </a:p>
          <a:p>
            <a:pPr marL="621792" lvl="1" indent="-228600">
              <a:lnSpc>
                <a:spcPct val="90000"/>
              </a:lnSpc>
              <a:spcBef>
                <a:spcPts val="324"/>
              </a:spcBef>
              <a:buClr>
                <a:schemeClr val="accent1"/>
              </a:buClr>
              <a:buFont typeface="Verdana"/>
              <a:buChar char="◦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620713" lvl="1" indent="-504825">
              <a:lnSpc>
                <a:spcPct val="90000"/>
              </a:lnSpc>
              <a:spcBef>
                <a:spcPts val="324"/>
              </a:spcBef>
              <a:buClr>
                <a:schemeClr val="accent1"/>
              </a:buClr>
            </a:pPr>
            <a:r>
              <a:rPr lang="en-US" sz="24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PAID </a:t>
            </a:r>
            <a:r>
              <a:rPr lang="en-US" sz="2400" b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LEAVE: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Holidays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Vacations.</a:t>
            </a:r>
          </a:p>
          <a:p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(C) PREMIUM PAY:</a:t>
            </a:r>
            <a:endParaRPr lang="en-US" sz="2400" b="1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over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time.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Holiday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work.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4"/>
          <p:cNvSpPr txBox="1">
            <a:spLocks noChangeArrowheads="1"/>
          </p:cNvSpPr>
          <p:nvPr/>
        </p:nvSpPr>
        <p:spPr>
          <a:xfrm>
            <a:off x="4572000" y="685800"/>
            <a:ext cx="4572000" cy="6172200"/>
          </a:xfrm>
          <a:prstGeom prst="rect">
            <a:avLst/>
          </a:prstGeom>
          <a:solidFill>
            <a:srgbClr val="DDDDDD"/>
          </a:solidFill>
          <a:ln>
            <a:solidFill>
              <a:schemeClr val="tx1"/>
            </a:solidFill>
          </a:ln>
        </p:spPr>
        <p:txBody>
          <a:bodyPr/>
          <a:lstStyle/>
          <a:p>
            <a:pPr marL="365125" marR="0" lvl="0" indent="-365125" algn="l" defTabSz="9144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(D) BONUSES AND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REWARDS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Eid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bonus.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2. Scholarships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(E) SERVICE PROGRAMS :</a:t>
            </a:r>
          </a:p>
          <a:p>
            <a:pPr>
              <a:buFont typeface="Courier New" pitchFamily="49" charset="0"/>
              <a:buChar char="o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Social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and recreational programs.</a:t>
            </a:r>
          </a:p>
          <a:p>
            <a:pPr>
              <a:buFont typeface="Courier New" pitchFamily="49" charset="0"/>
              <a:buChar char="o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Parties</a:t>
            </a:r>
          </a:p>
          <a:p>
            <a:pPr>
              <a:buFont typeface="Courier New" pitchFamily="49" charset="0"/>
              <a:buChar char="o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Picnics</a:t>
            </a:r>
          </a:p>
          <a:p>
            <a:pPr>
              <a:buFont typeface="Courier New" pitchFamily="49" charset="0"/>
              <a:buChar char="o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sports </a:t>
            </a:r>
          </a:p>
          <a:p>
            <a:pPr>
              <a:buFont typeface="Courier New" pitchFamily="49" charset="0"/>
              <a:buChar char="o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utility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stores</a:t>
            </a:r>
          </a:p>
          <a:p>
            <a:pPr>
              <a:buFont typeface="Courier New" pitchFamily="49" charset="0"/>
              <a:buChar char="o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Cafeteria</a:t>
            </a:r>
          </a:p>
          <a:p>
            <a:pPr>
              <a:buFont typeface="Courier New" pitchFamily="49" charset="0"/>
              <a:buChar char="o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news paper</a:t>
            </a:r>
          </a:p>
          <a:p>
            <a:pPr>
              <a:buFont typeface="Courier New" pitchFamily="49" charset="0"/>
              <a:buChar char="o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child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care center.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50</TotalTime>
  <Words>305</Words>
  <Application>Microsoft Office PowerPoint</Application>
  <PresentationFormat>On-screen Show (4:3)</PresentationFormat>
  <Paragraphs>73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Concourse</vt:lpstr>
      <vt:lpstr>COMPENSATION AND SERVICES </vt:lpstr>
      <vt:lpstr>COMPENSATION ADMINISTRATION </vt:lpstr>
      <vt:lpstr>RATIONALE OF FINANCIAL COMPENSATION 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Compensation and services </dc:title>
  <dc:creator>BHATTI</dc:creator>
  <cp:lastModifiedBy>Ims_Ameer</cp:lastModifiedBy>
  <cp:revision>25</cp:revision>
  <dcterms:created xsi:type="dcterms:W3CDTF">2012-01-30T18:12:37Z</dcterms:created>
  <dcterms:modified xsi:type="dcterms:W3CDTF">2012-01-31T10:40:51Z</dcterms:modified>
</cp:coreProperties>
</file>