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2" r:id="rId17"/>
    <p:sldId id="273" r:id="rId18"/>
    <p:sldId id="271"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15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E25E952-2945-4A5B-92EF-064F3960B4DD}" type="datetimeFigureOut">
              <a:rPr lang="en-US" smtClean="0"/>
              <a:pPr/>
              <a:t>6/21/2012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90144F8-7C5C-4BD7-838B-AB5576BB1D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E25E952-2945-4A5B-92EF-064F3960B4DD}" type="datetimeFigureOut">
              <a:rPr lang="en-US" smtClean="0"/>
              <a:pPr/>
              <a:t>6/21/2012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0144F8-7C5C-4BD7-838B-AB5576BB1D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E25E952-2945-4A5B-92EF-064F3960B4DD}" type="datetimeFigureOut">
              <a:rPr lang="en-US" smtClean="0"/>
              <a:pPr/>
              <a:t>6/21/2012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0144F8-7C5C-4BD7-838B-AB5576BB1D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E25E952-2945-4A5B-92EF-064F3960B4DD}" type="datetimeFigureOut">
              <a:rPr lang="en-US" smtClean="0"/>
              <a:pPr/>
              <a:t>6/21/2012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0144F8-7C5C-4BD7-838B-AB5576BB1D7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E25E952-2945-4A5B-92EF-064F3960B4DD}" type="datetimeFigureOut">
              <a:rPr lang="en-US" smtClean="0"/>
              <a:pPr/>
              <a:t>6/21/2012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0144F8-7C5C-4BD7-838B-AB5576BB1D7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E25E952-2945-4A5B-92EF-064F3960B4DD}" type="datetimeFigureOut">
              <a:rPr lang="en-US" smtClean="0"/>
              <a:pPr/>
              <a:t>6/21/2012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90144F8-7C5C-4BD7-838B-AB5576BB1D7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E25E952-2945-4A5B-92EF-064F3960B4DD}" type="datetimeFigureOut">
              <a:rPr lang="en-US" smtClean="0"/>
              <a:pPr/>
              <a:t>6/21/2012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90144F8-7C5C-4BD7-838B-AB5576BB1D7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E25E952-2945-4A5B-92EF-064F3960B4DD}" type="datetimeFigureOut">
              <a:rPr lang="en-US" smtClean="0"/>
              <a:pPr/>
              <a:t>6/21/2012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90144F8-7C5C-4BD7-838B-AB5576BB1D7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E25E952-2945-4A5B-92EF-064F3960B4DD}" type="datetimeFigureOut">
              <a:rPr lang="en-US" smtClean="0"/>
              <a:pPr/>
              <a:t>6/21/2012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90144F8-7C5C-4BD7-838B-AB5576BB1D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E25E952-2945-4A5B-92EF-064F3960B4DD}" type="datetimeFigureOut">
              <a:rPr lang="en-US" smtClean="0"/>
              <a:pPr/>
              <a:t>6/21/2012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90144F8-7C5C-4BD7-838B-AB5576BB1D7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E25E952-2945-4A5B-92EF-064F3960B4DD}" type="datetimeFigureOut">
              <a:rPr lang="en-US" smtClean="0"/>
              <a:pPr/>
              <a:t>6/21/2012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90144F8-7C5C-4BD7-838B-AB5576BB1D7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E25E952-2945-4A5B-92EF-064F3960B4DD}" type="datetimeFigureOut">
              <a:rPr lang="en-US" smtClean="0"/>
              <a:pPr/>
              <a:t>6/21/2012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90144F8-7C5C-4BD7-838B-AB5576BB1D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57200"/>
            <a:ext cx="7772400" cy="1829761"/>
          </a:xfrm>
        </p:spPr>
        <p:txBody>
          <a:bodyPr anchor="ctr"/>
          <a:lstStyle/>
          <a:p>
            <a:pPr algn="ctr"/>
            <a:r>
              <a:rPr lang="en-US" dirty="0" smtClean="0">
                <a:solidFill>
                  <a:srgbClr val="002060"/>
                </a:solidFill>
                <a:effectLst/>
                <a:latin typeface="Times New Roman" pitchFamily="18" charset="0"/>
                <a:cs typeface="Times New Roman" pitchFamily="18" charset="0"/>
              </a:rPr>
              <a:t>DISCIPLINE</a:t>
            </a:r>
            <a:endParaRPr lang="en-US" dirty="0">
              <a:solidFill>
                <a:srgbClr val="002060"/>
              </a:solidFill>
              <a:effectLst/>
              <a:latin typeface="Times New Roman" pitchFamily="18" charset="0"/>
              <a:cs typeface="Times New Roman" pitchFamily="18" charset="0"/>
            </a:endParaRPr>
          </a:p>
        </p:txBody>
      </p:sp>
      <p:sp>
        <p:nvSpPr>
          <p:cNvPr id="3" name="Subtitle 2"/>
          <p:cNvSpPr>
            <a:spLocks noGrp="1"/>
          </p:cNvSpPr>
          <p:nvPr>
            <p:ph type="subTitle" idx="1"/>
          </p:nvPr>
        </p:nvSpPr>
        <p:spPr>
          <a:xfrm>
            <a:off x="990600" y="3657600"/>
            <a:ext cx="7772400" cy="1199704"/>
          </a:xfrm>
        </p:spPr>
        <p:txBody>
          <a:bodyPr/>
          <a:lstStyle/>
          <a:p>
            <a:r>
              <a:rPr lang="en-US" dirty="0" smtClean="0"/>
              <a:t>M.K.BHATTI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5867400"/>
          </a:xfrm>
        </p:spPr>
        <p:txBody>
          <a:bodyPr>
            <a:normAutofit/>
          </a:bodyPr>
          <a:lstStyle/>
          <a:p>
            <a:r>
              <a:rPr lang="en-US" dirty="0" smtClean="0">
                <a:latin typeface="Times New Roman" pitchFamily="18" charset="0"/>
                <a:cs typeface="Times New Roman" pitchFamily="18" charset="0"/>
              </a:rPr>
              <a:t>A grievance is any dissatisfaction or feeling of injustice in connection with one’s employment situation that is brought to the attention of management.</a:t>
            </a:r>
          </a:p>
          <a:p>
            <a:pPr>
              <a:buNone/>
            </a:pPr>
            <a:endParaRPr lang="en-US" dirty="0" smtClean="0">
              <a:latin typeface="Times New Roman" pitchFamily="18" charset="0"/>
              <a:cs typeface="Times New Roman" pitchFamily="18" charset="0"/>
            </a:endParaRPr>
          </a:p>
          <a:p>
            <a:pPr algn="ctr">
              <a:buNone/>
            </a:pPr>
            <a:r>
              <a:rPr lang="en-US" b="1" u="sng" dirty="0" smtClean="0">
                <a:latin typeface="Times New Roman" pitchFamily="18" charset="0"/>
                <a:cs typeface="Times New Roman" pitchFamily="18" charset="0"/>
              </a:rPr>
              <a:t>REASONS FOR GRIEVANCE PROCEDURE</a:t>
            </a:r>
          </a:p>
          <a:p>
            <a:r>
              <a:rPr lang="en-US" dirty="0" smtClean="0">
                <a:latin typeface="Times New Roman" pitchFamily="18" charset="0"/>
                <a:cs typeface="Times New Roman" pitchFamily="18" charset="0"/>
              </a:rPr>
              <a:t>The supervisor may lack human relation skills to deal effectively.</a:t>
            </a:r>
          </a:p>
          <a:p>
            <a:r>
              <a:rPr lang="en-US" dirty="0" smtClean="0">
                <a:latin typeface="Times New Roman" pitchFamily="18" charset="0"/>
                <a:cs typeface="Times New Roman" pitchFamily="18" charset="0"/>
              </a:rPr>
              <a:t>He  may lack authority necessary to solve the problems.</a:t>
            </a:r>
          </a:p>
          <a:p>
            <a:r>
              <a:rPr lang="en-US" dirty="0" smtClean="0">
                <a:latin typeface="Times New Roman" pitchFamily="18" charset="0"/>
                <a:cs typeface="Times New Roman" pitchFamily="18" charset="0"/>
              </a:rPr>
              <a:t>Some supervisors may suppress the expression of grievances by their men.</a:t>
            </a:r>
          </a:p>
          <a:p>
            <a:r>
              <a:rPr lang="en-US" dirty="0" smtClean="0">
                <a:latin typeface="Times New Roman" pitchFamily="18" charset="0"/>
                <a:cs typeface="Times New Roman" pitchFamily="18" charset="0"/>
              </a:rPr>
              <a:t>It brings employee frustration, problems and expectations to the attention of the higher management.</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152400"/>
            <a:ext cx="8229600" cy="762000"/>
          </a:xfrm>
        </p:spPr>
        <p:txBody>
          <a:bodyPr/>
          <a:lstStyle/>
          <a:p>
            <a:pPr algn="ctr"/>
            <a:r>
              <a:rPr lang="en-US" dirty="0" smtClean="0">
                <a:solidFill>
                  <a:srgbClr val="002060"/>
                </a:solidFill>
                <a:effectLst/>
                <a:latin typeface="Times New Roman" pitchFamily="18" charset="0"/>
                <a:cs typeface="Times New Roman" pitchFamily="18" charset="0"/>
              </a:rPr>
              <a:t>GRIEVANCE HANDLING</a:t>
            </a:r>
            <a:endParaRPr lang="en-US"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838200"/>
            <a:ext cx="8686800" cy="5867400"/>
          </a:xfrm>
        </p:spPr>
        <p:txBody>
          <a:bodyPr>
            <a:noAutofit/>
          </a:bodyPr>
          <a:lstStyle/>
          <a:p>
            <a:r>
              <a:rPr lang="en-US" sz="2800" dirty="0" smtClean="0">
                <a:latin typeface="Times New Roman" pitchFamily="18" charset="0"/>
                <a:cs typeface="Times New Roman" pitchFamily="18" charset="0"/>
              </a:rPr>
              <a:t>Need for a judicial body in work organizations.</a:t>
            </a:r>
          </a:p>
          <a:p>
            <a:r>
              <a:rPr lang="en-US" sz="2800" dirty="0" smtClean="0">
                <a:latin typeface="Times New Roman" pitchFamily="18" charset="0"/>
                <a:cs typeface="Times New Roman" pitchFamily="18" charset="0"/>
              </a:rPr>
              <a:t>Grievance settlement for unionized employees.</a:t>
            </a:r>
          </a:p>
          <a:p>
            <a:r>
              <a:rPr lang="en-US" sz="2800" dirty="0" smtClean="0">
                <a:latin typeface="Times New Roman" pitchFamily="18" charset="0"/>
                <a:cs typeface="Times New Roman" pitchFamily="18" charset="0"/>
              </a:rPr>
              <a:t>The clinical approach to grievance handling.</a:t>
            </a:r>
          </a:p>
          <a:p>
            <a:r>
              <a:rPr lang="en-US" sz="2800" dirty="0" smtClean="0">
                <a:latin typeface="Times New Roman" pitchFamily="18" charset="0"/>
                <a:cs typeface="Times New Roman" pitchFamily="18" charset="0"/>
              </a:rPr>
              <a:t>Role of the supervisor.</a:t>
            </a:r>
          </a:p>
          <a:p>
            <a:r>
              <a:rPr lang="en-US" sz="2800" dirty="0" smtClean="0">
                <a:latin typeface="Times New Roman" pitchFamily="18" charset="0"/>
                <a:cs typeface="Times New Roman" pitchFamily="18" charset="0"/>
              </a:rPr>
              <a:t>Role of shop steward and the union.</a:t>
            </a:r>
          </a:p>
          <a:p>
            <a:r>
              <a:rPr lang="en-US" sz="2800" dirty="0" smtClean="0">
                <a:latin typeface="Times New Roman" pitchFamily="18" charset="0"/>
                <a:cs typeface="Times New Roman" pitchFamily="18" charset="0"/>
              </a:rPr>
              <a:t>Grievance arbitration.</a:t>
            </a:r>
          </a:p>
          <a:p>
            <a:r>
              <a:rPr lang="en-US" sz="2800" dirty="0" smtClean="0">
                <a:latin typeface="Times New Roman" pitchFamily="18" charset="0"/>
                <a:cs typeface="Times New Roman" pitchFamily="18" charset="0"/>
              </a:rPr>
              <a:t>Grievance settlement for non-unionized employees.</a:t>
            </a:r>
          </a:p>
          <a:p>
            <a:r>
              <a:rPr lang="en-US" sz="2800" dirty="0" smtClean="0">
                <a:latin typeface="Times New Roman" pitchFamily="18" charset="0"/>
                <a:cs typeface="Times New Roman" pitchFamily="18" charset="0"/>
              </a:rPr>
              <a:t>Approaches to the problem.</a:t>
            </a:r>
          </a:p>
          <a:p>
            <a:pPr marL="2290763" indent="-230188">
              <a:buFont typeface="+mj-lt"/>
              <a:buAutoNum type="arabicPeriod"/>
            </a:pPr>
            <a:r>
              <a:rPr lang="en-US" sz="2800" dirty="0" smtClean="0">
                <a:latin typeface="Times New Roman" pitchFamily="18" charset="0"/>
                <a:cs typeface="Times New Roman" pitchFamily="18" charset="0"/>
              </a:rPr>
              <a:t>Open door policy.</a:t>
            </a:r>
          </a:p>
          <a:p>
            <a:pPr marL="2290763" indent="-230188">
              <a:buFont typeface="+mj-lt"/>
              <a:buAutoNum type="arabicPeriod"/>
            </a:pPr>
            <a:r>
              <a:rPr lang="en-US" sz="2800" dirty="0" smtClean="0">
                <a:latin typeface="Times New Roman" pitchFamily="18" charset="0"/>
                <a:cs typeface="Times New Roman" pitchFamily="18" charset="0"/>
              </a:rPr>
              <a:t>Ombudsman.</a:t>
            </a:r>
          </a:p>
          <a:p>
            <a:pPr marL="2290763" indent="-230188">
              <a:buFont typeface="+mj-lt"/>
              <a:buAutoNum type="arabicPeriod"/>
            </a:pPr>
            <a:r>
              <a:rPr lang="en-US" sz="2800" dirty="0" smtClean="0">
                <a:latin typeface="Times New Roman" pitchFamily="18" charset="0"/>
                <a:cs typeface="Times New Roman" pitchFamily="18" charset="0"/>
              </a:rPr>
              <a:t>Multiple grievance procedure.</a:t>
            </a:r>
          </a:p>
          <a:p>
            <a:pPr marL="2290763" indent="-230188">
              <a:buFont typeface="+mj-lt"/>
              <a:buAutoNum type="arabicPeriod"/>
            </a:pPr>
            <a:r>
              <a:rPr lang="en-US" sz="2800" dirty="0" smtClean="0">
                <a:latin typeface="Times New Roman" pitchFamily="18" charset="0"/>
                <a:cs typeface="Times New Roman" pitchFamily="18" charset="0"/>
              </a:rPr>
              <a:t>Grievance committee. </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a:xfrm>
            <a:off x="152400" y="152400"/>
            <a:ext cx="8991600" cy="868362"/>
          </a:xfrm>
        </p:spPr>
        <p:txBody>
          <a:bodyPr>
            <a:normAutofit fontScale="90000"/>
          </a:bodyPr>
          <a:lstStyle/>
          <a:p>
            <a:r>
              <a:rPr lang="en-US" dirty="0" smtClean="0">
                <a:solidFill>
                  <a:srgbClr val="002060"/>
                </a:solidFill>
                <a:effectLst/>
                <a:latin typeface="Times New Roman" pitchFamily="18" charset="0"/>
                <a:cs typeface="Times New Roman" pitchFamily="18" charset="0"/>
              </a:rPr>
              <a:t>GRIEVANCE SETTLEMENT PATTERNS</a:t>
            </a:r>
            <a:endParaRPr lang="en-US"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lstStyle/>
          <a:p>
            <a:r>
              <a:rPr lang="en-US" sz="2800" dirty="0" smtClean="0">
                <a:latin typeface="Times New Roman" pitchFamily="18" charset="0"/>
                <a:cs typeface="Times New Roman" pitchFamily="18" charset="0"/>
              </a:rPr>
              <a:t>Separation of legislative – executive - judiciary.</a:t>
            </a:r>
          </a:p>
          <a:p>
            <a:r>
              <a:rPr lang="en-US" sz="2800" dirty="0" smtClean="0">
                <a:latin typeface="Times New Roman" pitchFamily="18" charset="0"/>
                <a:cs typeface="Times New Roman" pitchFamily="18" charset="0"/>
              </a:rPr>
              <a:t>Dual role of government. Branch creates sense of injustice.</a:t>
            </a:r>
          </a:p>
          <a:p>
            <a:r>
              <a:rPr lang="en-US" sz="2800" dirty="0" smtClean="0">
                <a:latin typeface="Times New Roman" pitchFamily="18" charset="0"/>
                <a:cs typeface="Times New Roman" pitchFamily="18" charset="0"/>
              </a:rPr>
              <a:t>One branch dominates another branch.</a:t>
            </a:r>
          </a:p>
          <a:p>
            <a:r>
              <a:rPr lang="en-US" sz="2800" dirty="0" smtClean="0">
                <a:latin typeface="Times New Roman" pitchFamily="18" charset="0"/>
                <a:cs typeface="Times New Roman" pitchFamily="18" charset="0"/>
              </a:rPr>
              <a:t>When immediate boss fails to settle the grievance of employees and they appeal to higher authority but fail then impartial and independent judiciary is required/ important.</a:t>
            </a:r>
          </a:p>
          <a:p>
            <a:r>
              <a:rPr lang="en-US" sz="2800" dirty="0" smtClean="0">
                <a:latin typeface="Times New Roman" pitchFamily="18" charset="0"/>
                <a:cs typeface="Times New Roman" pitchFamily="18" charset="0"/>
              </a:rPr>
              <a:t>Grievance committee, board some times reviews the appeal and give impartial decisions.</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868362"/>
          </a:xfrm>
        </p:spPr>
        <p:txBody>
          <a:bodyPr/>
          <a:lstStyle/>
          <a:p>
            <a:pPr algn="ctr"/>
            <a:r>
              <a:rPr lang="en-US" dirty="0" smtClean="0">
                <a:solidFill>
                  <a:srgbClr val="002060"/>
                </a:solidFill>
                <a:effectLst/>
                <a:latin typeface="Times New Roman" pitchFamily="18" charset="0"/>
                <a:cs typeface="Times New Roman" pitchFamily="18" charset="0"/>
              </a:rPr>
              <a:t>NEED FOR A JUDICIAL BODY</a:t>
            </a:r>
            <a:endParaRPr lang="en-US"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5181600"/>
          </a:xfrm>
        </p:spPr>
        <p:txBody>
          <a:bodyPr>
            <a:normAutofit/>
          </a:bodyPr>
          <a:lstStyle/>
          <a:p>
            <a:pPr algn="just"/>
            <a:r>
              <a:rPr lang="en-US" dirty="0" smtClean="0">
                <a:latin typeface="Times New Roman" pitchFamily="18" charset="0"/>
                <a:cs typeface="Times New Roman" pitchFamily="18" charset="0"/>
              </a:rPr>
              <a:t>Unionized employees demand labor-management agreements which contain grievance handling procedure.</a:t>
            </a:r>
          </a:p>
          <a:p>
            <a:pPr algn="just"/>
            <a:r>
              <a:rPr lang="en-US" dirty="0" smtClean="0">
                <a:latin typeface="Times New Roman" pitchFamily="18" charset="0"/>
                <a:cs typeface="Times New Roman" pitchFamily="18" charset="0"/>
              </a:rPr>
              <a:t>Grievance procedure provides one mean of the settling the difficulties, complaints and dissatisfaction.</a:t>
            </a:r>
          </a:p>
          <a:p>
            <a:pPr algn="just"/>
            <a:r>
              <a:rPr lang="en-US" dirty="0" smtClean="0">
                <a:latin typeface="Times New Roman" pitchFamily="18" charset="0"/>
                <a:cs typeface="Times New Roman" pitchFamily="18" charset="0"/>
              </a:rPr>
              <a:t>Unions create sense of legitimated right among the workers to express the grievance to top management.</a:t>
            </a:r>
          </a:p>
          <a:p>
            <a:pPr algn="just"/>
            <a:r>
              <a:rPr lang="en-US" dirty="0" smtClean="0">
                <a:latin typeface="Times New Roman" pitchFamily="18" charset="0"/>
                <a:cs typeface="Times New Roman" pitchFamily="18" charset="0"/>
              </a:rPr>
              <a:t>Unions show the workers that it can help them to achieve their objectives and fulfill the needs on the job.</a:t>
            </a:r>
          </a:p>
          <a:p>
            <a:pPr algn="just"/>
            <a:r>
              <a:rPr lang="en-US" dirty="0" smtClean="0">
                <a:latin typeface="Times New Roman" pitchFamily="18" charset="0"/>
                <a:cs typeface="Times New Roman" pitchFamily="18" charset="0"/>
              </a:rPr>
              <a:t>Unions prevent the management from taking any action against workers/ employees.</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92162"/>
          </a:xfrm>
        </p:spPr>
        <p:txBody>
          <a:bodyPr>
            <a:normAutofit fontScale="90000"/>
          </a:bodyPr>
          <a:lstStyle/>
          <a:p>
            <a:pPr algn="ctr"/>
            <a:r>
              <a:rPr lang="en-US" dirty="0" smtClean="0">
                <a:solidFill>
                  <a:srgbClr val="002060"/>
                </a:solidFill>
                <a:effectLst/>
                <a:latin typeface="Times New Roman" pitchFamily="18" charset="0"/>
                <a:cs typeface="Times New Roman" pitchFamily="18" charset="0"/>
              </a:rPr>
              <a:t>GRIEVANCE SETTLEMENT FOR UNIONIZED EMPLOYEES</a:t>
            </a:r>
            <a:endParaRPr lang="en-US"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5410200"/>
          </a:xfrm>
        </p:spPr>
        <p:txBody>
          <a:bodyPr/>
          <a:lstStyle/>
          <a:p>
            <a:r>
              <a:rPr lang="en-US" sz="2800" dirty="0" smtClean="0">
                <a:latin typeface="Times New Roman" pitchFamily="18" charset="0"/>
                <a:cs typeface="Times New Roman" pitchFamily="18" charset="0"/>
              </a:rPr>
              <a:t>The labor agreement is a legal document that clearly describes the rights and obligations of the company, the union and the employees.</a:t>
            </a:r>
          </a:p>
          <a:p>
            <a:r>
              <a:rPr lang="en-US" sz="2800" dirty="0" smtClean="0">
                <a:latin typeface="Times New Roman" pitchFamily="18" charset="0"/>
                <a:cs typeface="Times New Roman" pitchFamily="18" charset="0"/>
              </a:rPr>
              <a:t>Agreement includes all rights of working conditions and environment. </a:t>
            </a:r>
          </a:p>
          <a:p>
            <a:r>
              <a:rPr lang="en-US" sz="2800" dirty="0" smtClean="0">
                <a:latin typeface="Times New Roman" pitchFamily="18" charset="0"/>
                <a:cs typeface="Times New Roman" pitchFamily="18" charset="0"/>
              </a:rPr>
              <a:t>This approach emphasizes on getting to the root of the employees’ dissatisfaction.</a:t>
            </a:r>
          </a:p>
          <a:p>
            <a:r>
              <a:rPr lang="en-US" sz="2800" dirty="0" smtClean="0">
                <a:latin typeface="Times New Roman" pitchFamily="18" charset="0"/>
                <a:cs typeface="Times New Roman" pitchFamily="18" charset="0"/>
              </a:rPr>
              <a:t>This approach helps to create a principle of equity and justice and saves arbitration.</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533400" y="457200"/>
            <a:ext cx="8229600" cy="868362"/>
          </a:xfrm>
        </p:spPr>
        <p:txBody>
          <a:bodyPr>
            <a:normAutofit fontScale="90000"/>
          </a:bodyPr>
          <a:lstStyle/>
          <a:p>
            <a:pPr algn="ctr"/>
            <a:r>
              <a:rPr lang="en-US" dirty="0" smtClean="0">
                <a:solidFill>
                  <a:srgbClr val="002060"/>
                </a:solidFill>
                <a:effectLst/>
                <a:latin typeface="Times New Roman" pitchFamily="18" charset="0"/>
                <a:cs typeface="Times New Roman" pitchFamily="18" charset="0"/>
              </a:rPr>
              <a:t>THE CLINICAL APPROACH OR LEGALISTIC APPROACH</a:t>
            </a:r>
            <a:r>
              <a:rPr lang="en-US" dirty="0" smtClean="0">
                <a:solidFill>
                  <a:srgbClr val="002060"/>
                </a:solidFill>
              </a:rPr>
              <a:t/>
            </a:r>
            <a:br>
              <a:rPr lang="en-US" dirty="0" smtClean="0">
                <a:solidFill>
                  <a:srgbClr val="002060"/>
                </a:solidFill>
              </a:rPr>
            </a:br>
            <a:endParaRPr lang="en-US" dirty="0">
              <a:solidFill>
                <a:srgbClr val="00206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610600" cy="5638800"/>
          </a:xfrm>
        </p:spPr>
        <p:txBody>
          <a:bodyPr>
            <a:normAutofit/>
          </a:bodyPr>
          <a:lstStyle/>
          <a:p>
            <a:r>
              <a:rPr lang="en-US" dirty="0" smtClean="0">
                <a:latin typeface="Times New Roman" pitchFamily="18" charset="0"/>
                <a:cs typeface="Times New Roman" pitchFamily="18" charset="0"/>
              </a:rPr>
              <a:t>Delegation of authority to lower level is important for the solutions of problems or initial settlement.</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Supervisor must be trained in labor policy, contract or agreement interpretation and human relations.</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Training equips the supervisor with all techniques how to deal with grievances through investigation of facts, collection as well as examination of written data, records and interview union leaders, employees and management.</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92162"/>
          </a:xfrm>
        </p:spPr>
        <p:txBody>
          <a:bodyPr/>
          <a:lstStyle/>
          <a:p>
            <a:pPr algn="ctr"/>
            <a:r>
              <a:rPr lang="en-US" dirty="0" smtClean="0">
                <a:solidFill>
                  <a:srgbClr val="002060"/>
                </a:solidFill>
                <a:effectLst/>
                <a:latin typeface="Times New Roman" pitchFamily="18" charset="0"/>
                <a:cs typeface="Times New Roman" pitchFamily="18" charset="0"/>
              </a:rPr>
              <a:t>ROLE OF SUPERVISOR</a:t>
            </a:r>
            <a:endParaRPr lang="en-US"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763000" cy="5105400"/>
          </a:xfrm>
        </p:spPr>
        <p:txBody>
          <a:bodyPr>
            <a:normAutofit lnSpcReduction="10000"/>
          </a:bodyPr>
          <a:lstStyle/>
          <a:p>
            <a:r>
              <a:rPr lang="en-US" dirty="0" smtClean="0">
                <a:latin typeface="Times New Roman" pitchFamily="18" charset="0"/>
                <a:cs typeface="Times New Roman" pitchFamily="18" charset="0"/>
              </a:rPr>
              <a:t>Collective bargaining agent (CBA) in organization nominates a person.</a:t>
            </a:r>
          </a:p>
          <a:p>
            <a:r>
              <a:rPr lang="en-US" dirty="0" smtClean="0">
                <a:latin typeface="Times New Roman" pitchFamily="18" charset="0"/>
                <a:cs typeface="Times New Roman" pitchFamily="18" charset="0"/>
              </a:rPr>
              <a:t>In the absence of CBA in the organization shop steward is elected through a secret ballot for one year.</a:t>
            </a:r>
          </a:p>
          <a:p>
            <a:r>
              <a:rPr lang="en-US" dirty="0" smtClean="0">
                <a:latin typeface="Times New Roman" pitchFamily="18" charset="0"/>
                <a:cs typeface="Times New Roman" pitchFamily="18" charset="0"/>
              </a:rPr>
              <a:t>Shop steward works as a link between the workers/employees and employer.</a:t>
            </a:r>
          </a:p>
          <a:p>
            <a:r>
              <a:rPr lang="en-US" dirty="0" smtClean="0">
                <a:latin typeface="Times New Roman" pitchFamily="18" charset="0"/>
                <a:cs typeface="Times New Roman" pitchFamily="18" charset="0"/>
              </a:rPr>
              <a:t>Assists in the improvement of arrangement for the physical working conditions and production.</a:t>
            </a:r>
          </a:p>
          <a:p>
            <a:r>
              <a:rPr lang="en-US" dirty="0" smtClean="0">
                <a:latin typeface="Times New Roman" pitchFamily="18" charset="0"/>
                <a:cs typeface="Times New Roman" pitchFamily="18" charset="0"/>
              </a:rPr>
              <a:t>Helps workers in the settlement of their problems connected with work or grievance of employees. </a:t>
            </a:r>
          </a:p>
          <a:p>
            <a:r>
              <a:rPr lang="en-US" dirty="0" smtClean="0">
                <a:latin typeface="Times New Roman" pitchFamily="18" charset="0"/>
                <a:cs typeface="Times New Roman" pitchFamily="18" charset="0"/>
              </a:rPr>
              <a:t>Union representative is responsible to get the grievances reduced.</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228600" y="274638"/>
            <a:ext cx="8610600" cy="792162"/>
          </a:xfrm>
        </p:spPr>
        <p:txBody>
          <a:bodyPr>
            <a:normAutofit/>
          </a:bodyPr>
          <a:lstStyle/>
          <a:p>
            <a:pPr algn="ctr"/>
            <a:r>
              <a:rPr lang="en-US" dirty="0" smtClean="0">
                <a:solidFill>
                  <a:srgbClr val="002060"/>
                </a:solidFill>
                <a:effectLst/>
                <a:latin typeface="Times New Roman" pitchFamily="18" charset="0"/>
                <a:cs typeface="Times New Roman" pitchFamily="18" charset="0"/>
              </a:rPr>
              <a:t>ROLE OF SHOP STEWARD</a:t>
            </a:r>
            <a:endParaRPr lang="en-US" dirty="0">
              <a:solidFill>
                <a:srgbClr val="002060"/>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09600"/>
            <a:ext cx="8763000" cy="5638800"/>
          </a:xfrm>
        </p:spPr>
        <p:txBody>
          <a:bodyPr>
            <a:normAutofit fontScale="92500" lnSpcReduction="10000"/>
          </a:bodyPr>
          <a:lstStyle/>
          <a:p>
            <a:r>
              <a:rPr lang="en-US" dirty="0" smtClean="0">
                <a:latin typeface="Times New Roman" pitchFamily="18" charset="0"/>
                <a:cs typeface="Times New Roman" pitchFamily="18" charset="0"/>
              </a:rPr>
              <a:t>Union directly and legally represents the employees and grievance processing.</a:t>
            </a:r>
          </a:p>
          <a:p>
            <a:r>
              <a:rPr lang="en-US" dirty="0" smtClean="0">
                <a:latin typeface="Times New Roman" pitchFamily="18" charset="0"/>
                <a:cs typeface="Times New Roman" pitchFamily="18" charset="0"/>
              </a:rPr>
              <a:t>Employees consider union leader a powerful person and keep expectations in him for the solution of problems.</a:t>
            </a:r>
          </a:p>
          <a:p>
            <a:r>
              <a:rPr lang="en-US" dirty="0" smtClean="0">
                <a:latin typeface="Times New Roman" pitchFamily="18" charset="0"/>
                <a:cs typeface="Times New Roman" pitchFamily="18" charset="0"/>
              </a:rPr>
              <a:t>Union leader must analyze the case and must be aware of history of problem, its facts, personnel policy and agreement between union-management.</a:t>
            </a:r>
          </a:p>
          <a:p>
            <a:r>
              <a:rPr lang="en-US" dirty="0" smtClean="0">
                <a:latin typeface="Times New Roman" pitchFamily="18" charset="0"/>
                <a:cs typeface="Times New Roman" pitchFamily="18" charset="0"/>
              </a:rPr>
              <a:t>The union leadership is sometimes considered as thankless job, leader is misbehaved when fails to win the weak issue or case of his colleague which does not fit in the grievance procedure.</a:t>
            </a:r>
          </a:p>
          <a:p>
            <a:r>
              <a:rPr lang="en-US" dirty="0" smtClean="0">
                <a:latin typeface="Times New Roman" pitchFamily="18" charset="0"/>
                <a:cs typeface="Times New Roman" pitchFamily="18" charset="0"/>
              </a:rPr>
              <a:t>Sometimes leaders compromise on the issues involve themselves in corruption, misuse their position and take opportunity for personal benefits.</a:t>
            </a:r>
          </a:p>
          <a:p>
            <a:r>
              <a:rPr lang="en-US" dirty="0" smtClean="0">
                <a:latin typeface="Times New Roman" pitchFamily="18" charset="0"/>
                <a:cs typeface="Times New Roman" pitchFamily="18" charset="0"/>
              </a:rPr>
              <a:t>Union leader must be honest, sincere and devoted person.</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0"/>
            <a:ext cx="8229600" cy="792162"/>
          </a:xfrm>
        </p:spPr>
        <p:txBody>
          <a:bodyPr>
            <a:normAutofit/>
          </a:bodyPr>
          <a:lstStyle/>
          <a:p>
            <a:pPr algn="ctr"/>
            <a:r>
              <a:rPr lang="en-US" sz="3600" dirty="0" smtClean="0">
                <a:solidFill>
                  <a:srgbClr val="002060"/>
                </a:solidFill>
                <a:effectLst/>
                <a:latin typeface="Times New Roman" pitchFamily="18" charset="0"/>
                <a:cs typeface="Times New Roman" pitchFamily="18" charset="0"/>
              </a:rPr>
              <a:t>ROLE OF UNION </a:t>
            </a:r>
            <a:endParaRPr lang="en-US" sz="3600" dirty="0">
              <a:solidFill>
                <a:srgbClr val="002060"/>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1000"/>
            <a:ext cx="8915400" cy="5706177"/>
          </a:xfrm>
          <a:prstGeom prst="rect">
            <a:avLst/>
          </a:prstGeom>
        </p:spPr>
        <p:txBody>
          <a:bodyPr wrap="square">
            <a:spAutoFit/>
          </a:bodyPr>
          <a:lstStyle/>
          <a:p>
            <a:pPr marL="381000" indent="-381000" algn="just">
              <a:lnSpc>
                <a:spcPct val="80000"/>
              </a:lnSpc>
              <a:buFont typeface="Wingdings" pitchFamily="2" charset="2"/>
              <a:buChar char="Ø"/>
            </a:pPr>
            <a:r>
              <a:rPr lang="en-US" sz="2400" b="1" u="sng" dirty="0" smtClean="0">
                <a:solidFill>
                  <a:srgbClr val="002060"/>
                </a:solidFill>
                <a:latin typeface="Times New Roman" pitchFamily="18" charset="0"/>
              </a:rPr>
              <a:t>Arbitrator</a:t>
            </a:r>
            <a:r>
              <a:rPr lang="en-US" sz="2400" dirty="0" smtClean="0">
                <a:solidFill>
                  <a:srgbClr val="002060"/>
                </a:solidFill>
                <a:latin typeface="Times New Roman" pitchFamily="18" charset="0"/>
              </a:rPr>
              <a:t>-</a:t>
            </a:r>
            <a:r>
              <a:rPr lang="en-US" sz="2400" dirty="0" smtClean="0">
                <a:latin typeface="Times New Roman" pitchFamily="18" charset="0"/>
              </a:rPr>
              <a:t> A third party to a negotiation who has the authority to dictate an agreement. It is a settlement technique in which a third party reviews the case and imposes a decision that is legally binding for both sides. Generally, resolving a disagreement through an arbitrator is substantially less expensive than resolving it through a court of law.</a:t>
            </a:r>
          </a:p>
          <a:p>
            <a:pPr marL="381000" indent="-381000" algn="just">
              <a:lnSpc>
                <a:spcPct val="80000"/>
              </a:lnSpc>
            </a:pPr>
            <a:r>
              <a:rPr lang="en-US" sz="2400" dirty="0" smtClean="0">
                <a:latin typeface="Times New Roman" pitchFamily="18" charset="0"/>
              </a:rPr>
              <a:t> </a:t>
            </a:r>
          </a:p>
          <a:p>
            <a:pPr marL="381000" indent="-381000" algn="just">
              <a:lnSpc>
                <a:spcPct val="80000"/>
              </a:lnSpc>
              <a:buFont typeface="Wingdings" pitchFamily="2" charset="2"/>
              <a:buChar char="Ø"/>
            </a:pPr>
            <a:r>
              <a:rPr lang="en-US" sz="2400" b="1" dirty="0" smtClean="0">
                <a:solidFill>
                  <a:srgbClr val="002060"/>
                </a:solidFill>
                <a:latin typeface="Times New Roman" pitchFamily="18" charset="0"/>
              </a:rPr>
              <a:t>Conciliator- </a:t>
            </a:r>
            <a:r>
              <a:rPr lang="en-US" sz="2400" dirty="0" smtClean="0">
                <a:latin typeface="Times New Roman" pitchFamily="18" charset="0"/>
              </a:rPr>
              <a:t>A trusted third party who provides an informal communication link between the negotiator and the opponent. agree to utilize the services of a conciliator, who then meets with the parties separately in an attempt to resolve their differences. Conciliation differs from arbitration in that the conciliation process, in and of itself, has no legal standing, and the conciliator usually has no authority to seek evidence or call witnesses, usually writes no decision, and makes no award. </a:t>
            </a:r>
          </a:p>
          <a:p>
            <a:pPr marL="381000" indent="-381000" algn="just">
              <a:lnSpc>
                <a:spcPct val="80000"/>
              </a:lnSpc>
            </a:pPr>
            <a:endParaRPr lang="en-US" sz="2400" dirty="0" smtClean="0">
              <a:latin typeface="Times New Roman" pitchFamily="18" charset="0"/>
            </a:endParaRPr>
          </a:p>
          <a:p>
            <a:pPr marL="381000" indent="-381000" algn="just">
              <a:lnSpc>
                <a:spcPct val="80000"/>
              </a:lnSpc>
              <a:buFont typeface="Wingdings" pitchFamily="2" charset="2"/>
              <a:buChar char="Ø"/>
            </a:pPr>
            <a:r>
              <a:rPr lang="en-US" sz="2400" b="1" dirty="0" smtClean="0">
                <a:solidFill>
                  <a:srgbClr val="002060"/>
                </a:solidFill>
                <a:latin typeface="Times New Roman" pitchFamily="18" charset="0"/>
              </a:rPr>
              <a:t>Consultant- </a:t>
            </a:r>
            <a:r>
              <a:rPr lang="en-US" sz="2400" dirty="0" smtClean="0">
                <a:latin typeface="Times New Roman" pitchFamily="18" charset="0"/>
              </a:rPr>
              <a:t>An impartial third party, skilled in conflict management, who attempts to facilitate creative problem solving through communication and analysis.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487362"/>
          </a:xfrm>
        </p:spPr>
        <p:txBody>
          <a:bodyPr>
            <a:normAutofit fontScale="90000"/>
          </a:bodyPr>
          <a:lstStyle/>
          <a:p>
            <a:pPr algn="ctr"/>
            <a:r>
              <a:rPr lang="en-US" dirty="0" smtClean="0">
                <a:solidFill>
                  <a:srgbClr val="002060"/>
                </a:solidFill>
                <a:effectLst/>
                <a:latin typeface="Times New Roman" pitchFamily="18" charset="0"/>
                <a:cs typeface="Times New Roman" pitchFamily="18" charset="0"/>
              </a:rPr>
              <a:t>GRIEVANCE SETTLEMENT FOR NON-UNION EMPLOYEES</a:t>
            </a:r>
            <a:endParaRPr lang="en-US" dirty="0">
              <a:solidFill>
                <a:srgbClr val="002060"/>
              </a:solidFill>
              <a:effectLst/>
              <a:latin typeface="Times New Roman" pitchFamily="18" charset="0"/>
              <a:cs typeface="Times New Roman" pitchFamily="18" charset="0"/>
            </a:endParaRPr>
          </a:p>
        </p:txBody>
      </p:sp>
      <p:sp>
        <p:nvSpPr>
          <p:cNvPr id="3" name="Content Placeholder 2"/>
          <p:cNvSpPr>
            <a:spLocks noGrp="1"/>
          </p:cNvSpPr>
          <p:nvPr>
            <p:ph idx="1"/>
          </p:nvPr>
        </p:nvSpPr>
        <p:spPr>
          <a:xfrm>
            <a:off x="228600" y="1447800"/>
            <a:ext cx="8686800" cy="5181600"/>
          </a:xfrm>
        </p:spPr>
        <p:txBody>
          <a:bodyPr/>
          <a:lstStyle/>
          <a:p>
            <a:r>
              <a:rPr lang="en-US" dirty="0" smtClean="0">
                <a:latin typeface="Times New Roman" pitchFamily="18" charset="0"/>
                <a:cs typeface="Times New Roman" pitchFamily="18" charset="0"/>
              </a:rPr>
              <a:t>The procedures for non-union employees are either non existent or else they are difficult to be employed.</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Following approaches can be/ have been instituted for non-union employees.</a:t>
            </a:r>
          </a:p>
          <a:p>
            <a:pPr marL="1433513" indent="-347663">
              <a:buFont typeface="+mj-lt"/>
              <a:buAutoNum type="arabicPeriod"/>
            </a:pPr>
            <a:r>
              <a:rPr lang="en-US" sz="2400" dirty="0" smtClean="0">
                <a:latin typeface="Times New Roman" pitchFamily="18" charset="0"/>
                <a:cs typeface="Times New Roman" pitchFamily="18" charset="0"/>
              </a:rPr>
              <a:t>Open door policy.</a:t>
            </a:r>
          </a:p>
          <a:p>
            <a:pPr marL="1433513" indent="-347663">
              <a:buFont typeface="+mj-lt"/>
              <a:buAutoNum type="arabicPeriod"/>
            </a:pPr>
            <a:r>
              <a:rPr lang="en-US" sz="2400" dirty="0" smtClean="0">
                <a:latin typeface="Times New Roman" pitchFamily="18" charset="0"/>
                <a:cs typeface="Times New Roman" pitchFamily="18" charset="0"/>
              </a:rPr>
              <a:t>Ombudsman.</a:t>
            </a:r>
          </a:p>
          <a:p>
            <a:pPr marL="1433513" indent="-347663">
              <a:buFont typeface="+mj-lt"/>
              <a:buAutoNum type="arabicPeriod"/>
            </a:pPr>
            <a:r>
              <a:rPr lang="en-US" sz="2400" dirty="0" smtClean="0">
                <a:latin typeface="Times New Roman" pitchFamily="18" charset="0"/>
                <a:cs typeface="Times New Roman" pitchFamily="18" charset="0"/>
              </a:rPr>
              <a:t>Multiple grievance procedure.</a:t>
            </a:r>
          </a:p>
          <a:p>
            <a:pPr marL="1433513" indent="-347663">
              <a:buFont typeface="+mj-lt"/>
              <a:buAutoNum type="arabicPeriod"/>
            </a:pPr>
            <a:r>
              <a:rPr lang="en-US" sz="2400" dirty="0" smtClean="0">
                <a:latin typeface="Times New Roman" pitchFamily="18" charset="0"/>
                <a:cs typeface="Times New Roman" pitchFamily="18" charset="0"/>
              </a:rPr>
              <a:t>Grievance committee. </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4525963"/>
          </a:xfrm>
        </p:spPr>
        <p:txBody>
          <a:bodyPr/>
          <a:lstStyle/>
          <a:p>
            <a:pPr algn="just"/>
            <a:r>
              <a:rPr lang="en-US" dirty="0" smtClean="0">
                <a:latin typeface="Times New Roman" pitchFamily="18" charset="0"/>
                <a:cs typeface="Times New Roman" pitchFamily="18" charset="0"/>
              </a:rPr>
              <a:t>It is a process to correct, mold and strengthen the attitude of individuals and climate of an organization wherein employees conform to established rules and regulations.</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381000" y="228600"/>
            <a:ext cx="8229600" cy="1143000"/>
          </a:xfrm>
        </p:spPr>
        <p:txBody>
          <a:bodyPr/>
          <a:lstStyle/>
          <a:p>
            <a:pPr algn="ctr"/>
            <a:r>
              <a:rPr lang="en-US" dirty="0" smtClean="0">
                <a:solidFill>
                  <a:srgbClr val="002060"/>
                </a:solidFill>
                <a:effectLst/>
                <a:latin typeface="Times New Roman" pitchFamily="18" charset="0"/>
                <a:cs typeface="Times New Roman" pitchFamily="18" charset="0"/>
              </a:rPr>
              <a:t>DISCIPLINE</a:t>
            </a:r>
            <a:endParaRPr lang="en-US"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610600" cy="5638800"/>
          </a:xfrm>
        </p:spPr>
        <p:txBody>
          <a:bodyPr>
            <a:normAutofit lnSpcReduction="10000"/>
          </a:bodyPr>
          <a:lstStyle/>
          <a:p>
            <a:r>
              <a:rPr lang="en-US" dirty="0" smtClean="0">
                <a:latin typeface="Times New Roman" pitchFamily="18" charset="0"/>
                <a:cs typeface="Times New Roman" pitchFamily="18" charset="0"/>
              </a:rPr>
              <a:t>This policy gives line to an employee to go to top manager to discuss/ express his grievance.</a:t>
            </a:r>
          </a:p>
          <a:p>
            <a:r>
              <a:rPr lang="en-US" dirty="0" smtClean="0">
                <a:latin typeface="Times New Roman" pitchFamily="18" charset="0"/>
                <a:cs typeface="Times New Roman" pitchFamily="18" charset="0"/>
              </a:rPr>
              <a:t>Top manager promises for investigation and appropriate action.</a:t>
            </a:r>
          </a:p>
          <a:p>
            <a:r>
              <a:rPr lang="en-US" dirty="0" smtClean="0">
                <a:latin typeface="Times New Roman" pitchFamily="18" charset="0"/>
                <a:cs typeface="Times New Roman" pitchFamily="18" charset="0"/>
              </a:rPr>
              <a:t>The social and organizational distance between the employee and top manager is so great that employee is fearful of going to see him.</a:t>
            </a:r>
          </a:p>
          <a:p>
            <a:r>
              <a:rPr lang="en-US" dirty="0" smtClean="0">
                <a:latin typeface="Times New Roman" pitchFamily="18" charset="0"/>
                <a:cs typeface="Times New Roman" pitchFamily="18" charset="0"/>
              </a:rPr>
              <a:t>Employee feels that he may not express well or the top manager may not understand his point of view.</a:t>
            </a:r>
          </a:p>
          <a:p>
            <a:r>
              <a:rPr lang="en-US" dirty="0" smtClean="0">
                <a:latin typeface="Times New Roman" pitchFamily="18" charset="0"/>
                <a:cs typeface="Times New Roman" pitchFamily="18" charset="0"/>
              </a:rPr>
              <a:t>The top manager will not reject the suggestion/ decision of immediate boss.</a:t>
            </a:r>
          </a:p>
          <a:p>
            <a:r>
              <a:rPr lang="en-US" dirty="0" smtClean="0">
                <a:latin typeface="Times New Roman" pitchFamily="18" charset="0"/>
                <a:cs typeface="Times New Roman" pitchFamily="18" charset="0"/>
              </a:rPr>
              <a:t>The immediate boss may feel annoyance/ resentment against him and make position worse.</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381000"/>
            <a:ext cx="8229600" cy="563562"/>
          </a:xfrm>
        </p:spPr>
        <p:txBody>
          <a:bodyPr>
            <a:normAutofit fontScale="90000"/>
          </a:bodyPr>
          <a:lstStyle/>
          <a:p>
            <a:r>
              <a:rPr lang="en-US" dirty="0" smtClean="0">
                <a:solidFill>
                  <a:srgbClr val="002060"/>
                </a:solidFill>
                <a:latin typeface="Times New Roman" pitchFamily="18" charset="0"/>
                <a:cs typeface="Times New Roman" pitchFamily="18" charset="0"/>
              </a:rPr>
              <a:t>OPEN DOOR POLICY:</a:t>
            </a:r>
            <a:br>
              <a:rPr lang="en-US" dirty="0" smtClean="0">
                <a:solidFill>
                  <a:srgbClr val="002060"/>
                </a:solidFill>
                <a:latin typeface="Times New Roman" pitchFamily="18" charset="0"/>
                <a:cs typeface="Times New Roman" pitchFamily="18" charset="0"/>
              </a:rPr>
            </a:br>
            <a:endParaRPr lang="en-US" dirty="0">
              <a:solidFill>
                <a:srgbClr val="00206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Times New Roman" pitchFamily="18" charset="0"/>
                <a:cs typeface="Times New Roman" pitchFamily="18" charset="0"/>
              </a:rPr>
              <a:t>Ombudsman is an independent and natural officer of government and handles appeals by ordinary citizens against government officials.</a:t>
            </a:r>
          </a:p>
          <a:p>
            <a:pPr>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He has power to investigate, has excess to government, has right to prosecute officials for illegal acts and can publicize his findings.</a:t>
            </a:r>
          </a:p>
          <a:p>
            <a:endParaRPr lang="en-US" dirty="0"/>
          </a:p>
        </p:txBody>
      </p:sp>
      <p:sp>
        <p:nvSpPr>
          <p:cNvPr id="3" name="Title 2"/>
          <p:cNvSpPr>
            <a:spLocks noGrp="1"/>
          </p:cNvSpPr>
          <p:nvPr>
            <p:ph type="title"/>
          </p:nvPr>
        </p:nvSpPr>
        <p:spPr/>
        <p:txBody>
          <a:bodyPr/>
          <a:lstStyle/>
          <a:p>
            <a:r>
              <a:rPr lang="en-US" dirty="0" smtClean="0">
                <a:solidFill>
                  <a:srgbClr val="002060"/>
                </a:solidFill>
                <a:effectLst/>
                <a:latin typeface="Times New Roman" pitchFamily="18" charset="0"/>
                <a:cs typeface="Times New Roman" pitchFamily="18" charset="0"/>
              </a:rPr>
              <a:t>OMBUDSMAN</a:t>
            </a:r>
            <a:r>
              <a:rPr lang="en-US" dirty="0" smtClean="0">
                <a:solidFill>
                  <a:srgbClr val="002060"/>
                </a:solidFill>
              </a:rPr>
              <a:t> </a:t>
            </a:r>
            <a:endParaRPr lang="en-US" dirty="0">
              <a:solidFill>
                <a:srgbClr val="00206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Times New Roman" pitchFamily="18" charset="0"/>
                <a:cs typeface="Times New Roman" pitchFamily="18" charset="0"/>
              </a:rPr>
              <a:t>Organizations form grievance committee consisting of management and non-management personnel to hear employee’s grievances from lower levels.</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decisions may be advisory to the top manager or may be final </a:t>
            </a:r>
            <a:r>
              <a:rPr lang="en-US" sz="2800" dirty="0" smtClean="0">
                <a:latin typeface="Times New Roman" pitchFamily="18" charset="0"/>
                <a:cs typeface="Times New Roman" pitchFamily="18" charset="0"/>
              </a:rPr>
              <a:t>and </a:t>
            </a:r>
            <a:r>
              <a:rPr lang="en-US" sz="2800" dirty="0" smtClean="0">
                <a:latin typeface="Times New Roman" pitchFamily="18" charset="0"/>
                <a:cs typeface="Times New Roman" pitchFamily="18" charset="0"/>
              </a:rPr>
              <a:t>binding.</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600" dirty="0" smtClean="0">
                <a:solidFill>
                  <a:srgbClr val="002060"/>
                </a:solidFill>
                <a:effectLst/>
                <a:latin typeface="Times New Roman" pitchFamily="18" charset="0"/>
                <a:cs typeface="Times New Roman" pitchFamily="18" charset="0"/>
              </a:rPr>
              <a:t>GRIEVANCE </a:t>
            </a:r>
            <a:r>
              <a:rPr lang="en-US" sz="3600" dirty="0" smtClean="0">
                <a:solidFill>
                  <a:srgbClr val="002060"/>
                </a:solidFill>
                <a:effectLst/>
                <a:latin typeface="Times New Roman" pitchFamily="18" charset="0"/>
                <a:cs typeface="Times New Roman" pitchFamily="18" charset="0"/>
              </a:rPr>
              <a:t>COMMITTEE/ Board</a:t>
            </a:r>
            <a:endParaRPr lang="en-US" sz="3600" dirty="0">
              <a:solidFill>
                <a:srgbClr val="002060"/>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914400"/>
          </a:xfrm>
        </p:spPr>
        <p:txBody>
          <a:bodyPr>
            <a:normAutofit/>
          </a:bodyPr>
          <a:lstStyle/>
          <a:p>
            <a:pPr algn="ctr"/>
            <a:r>
              <a:rPr lang="en-US" sz="3600" dirty="0" smtClean="0">
                <a:solidFill>
                  <a:srgbClr val="002060"/>
                </a:solidFill>
                <a:effectLst/>
                <a:latin typeface="Times New Roman" pitchFamily="18" charset="0"/>
                <a:cs typeface="Times New Roman" pitchFamily="18" charset="0"/>
              </a:rPr>
              <a:t>APPROACHES TO DISCIPLINE</a:t>
            </a:r>
            <a:endParaRPr lang="en-US" sz="3600" dirty="0">
              <a:solidFill>
                <a:srgbClr val="002060"/>
              </a:solidFill>
              <a:effectLst/>
              <a:latin typeface="Times New Roman" pitchFamily="18" charset="0"/>
              <a:cs typeface="Times New Roman" pitchFamily="18" charset="0"/>
            </a:endParaRPr>
          </a:p>
        </p:txBody>
      </p:sp>
      <p:sp>
        <p:nvSpPr>
          <p:cNvPr id="5" name="Text Placeholder 4"/>
          <p:cNvSpPr>
            <a:spLocks noGrp="1"/>
          </p:cNvSpPr>
          <p:nvPr>
            <p:ph type="body" idx="1"/>
          </p:nvPr>
        </p:nvSpPr>
        <p:spPr>
          <a:xfrm>
            <a:off x="228600" y="1066800"/>
            <a:ext cx="4040188" cy="609600"/>
          </a:xfrm>
        </p:spPr>
        <p:txBody>
          <a:bodyPr/>
          <a:lstStyle/>
          <a:p>
            <a:pPr algn="ctr"/>
            <a:r>
              <a:rPr lang="en-US" b="1" dirty="0" smtClean="0"/>
              <a:t>1. Negative approach</a:t>
            </a:r>
            <a:endParaRPr lang="en-US" b="1" dirty="0"/>
          </a:p>
        </p:txBody>
      </p:sp>
      <p:sp>
        <p:nvSpPr>
          <p:cNvPr id="7" name="Text Placeholder 6"/>
          <p:cNvSpPr>
            <a:spLocks noGrp="1"/>
          </p:cNvSpPr>
          <p:nvPr>
            <p:ph type="body" sz="half" idx="3"/>
          </p:nvPr>
        </p:nvSpPr>
        <p:spPr>
          <a:xfrm>
            <a:off x="4724400" y="1066800"/>
            <a:ext cx="4041775" cy="381000"/>
          </a:xfrm>
        </p:spPr>
        <p:txBody>
          <a:bodyPr>
            <a:normAutofit fontScale="92500" lnSpcReduction="20000"/>
          </a:bodyPr>
          <a:lstStyle/>
          <a:p>
            <a:pPr algn="ctr"/>
            <a:r>
              <a:rPr lang="en-US" b="1" dirty="0" smtClean="0"/>
              <a:t>2. Positive approach</a:t>
            </a:r>
            <a:endParaRPr lang="en-US" b="1" dirty="0"/>
          </a:p>
        </p:txBody>
      </p:sp>
      <p:sp>
        <p:nvSpPr>
          <p:cNvPr id="6" name="Content Placeholder 5"/>
          <p:cNvSpPr>
            <a:spLocks noGrp="1"/>
          </p:cNvSpPr>
          <p:nvPr>
            <p:ph sz="quarter" idx="2"/>
          </p:nvPr>
        </p:nvSpPr>
        <p:spPr>
          <a:xfrm>
            <a:off x="152400" y="1981200"/>
            <a:ext cx="4344988" cy="4876800"/>
          </a:xfrm>
        </p:spPr>
        <p:txBody>
          <a:bodyPr>
            <a:normAutofit/>
          </a:bodyPr>
          <a:lstStyle/>
          <a:p>
            <a:r>
              <a:rPr lang="en-US" sz="2800" dirty="0" smtClean="0">
                <a:latin typeface="Times New Roman" pitchFamily="18" charset="0"/>
                <a:cs typeface="Times New Roman" pitchFamily="18" charset="0"/>
              </a:rPr>
              <a:t>To develop the attitude and behavior through iron hand, punishment and force.</a:t>
            </a:r>
          </a:p>
          <a:p>
            <a:pPr>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It is punitive discipline and autocratic discipline or rule through fear.</a:t>
            </a:r>
            <a:endParaRPr lang="en-US" sz="2800" dirty="0">
              <a:latin typeface="Times New Roman" pitchFamily="18" charset="0"/>
              <a:cs typeface="Times New Roman" pitchFamily="18" charset="0"/>
            </a:endParaRPr>
          </a:p>
        </p:txBody>
      </p:sp>
      <p:sp>
        <p:nvSpPr>
          <p:cNvPr id="8" name="Content Placeholder 7"/>
          <p:cNvSpPr>
            <a:spLocks noGrp="1"/>
          </p:cNvSpPr>
          <p:nvPr>
            <p:ph sz="quarter" idx="4"/>
          </p:nvPr>
        </p:nvSpPr>
        <p:spPr>
          <a:xfrm>
            <a:off x="4343401" y="1447800"/>
            <a:ext cx="4800600" cy="5410200"/>
          </a:xfrm>
        </p:spPr>
        <p:txBody>
          <a:bodyPr>
            <a:normAutofit/>
          </a:bodyPr>
          <a:lstStyle/>
          <a:p>
            <a:r>
              <a:rPr lang="en-US" dirty="0" smtClean="0">
                <a:latin typeface="Times New Roman" pitchFamily="18" charset="0"/>
                <a:cs typeface="Times New Roman" pitchFamily="18" charset="0"/>
              </a:rPr>
              <a:t>It is constructive discipline.</a:t>
            </a:r>
          </a:p>
          <a:p>
            <a:r>
              <a:rPr lang="en-US" dirty="0" smtClean="0">
                <a:latin typeface="Times New Roman" pitchFamily="18" charset="0"/>
                <a:cs typeface="Times New Roman" pitchFamily="18" charset="0"/>
              </a:rPr>
              <a:t>Develops a willing adherence to the rules and regulations.</a:t>
            </a:r>
          </a:p>
          <a:p>
            <a:r>
              <a:rPr lang="en-US" dirty="0" smtClean="0">
                <a:latin typeface="Times New Roman" pitchFamily="18" charset="0"/>
                <a:cs typeface="Times New Roman" pitchFamily="18" charset="0"/>
              </a:rPr>
              <a:t>Aim is to help, not harm the individuals.</a:t>
            </a:r>
          </a:p>
          <a:p>
            <a:r>
              <a:rPr lang="en-US" dirty="0" smtClean="0">
                <a:latin typeface="Times New Roman" pitchFamily="18" charset="0"/>
                <a:cs typeface="Times New Roman" pitchFamily="18" charset="0"/>
              </a:rPr>
              <a:t>Pre-requisite is performance standards such as workloads attainable with reasonable efforts, and consistent from job to job.</a:t>
            </a:r>
          </a:p>
          <a:p>
            <a:r>
              <a:rPr lang="en-US" dirty="0" smtClean="0">
                <a:latin typeface="Times New Roman" pitchFamily="18" charset="0"/>
                <a:cs typeface="Times New Roman" pitchFamily="18" charset="0"/>
              </a:rPr>
              <a:t>Standards of behavior are good attendance, punctuality, and cooperation.</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sz="2800" dirty="0" smtClean="0">
                <a:latin typeface="Times New Roman" pitchFamily="18" charset="0"/>
                <a:cs typeface="Times New Roman" pitchFamily="18" charset="0"/>
              </a:rPr>
              <a:t>It is an action taken to encourage employees to follow standards and rules.</a:t>
            </a:r>
          </a:p>
          <a:p>
            <a:pPr>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It is used to encourage employee self- discipline.</a:t>
            </a:r>
          </a:p>
          <a:p>
            <a:pPr>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It is a system relationship, so management needs to work all parts of the system in order to develop it.</a:t>
            </a:r>
          </a:p>
          <a:p>
            <a:pPr>
              <a:buNone/>
            </a:pPr>
            <a:endParaRPr lang="en-US" dirty="0"/>
          </a:p>
        </p:txBody>
      </p:sp>
      <p:sp>
        <p:nvSpPr>
          <p:cNvPr id="7" name="Title 6"/>
          <p:cNvSpPr>
            <a:spLocks noGrp="1"/>
          </p:cNvSpPr>
          <p:nvPr>
            <p:ph type="title"/>
          </p:nvPr>
        </p:nvSpPr>
        <p:spPr/>
        <p:txBody>
          <a:bodyPr/>
          <a:lstStyle/>
          <a:p>
            <a:pPr algn="ctr"/>
            <a:r>
              <a:rPr lang="en-US" dirty="0" smtClean="0">
                <a:solidFill>
                  <a:srgbClr val="002060"/>
                </a:solidFill>
                <a:effectLst/>
                <a:latin typeface="Times New Roman" pitchFamily="18" charset="0"/>
                <a:cs typeface="Times New Roman" pitchFamily="18" charset="0"/>
              </a:rPr>
              <a:t>PREVENTIVE DISCIPLINE </a:t>
            </a:r>
            <a:endParaRPr lang="en-US"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r>
              <a:rPr lang="en-US" sz="2800" dirty="0" smtClean="0">
                <a:latin typeface="Times New Roman" pitchFamily="18" charset="0"/>
                <a:cs typeface="Times New Roman" pitchFamily="18" charset="0"/>
              </a:rPr>
              <a:t>It is an action taken to discourage the infractions.</a:t>
            </a:r>
          </a:p>
          <a:p>
            <a:r>
              <a:rPr lang="en-US" sz="2800" dirty="0" smtClean="0">
                <a:latin typeface="Times New Roman" pitchFamily="18" charset="0"/>
                <a:cs typeface="Times New Roman" pitchFamily="18" charset="0"/>
              </a:rPr>
              <a:t>Typically, this action is a penalty called disciplinary action.</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Objectives are </a:t>
            </a:r>
          </a:p>
          <a:p>
            <a:pPr>
              <a:buFont typeface="Wingdings" pitchFamily="2" charset="2"/>
              <a:buChar char="Ø"/>
            </a:pPr>
            <a:r>
              <a:rPr lang="en-US" sz="2800" dirty="0" smtClean="0">
                <a:latin typeface="Times New Roman" pitchFamily="18" charset="0"/>
                <a:cs typeface="Times New Roman" pitchFamily="18" charset="0"/>
              </a:rPr>
              <a:t>To reform the offender.</a:t>
            </a:r>
          </a:p>
          <a:p>
            <a:pPr>
              <a:buFont typeface="Wingdings" pitchFamily="2" charset="2"/>
              <a:buChar char="Ø"/>
            </a:pPr>
            <a:r>
              <a:rPr lang="en-US" sz="2800" dirty="0" smtClean="0">
                <a:latin typeface="Times New Roman" pitchFamily="18" charset="0"/>
                <a:cs typeface="Times New Roman" pitchFamily="18" charset="0"/>
              </a:rPr>
              <a:t>To deter others from similar actions.</a:t>
            </a:r>
          </a:p>
          <a:p>
            <a:pPr>
              <a:buFont typeface="Wingdings" pitchFamily="2" charset="2"/>
              <a:buChar char="Ø"/>
            </a:pPr>
            <a:r>
              <a:rPr lang="en-US" sz="2800" dirty="0" smtClean="0">
                <a:latin typeface="Times New Roman" pitchFamily="18" charset="0"/>
                <a:cs typeface="Times New Roman" pitchFamily="18" charset="0"/>
              </a:rPr>
              <a:t>To maintain consistent, effective group standards.</a:t>
            </a:r>
          </a:p>
          <a:p>
            <a:pPr>
              <a:buFont typeface="Wingdings" pitchFamily="2" charset="2"/>
              <a:buChar char="Ø"/>
            </a:pPr>
            <a:r>
              <a:rPr lang="en-US" sz="2800" dirty="0" smtClean="0">
                <a:latin typeface="Times New Roman" pitchFamily="18" charset="0"/>
                <a:cs typeface="Times New Roman" pitchFamily="18" charset="0"/>
              </a:rPr>
              <a:t>To improve the future rather than punish for the past.</a:t>
            </a:r>
          </a:p>
          <a:p>
            <a:endParaRPr lang="en-US" dirty="0"/>
          </a:p>
        </p:txBody>
      </p:sp>
      <p:sp>
        <p:nvSpPr>
          <p:cNvPr id="3" name="Title 2"/>
          <p:cNvSpPr>
            <a:spLocks noGrp="1"/>
          </p:cNvSpPr>
          <p:nvPr>
            <p:ph type="title"/>
          </p:nvPr>
        </p:nvSpPr>
        <p:spPr>
          <a:xfrm>
            <a:off x="457200" y="274638"/>
            <a:ext cx="8229600" cy="868362"/>
          </a:xfrm>
        </p:spPr>
        <p:txBody>
          <a:bodyPr>
            <a:normAutofit/>
          </a:bodyPr>
          <a:lstStyle/>
          <a:p>
            <a:pPr algn="ctr"/>
            <a:r>
              <a:rPr lang="en-US" sz="3600" dirty="0" smtClean="0">
                <a:solidFill>
                  <a:srgbClr val="002060"/>
                </a:solidFill>
                <a:effectLst/>
                <a:latin typeface="Times New Roman" pitchFamily="18" charset="0"/>
                <a:cs typeface="Times New Roman" pitchFamily="18" charset="0"/>
              </a:rPr>
              <a:t>CORRECTIVE DISCIPLINE</a:t>
            </a:r>
            <a:endParaRPr lang="en-US" sz="3600"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Times New Roman" pitchFamily="18" charset="0"/>
                <a:cs typeface="Times New Roman" pitchFamily="18" charset="0"/>
              </a:rPr>
              <a:t>Every organization prepares rules and penalties in written form.</a:t>
            </a:r>
          </a:p>
          <a:p>
            <a:r>
              <a:rPr lang="en-US" sz="2800" dirty="0" smtClean="0">
                <a:latin typeface="Times New Roman" pitchFamily="18" charset="0"/>
                <a:cs typeface="Times New Roman" pitchFamily="18" charset="0"/>
              </a:rPr>
              <a:t>Theses are prepared to create/ maintain a healthy and good working environment in the organization. </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There are two categories of rules and penalties.</a:t>
            </a:r>
          </a:p>
          <a:p>
            <a:pPr>
              <a:buNone/>
            </a:pPr>
            <a:r>
              <a:rPr lang="en-US" sz="2800" dirty="0" smtClean="0">
                <a:latin typeface="Times New Roman" pitchFamily="18" charset="0"/>
                <a:cs typeface="Times New Roman" pitchFamily="18" charset="0"/>
              </a:rPr>
              <a:t>1. Minor offenses.</a:t>
            </a:r>
          </a:p>
          <a:p>
            <a:pPr>
              <a:buNone/>
            </a:pPr>
            <a:r>
              <a:rPr lang="en-US" sz="2800" dirty="0" smtClean="0">
                <a:latin typeface="Times New Roman" pitchFamily="18" charset="0"/>
                <a:cs typeface="Times New Roman" pitchFamily="18" charset="0"/>
              </a:rPr>
              <a:t>2. Major offenses. </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solidFill>
                  <a:srgbClr val="002060"/>
                </a:solidFill>
                <a:effectLst/>
                <a:latin typeface="Times New Roman" pitchFamily="18" charset="0"/>
                <a:cs typeface="Times New Roman" pitchFamily="18" charset="0"/>
              </a:rPr>
              <a:t>RULES AND PENALTIES </a:t>
            </a:r>
            <a:endParaRPr lang="en-US"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8229600" cy="565150"/>
          </a:xfrm>
        </p:spPr>
        <p:txBody>
          <a:bodyPr>
            <a:normAutofit fontScale="90000"/>
          </a:bodyPr>
          <a:lstStyle/>
          <a:p>
            <a:r>
              <a:rPr lang="en-US" dirty="0" smtClean="0">
                <a:solidFill>
                  <a:srgbClr val="002060"/>
                </a:solidFill>
                <a:effectLst/>
                <a:latin typeface="Times New Roman" pitchFamily="18" charset="0"/>
                <a:cs typeface="Times New Roman" pitchFamily="18" charset="0"/>
              </a:rPr>
              <a:t>RULES AND PENALTIES 	cont’d..</a:t>
            </a:r>
            <a:endParaRPr lang="en-US" dirty="0">
              <a:solidFill>
                <a:srgbClr val="002060"/>
              </a:solidFill>
            </a:endParaRPr>
          </a:p>
        </p:txBody>
      </p:sp>
      <p:sp>
        <p:nvSpPr>
          <p:cNvPr id="5" name="Text Placeholder 4"/>
          <p:cNvSpPr>
            <a:spLocks noGrp="1"/>
          </p:cNvSpPr>
          <p:nvPr>
            <p:ph type="body" idx="1"/>
          </p:nvPr>
        </p:nvSpPr>
        <p:spPr>
          <a:xfrm>
            <a:off x="533400" y="838200"/>
            <a:ext cx="4040188" cy="609600"/>
          </a:xfrm>
        </p:spPr>
        <p:txBody>
          <a:bodyPr/>
          <a:lstStyle/>
          <a:p>
            <a:pPr algn="ctr"/>
            <a:r>
              <a:rPr lang="en-US" b="1" dirty="0" smtClean="0"/>
              <a:t>MINOR OFFENSES</a:t>
            </a:r>
            <a:endParaRPr lang="en-US" b="1" dirty="0"/>
          </a:p>
        </p:txBody>
      </p:sp>
      <p:sp>
        <p:nvSpPr>
          <p:cNvPr id="7" name="Text Placeholder 6"/>
          <p:cNvSpPr>
            <a:spLocks noGrp="1"/>
          </p:cNvSpPr>
          <p:nvPr>
            <p:ph type="body" sz="half" idx="3"/>
          </p:nvPr>
        </p:nvSpPr>
        <p:spPr>
          <a:xfrm>
            <a:off x="4876800" y="762000"/>
            <a:ext cx="4041775" cy="609600"/>
          </a:xfrm>
        </p:spPr>
        <p:txBody>
          <a:bodyPr/>
          <a:lstStyle/>
          <a:p>
            <a:pPr algn="ctr"/>
            <a:r>
              <a:rPr lang="en-US" b="1" dirty="0" smtClean="0"/>
              <a:t>RULE</a:t>
            </a:r>
            <a:endParaRPr lang="en-US" b="1" dirty="0"/>
          </a:p>
        </p:txBody>
      </p:sp>
      <p:sp>
        <p:nvSpPr>
          <p:cNvPr id="6" name="Content Placeholder 5"/>
          <p:cNvSpPr>
            <a:spLocks noGrp="1"/>
          </p:cNvSpPr>
          <p:nvPr>
            <p:ph sz="quarter" idx="2"/>
          </p:nvPr>
        </p:nvSpPr>
        <p:spPr>
          <a:xfrm>
            <a:off x="152400" y="1524000"/>
            <a:ext cx="5867400" cy="5181600"/>
          </a:xfrm>
        </p:spPr>
        <p:txBody>
          <a:bodyPr>
            <a:normAutofit lnSpcReduction="10000"/>
          </a:bodyPr>
          <a:lstStyle/>
          <a:p>
            <a:r>
              <a:rPr lang="en-US" dirty="0" smtClean="0">
                <a:latin typeface="Times New Roman" pitchFamily="18" charset="0"/>
                <a:cs typeface="Times New Roman" pitchFamily="18" charset="0"/>
              </a:rPr>
              <a:t>Unexcused absence on working days.</a:t>
            </a:r>
          </a:p>
          <a:p>
            <a:r>
              <a:rPr lang="en-US" dirty="0" smtClean="0">
                <a:latin typeface="Times New Roman" pitchFamily="18" charset="0"/>
                <a:cs typeface="Times New Roman" pitchFamily="18" charset="0"/>
              </a:rPr>
              <a:t>Failure to report accidental injury</a:t>
            </a:r>
          </a:p>
          <a:p>
            <a:r>
              <a:rPr lang="en-US" dirty="0" smtClean="0">
                <a:latin typeface="Times New Roman" pitchFamily="18" charset="0"/>
                <a:cs typeface="Times New Roman" pitchFamily="18" charset="0"/>
              </a:rPr>
              <a:t>Leaving job without intimation.</a:t>
            </a:r>
          </a:p>
          <a:p>
            <a:r>
              <a:rPr lang="en-US" dirty="0" smtClean="0">
                <a:latin typeface="Times New Roman" pitchFamily="18" charset="0"/>
                <a:cs typeface="Times New Roman" pitchFamily="18" charset="0"/>
              </a:rPr>
              <a:t>Gambling on company’s property.</a:t>
            </a:r>
          </a:p>
          <a:p>
            <a:r>
              <a:rPr lang="en-US" dirty="0" smtClean="0">
                <a:latin typeface="Times New Roman" pitchFamily="18" charset="0"/>
                <a:cs typeface="Times New Roman" pitchFamily="18" charset="0"/>
              </a:rPr>
              <a:t>Fighting.</a:t>
            </a:r>
          </a:p>
          <a:p>
            <a:r>
              <a:rPr lang="en-US" dirty="0" smtClean="0">
                <a:latin typeface="Times New Roman" pitchFamily="18" charset="0"/>
                <a:cs typeface="Times New Roman" pitchFamily="18" charset="0"/>
              </a:rPr>
              <a:t>Horseplay, horse trading/ dishonesty.</a:t>
            </a:r>
          </a:p>
          <a:p>
            <a:r>
              <a:rPr lang="en-US" dirty="0" smtClean="0">
                <a:latin typeface="Times New Roman" pitchFamily="18" charset="0"/>
                <a:cs typeface="Times New Roman" pitchFamily="18" charset="0"/>
              </a:rPr>
              <a:t>Unauthorized selling of company property.</a:t>
            </a:r>
          </a:p>
          <a:p>
            <a:r>
              <a:rPr lang="en-US" dirty="0" smtClean="0">
                <a:latin typeface="Times New Roman" pitchFamily="18" charset="0"/>
                <a:cs typeface="Times New Roman" pitchFamily="18" charset="0"/>
              </a:rPr>
              <a:t>Sleeping on the job.</a:t>
            </a:r>
          </a:p>
          <a:p>
            <a:r>
              <a:rPr lang="en-US" dirty="0" smtClean="0">
                <a:latin typeface="Times New Roman" pitchFamily="18" charset="0"/>
                <a:cs typeface="Times New Roman" pitchFamily="18" charset="0"/>
              </a:rPr>
              <a:t>Smoking in a prohibited area.</a:t>
            </a:r>
          </a:p>
          <a:p>
            <a:r>
              <a:rPr lang="en-US" dirty="0" smtClean="0">
                <a:latin typeface="Times New Roman" pitchFamily="18" charset="0"/>
                <a:cs typeface="Times New Roman" pitchFamily="18" charset="0"/>
              </a:rPr>
              <a:t>Failure to obey safety rules/ orders.</a:t>
            </a:r>
          </a:p>
          <a:p>
            <a:r>
              <a:rPr lang="en-US" dirty="0" smtClean="0">
                <a:latin typeface="Times New Roman" pitchFamily="18" charset="0"/>
                <a:cs typeface="Times New Roman" pitchFamily="18" charset="0"/>
              </a:rPr>
              <a:t>Intoxication during duty.</a:t>
            </a:r>
          </a:p>
          <a:p>
            <a:r>
              <a:rPr lang="en-US" dirty="0" smtClean="0">
                <a:latin typeface="Times New Roman" pitchFamily="18" charset="0"/>
                <a:cs typeface="Times New Roman" pitchFamily="18" charset="0"/>
              </a:rPr>
              <a:t>Concealing one’s defective work.</a:t>
            </a:r>
          </a:p>
          <a:p>
            <a:r>
              <a:rPr lang="en-US" dirty="0" smtClean="0">
                <a:latin typeface="Times New Roman" pitchFamily="18" charset="0"/>
                <a:cs typeface="Times New Roman" pitchFamily="18" charset="0"/>
              </a:rPr>
              <a:t>Below standard output of work.</a:t>
            </a:r>
          </a:p>
          <a:p>
            <a:endParaRPr lang="en-US" dirty="0"/>
          </a:p>
        </p:txBody>
      </p:sp>
      <p:sp>
        <p:nvSpPr>
          <p:cNvPr id="8" name="Content Placeholder 7"/>
          <p:cNvSpPr>
            <a:spLocks noGrp="1"/>
          </p:cNvSpPr>
          <p:nvPr>
            <p:ph sz="quarter" idx="4"/>
          </p:nvPr>
        </p:nvSpPr>
        <p:spPr>
          <a:xfrm>
            <a:off x="6019800" y="1447800"/>
            <a:ext cx="2971800" cy="4398963"/>
          </a:xfrm>
        </p:spPr>
        <p:txBody>
          <a:bodyPr/>
          <a:lstStyle/>
          <a:p>
            <a:r>
              <a:rPr lang="en-US" dirty="0" smtClean="0">
                <a:latin typeface="Times New Roman" pitchFamily="18" charset="0"/>
                <a:cs typeface="Times New Roman" pitchFamily="18" charset="0"/>
              </a:rPr>
              <a:t>Oral or written warning may be issued for first offence. Penalties will become strict / stiffer if he repeats violation resulting discharge.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41350"/>
          </a:xfrm>
        </p:spPr>
        <p:txBody>
          <a:bodyPr>
            <a:normAutofit fontScale="90000"/>
          </a:bodyPr>
          <a:lstStyle/>
          <a:p>
            <a:r>
              <a:rPr lang="en-US" dirty="0" smtClean="0">
                <a:solidFill>
                  <a:srgbClr val="002060"/>
                </a:solidFill>
                <a:effectLst/>
                <a:latin typeface="Times New Roman" pitchFamily="18" charset="0"/>
                <a:cs typeface="Times New Roman" pitchFamily="18" charset="0"/>
              </a:rPr>
              <a:t>RULES AND PENALTIES 	cont’d..</a:t>
            </a:r>
            <a:endParaRPr lang="en-US" dirty="0">
              <a:solidFill>
                <a:srgbClr val="002060"/>
              </a:solidFill>
            </a:endParaRPr>
          </a:p>
        </p:txBody>
      </p:sp>
      <p:sp>
        <p:nvSpPr>
          <p:cNvPr id="3" name="Text Placeholder 2"/>
          <p:cNvSpPr>
            <a:spLocks noGrp="1"/>
          </p:cNvSpPr>
          <p:nvPr>
            <p:ph type="body" idx="1"/>
          </p:nvPr>
        </p:nvSpPr>
        <p:spPr>
          <a:xfrm>
            <a:off x="381000" y="762000"/>
            <a:ext cx="4040188" cy="457200"/>
          </a:xfrm>
        </p:spPr>
        <p:txBody>
          <a:bodyPr/>
          <a:lstStyle/>
          <a:p>
            <a:pPr algn="ctr"/>
            <a:r>
              <a:rPr lang="en-US" b="1" dirty="0" smtClean="0"/>
              <a:t>MAJOR OFFENSES</a:t>
            </a:r>
            <a:endParaRPr lang="en-US" b="1" dirty="0"/>
          </a:p>
        </p:txBody>
      </p:sp>
      <p:sp>
        <p:nvSpPr>
          <p:cNvPr id="4" name="Text Placeholder 3"/>
          <p:cNvSpPr>
            <a:spLocks noGrp="1"/>
          </p:cNvSpPr>
          <p:nvPr>
            <p:ph type="body" sz="half" idx="3"/>
          </p:nvPr>
        </p:nvSpPr>
        <p:spPr>
          <a:xfrm>
            <a:off x="4572000" y="762000"/>
            <a:ext cx="4041775" cy="457200"/>
          </a:xfrm>
        </p:spPr>
        <p:txBody>
          <a:bodyPr/>
          <a:lstStyle/>
          <a:p>
            <a:pPr algn="ctr"/>
            <a:r>
              <a:rPr lang="en-US" b="1" dirty="0" smtClean="0"/>
              <a:t>RULE</a:t>
            </a:r>
            <a:endParaRPr lang="en-US" b="1" dirty="0"/>
          </a:p>
        </p:txBody>
      </p:sp>
      <p:sp>
        <p:nvSpPr>
          <p:cNvPr id="5" name="Content Placeholder 4"/>
          <p:cNvSpPr>
            <a:spLocks noGrp="1"/>
          </p:cNvSpPr>
          <p:nvPr>
            <p:ph sz="quarter" idx="2"/>
          </p:nvPr>
        </p:nvSpPr>
        <p:spPr>
          <a:xfrm>
            <a:off x="152400" y="1444294"/>
            <a:ext cx="5334000" cy="5108906"/>
          </a:xfrm>
        </p:spPr>
        <p:txBody>
          <a:bodyPr/>
          <a:lstStyle/>
          <a:p>
            <a:r>
              <a:rPr lang="en-US" dirty="0" smtClean="0">
                <a:latin typeface="Times New Roman" pitchFamily="18" charset="0"/>
                <a:cs typeface="Times New Roman" pitchFamily="18" charset="0"/>
              </a:rPr>
              <a:t>Damage of company’s property.</a:t>
            </a:r>
          </a:p>
          <a:p>
            <a:r>
              <a:rPr lang="en-US" dirty="0" smtClean="0">
                <a:latin typeface="Times New Roman" pitchFamily="18" charset="0"/>
                <a:cs typeface="Times New Roman" pitchFamily="18" charset="0"/>
              </a:rPr>
              <a:t>Gross immoral, indecent and disgraceful conduct.</a:t>
            </a:r>
          </a:p>
          <a:p>
            <a:r>
              <a:rPr lang="en-US" dirty="0" smtClean="0">
                <a:latin typeface="Times New Roman" pitchFamily="18" charset="0"/>
                <a:cs typeface="Times New Roman" pitchFamily="18" charset="0"/>
              </a:rPr>
              <a:t>Stealing.</a:t>
            </a:r>
          </a:p>
          <a:p>
            <a:r>
              <a:rPr lang="en-US" dirty="0" smtClean="0">
                <a:latin typeface="Times New Roman" pitchFamily="18" charset="0"/>
                <a:cs typeface="Times New Roman" pitchFamily="18" charset="0"/>
              </a:rPr>
              <a:t>Carrying concealed weapons.</a:t>
            </a:r>
          </a:p>
          <a:p>
            <a:r>
              <a:rPr lang="en-US" dirty="0" smtClean="0">
                <a:latin typeface="Times New Roman" pitchFamily="18" charset="0"/>
                <a:cs typeface="Times New Roman" pitchFamily="18" charset="0"/>
              </a:rPr>
              <a:t>Promotion of gambling on company’s property.</a:t>
            </a:r>
          </a:p>
          <a:p>
            <a:r>
              <a:rPr lang="en-US" dirty="0" smtClean="0">
                <a:latin typeface="Times New Roman" pitchFamily="18" charset="0"/>
                <a:cs typeface="Times New Roman" pitchFamily="18" charset="0"/>
              </a:rPr>
              <a:t>Attacking co-worker and injures him seriously.</a:t>
            </a:r>
          </a:p>
          <a:p>
            <a:r>
              <a:rPr lang="en-US" dirty="0" smtClean="0">
                <a:latin typeface="Times New Roman" pitchFamily="18" charset="0"/>
                <a:cs typeface="Times New Roman" pitchFamily="18" charset="0"/>
              </a:rPr>
              <a:t>Deliberate falsification of company’s record.</a:t>
            </a:r>
            <a:endParaRPr lang="en-US" dirty="0">
              <a:latin typeface="Times New Roman" pitchFamily="18" charset="0"/>
              <a:cs typeface="Times New Roman" pitchFamily="18" charset="0"/>
            </a:endParaRPr>
          </a:p>
        </p:txBody>
      </p:sp>
      <p:sp>
        <p:nvSpPr>
          <p:cNvPr id="6" name="Content Placeholder 5"/>
          <p:cNvSpPr>
            <a:spLocks noGrp="1"/>
          </p:cNvSpPr>
          <p:nvPr>
            <p:ph sz="quarter" idx="4"/>
          </p:nvPr>
        </p:nvSpPr>
        <p:spPr>
          <a:xfrm>
            <a:off x="5791200" y="1444294"/>
            <a:ext cx="2895600" cy="4880306"/>
          </a:xfrm>
        </p:spPr>
        <p:txBody>
          <a:bodyPr/>
          <a:lstStyle/>
          <a:p>
            <a:r>
              <a:rPr lang="en-US" dirty="0" smtClean="0">
                <a:latin typeface="Times New Roman" pitchFamily="18" charset="0"/>
                <a:cs typeface="Times New Roman" pitchFamily="18" charset="0"/>
              </a:rPr>
              <a:t>First offense can bring temporary suspension. Penalty becomes stiffer and resulting discharge.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lnSpcReduction="10000"/>
          </a:bodyPr>
          <a:lstStyle/>
          <a:p>
            <a:pPr marL="624078" indent="-514350">
              <a:buFont typeface="+mj-lt"/>
              <a:buAutoNum type="arabicPeriod"/>
            </a:pPr>
            <a:r>
              <a:rPr lang="en-US" dirty="0" smtClean="0">
                <a:latin typeface="Times New Roman" pitchFamily="18" charset="0"/>
                <a:cs typeface="Times New Roman" pitchFamily="18" charset="0"/>
              </a:rPr>
              <a:t>Administrative justice.</a:t>
            </a:r>
          </a:p>
          <a:p>
            <a:pPr marL="624078" indent="-514350">
              <a:buFont typeface="+mj-lt"/>
              <a:buAutoNum type="arabicPeriod"/>
            </a:pPr>
            <a:r>
              <a:rPr lang="en-US" dirty="0" smtClean="0">
                <a:latin typeface="Times New Roman" pitchFamily="18" charset="0"/>
                <a:cs typeface="Times New Roman" pitchFamily="18" charset="0"/>
              </a:rPr>
              <a:t>Principles for administration of disciplinary action.</a:t>
            </a:r>
          </a:p>
          <a:p>
            <a:pPr marL="1087438" indent="-404813">
              <a:buFont typeface="+mj-lt"/>
              <a:buAutoNum type="alphaLcParenR"/>
            </a:pPr>
            <a:r>
              <a:rPr lang="en-US" dirty="0" smtClean="0">
                <a:latin typeface="Times New Roman" pitchFamily="18" charset="0"/>
                <a:cs typeface="Times New Roman" pitchFamily="18" charset="0"/>
              </a:rPr>
              <a:t>Definite policy and procedure.</a:t>
            </a:r>
          </a:p>
          <a:p>
            <a:pPr marL="1087438" indent="-404813">
              <a:buFont typeface="+mj-lt"/>
              <a:buAutoNum type="alphaLcParenR"/>
            </a:pPr>
            <a:r>
              <a:rPr lang="en-US" dirty="0" smtClean="0">
                <a:latin typeface="Times New Roman" pitchFamily="18" charset="0"/>
                <a:cs typeface="Times New Roman" pitchFamily="18" charset="0"/>
              </a:rPr>
              <a:t>Communication of rules.</a:t>
            </a:r>
          </a:p>
          <a:p>
            <a:pPr marL="1087438" indent="-404813">
              <a:buFont typeface="+mj-lt"/>
              <a:buAutoNum type="alphaLcParenR"/>
            </a:pPr>
            <a:r>
              <a:rPr lang="en-US" dirty="0" smtClean="0">
                <a:latin typeface="Times New Roman" pitchFamily="18" charset="0"/>
                <a:cs typeface="Times New Roman" pitchFamily="18" charset="0"/>
              </a:rPr>
              <a:t>Burden of proof.</a:t>
            </a:r>
          </a:p>
          <a:p>
            <a:pPr marL="1087438" indent="-404813">
              <a:buFont typeface="+mj-lt"/>
              <a:buAutoNum type="alphaLcParenR"/>
            </a:pPr>
            <a:r>
              <a:rPr lang="en-US" dirty="0" smtClean="0">
                <a:latin typeface="Times New Roman" pitchFamily="18" charset="0"/>
                <a:cs typeface="Times New Roman" pitchFamily="18" charset="0"/>
              </a:rPr>
              <a:t>Consistency of treatment.</a:t>
            </a:r>
          </a:p>
          <a:p>
            <a:pPr marL="1087438" indent="-404813">
              <a:buFont typeface="+mj-lt"/>
              <a:buAutoNum type="alphaLcParenR"/>
            </a:pPr>
            <a:r>
              <a:rPr lang="en-US" dirty="0" smtClean="0">
                <a:latin typeface="Times New Roman" pitchFamily="18" charset="0"/>
                <a:cs typeface="Times New Roman" pitchFamily="18" charset="0"/>
              </a:rPr>
              <a:t>Consider circumstances of the case.</a:t>
            </a:r>
          </a:p>
          <a:p>
            <a:pPr marL="1087438" indent="-404813">
              <a:buFont typeface="+mj-lt"/>
              <a:buAutoNum type="alphaLcParenR"/>
            </a:pPr>
            <a:r>
              <a:rPr lang="en-US" dirty="0" smtClean="0">
                <a:latin typeface="Times New Roman" pitchFamily="18" charset="0"/>
                <a:cs typeface="Times New Roman" pitchFamily="18" charset="0"/>
              </a:rPr>
              <a:t>Progressive penalties.</a:t>
            </a:r>
          </a:p>
          <a:p>
            <a:pPr marL="1087438" indent="-404813">
              <a:buFont typeface="+mj-lt"/>
              <a:buAutoNum type="alphaLcParenR"/>
            </a:pPr>
            <a:r>
              <a:rPr lang="en-US" dirty="0" smtClean="0">
                <a:latin typeface="Times New Roman" pitchFamily="18" charset="0"/>
                <a:cs typeface="Times New Roman" pitchFamily="18" charset="0"/>
              </a:rPr>
              <a:t>Reasonable rules and standards.</a:t>
            </a:r>
          </a:p>
          <a:p>
            <a:pPr marL="1087438" indent="-404813">
              <a:buFont typeface="+mj-lt"/>
              <a:buAutoNum type="alphaLcParenR"/>
            </a:pPr>
            <a:r>
              <a:rPr lang="en-US" dirty="0" smtClean="0">
                <a:latin typeface="Times New Roman" pitchFamily="18" charset="0"/>
                <a:cs typeface="Times New Roman" pitchFamily="18" charset="0"/>
              </a:rPr>
              <a:t>Right of appeal.</a:t>
            </a:r>
          </a:p>
          <a:p>
            <a:endParaRPr lang="en-US" dirty="0">
              <a:latin typeface="Times New Roman" pitchFamily="18" charset="0"/>
              <a:cs typeface="Times New Roman" pitchFamily="18" charset="0"/>
            </a:endParaRPr>
          </a:p>
        </p:txBody>
      </p:sp>
      <p:sp>
        <p:nvSpPr>
          <p:cNvPr id="7" name="Title 6"/>
          <p:cNvSpPr>
            <a:spLocks noGrp="1"/>
          </p:cNvSpPr>
          <p:nvPr>
            <p:ph type="title"/>
          </p:nvPr>
        </p:nvSpPr>
        <p:spPr>
          <a:xfrm>
            <a:off x="457200" y="274638"/>
            <a:ext cx="8229600" cy="1020762"/>
          </a:xfrm>
        </p:spPr>
        <p:txBody>
          <a:bodyPr>
            <a:noAutofit/>
          </a:bodyPr>
          <a:lstStyle/>
          <a:p>
            <a:pPr algn="ctr"/>
            <a:r>
              <a:rPr lang="en-US" sz="3600" dirty="0" smtClean="0">
                <a:solidFill>
                  <a:srgbClr val="002060"/>
                </a:solidFill>
                <a:effectLst/>
                <a:latin typeface="Times New Roman" pitchFamily="18" charset="0"/>
                <a:cs typeface="Times New Roman" pitchFamily="18" charset="0"/>
              </a:rPr>
              <a:t>ADMINISTERING THE DISCIPLINARY PROGRAM</a:t>
            </a:r>
            <a:endParaRPr lang="en-US" sz="3600" dirty="0">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161</TotalTime>
  <Words>1542</Words>
  <Application>Microsoft Office PowerPoint</Application>
  <PresentationFormat>On-screen Show (4:3)</PresentationFormat>
  <Paragraphs>162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DISCIPLINE</vt:lpstr>
      <vt:lpstr>DISCIPLINE</vt:lpstr>
      <vt:lpstr>APPROACHES TO DISCIPLINE</vt:lpstr>
      <vt:lpstr>PREVENTIVE DISCIPLINE </vt:lpstr>
      <vt:lpstr>CORRECTIVE DISCIPLINE</vt:lpstr>
      <vt:lpstr>RULES AND PENALTIES </vt:lpstr>
      <vt:lpstr>RULES AND PENALTIES  cont’d..</vt:lpstr>
      <vt:lpstr>RULES AND PENALTIES  cont’d..</vt:lpstr>
      <vt:lpstr>ADMINISTERING THE DISCIPLINARY PROGRAM</vt:lpstr>
      <vt:lpstr>GRIEVANCE HANDLING</vt:lpstr>
      <vt:lpstr>GRIEVANCE SETTLEMENT PATTERNS</vt:lpstr>
      <vt:lpstr>NEED FOR A JUDICIAL BODY</vt:lpstr>
      <vt:lpstr>GRIEVANCE SETTLEMENT FOR UNIONIZED EMPLOYEES</vt:lpstr>
      <vt:lpstr>THE CLINICAL APPROACH OR LEGALISTIC APPROACH </vt:lpstr>
      <vt:lpstr>ROLE OF SUPERVISOR</vt:lpstr>
      <vt:lpstr>ROLE OF SHOP STEWARD</vt:lpstr>
      <vt:lpstr>ROLE OF UNION </vt:lpstr>
      <vt:lpstr>PowerPoint Presentation</vt:lpstr>
      <vt:lpstr>GRIEVANCE SETTLEMENT FOR NON-UNION EMPLOYEES</vt:lpstr>
      <vt:lpstr>OPEN DOOR POLICY: </vt:lpstr>
      <vt:lpstr>OMBUDSMAN </vt:lpstr>
      <vt:lpstr>GRIEVANCE COMMITTEE/ Board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DISCIPLINE</dc:title>
  <dc:creator>BHATTI</dc:creator>
  <cp:lastModifiedBy>ismail - [2010]</cp:lastModifiedBy>
  <cp:revision>54</cp:revision>
  <dcterms:created xsi:type="dcterms:W3CDTF">2012-02-01T17:49:22Z</dcterms:created>
  <dcterms:modified xsi:type="dcterms:W3CDTF">2012-06-21T05:38:09Z</dcterms:modified>
</cp:coreProperties>
</file>