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9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4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4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2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67BF-9334-4706-81C1-CE7A540AA39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92BA-ECD9-433E-ADDD-9EC5A72F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260" y="18214"/>
            <a:ext cx="9144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40" y="3660202"/>
            <a:ext cx="8229600" cy="1143000"/>
          </a:xfrm>
        </p:spPr>
        <p:txBody>
          <a:bodyPr/>
          <a:lstStyle/>
          <a:p>
            <a:r>
              <a:rPr lang="en-US" dirty="0" smtClean="0"/>
              <a:t>From Gene to Protein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Eukaryotic cells modify RNA after transcription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Alteration of mRNA ends</a:t>
            </a:r>
          </a:p>
          <a:p>
            <a:pPr marL="0" indent="0">
              <a:buNone/>
            </a:pPr>
            <a:r>
              <a:rPr lang="en-US" dirty="0" smtClean="0"/>
              <a:t>1-	5/ cap: modified form of guanine is added to the 	5/ end of mRNA after transcription 	of 20 – 40 	nucleotides</a:t>
            </a:r>
          </a:p>
          <a:p>
            <a:pPr marL="0" indent="0">
              <a:buNone/>
            </a:pPr>
            <a:r>
              <a:rPr lang="en-US" dirty="0" smtClean="0"/>
              <a:t>3-	</a:t>
            </a:r>
            <a:r>
              <a:rPr lang="en-US" dirty="0" err="1" smtClean="0"/>
              <a:t>Polyadenylation</a:t>
            </a:r>
            <a:r>
              <a:rPr lang="en-US" dirty="0" smtClean="0"/>
              <a:t> signal AAUAAA</a:t>
            </a:r>
          </a:p>
          <a:p>
            <a:pPr marL="0" indent="0">
              <a:buNone/>
            </a:pPr>
            <a:r>
              <a:rPr lang="en-US" dirty="0" smtClean="0"/>
              <a:t>2-	Poly A tail: addition of 50 – 250 more adenine 	nucleotides  </a:t>
            </a:r>
          </a:p>
          <a:p>
            <a:r>
              <a:rPr lang="en-US" dirty="0" smtClean="0"/>
              <a:t>Functions: 1) export of mRNA from nucleus to cytoplasm 2) Protect mRNA from enzymatic degradation 3) 5/ cap facilitate attachment of ribosomes to mRNA to start translation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7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9052"/>
            <a:ext cx="6034617" cy="4525963"/>
          </a:xfrm>
          <a:ln w="25400"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2552700"/>
            <a:ext cx="1524000" cy="201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0950" y="2533650"/>
            <a:ext cx="1524000" cy="201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800850"/>
            <a:ext cx="9124950" cy="201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/>
              <a:t>RNA splicing: Introns, exons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4450"/>
            <a:ext cx="9144000" cy="581025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verage length of transcription unit along human DNA molecule is about 27,000 base pairs</a:t>
            </a:r>
          </a:p>
          <a:p>
            <a:r>
              <a:rPr lang="en-US" dirty="0" smtClean="0"/>
              <a:t>However, it takes only 1200 nucleotides to code for 400 long polypeptide chain </a:t>
            </a:r>
          </a:p>
          <a:p>
            <a:r>
              <a:rPr lang="en-US" dirty="0" smtClean="0"/>
              <a:t>Means a large portion of mRNA is removed </a:t>
            </a:r>
          </a:p>
          <a:p>
            <a:r>
              <a:rPr lang="en-US" b="1" u="sng" dirty="0" smtClean="0"/>
              <a:t>Noncoding versus coding sequences: </a:t>
            </a:r>
            <a:r>
              <a:rPr lang="en-US" dirty="0" smtClean="0"/>
              <a:t>the intervening</a:t>
            </a:r>
            <a:r>
              <a:rPr lang="en-US" b="1" dirty="0" smtClean="0"/>
              <a:t> </a:t>
            </a:r>
            <a:r>
              <a:rPr lang="en-US" dirty="0" smtClean="0"/>
              <a:t>non-coding sequences called “introns” in mRNA are removed and the coding sequences called “exons”  are joined again before the exit of mRNA to cytoplasm for translation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80"/>
            <a:ext cx="8229600" cy="1143000"/>
          </a:xfrm>
        </p:spPr>
        <p:txBody>
          <a:bodyPr/>
          <a:lstStyle/>
          <a:p>
            <a:r>
              <a:rPr lang="en-US" dirty="0" smtClean="0"/>
              <a:t>Mechanism of RNA splicing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436"/>
            <a:ext cx="8229600" cy="5342018"/>
          </a:xfrm>
        </p:spPr>
        <p:txBody>
          <a:bodyPr>
            <a:normAutofit/>
          </a:bodyPr>
          <a:lstStyle/>
          <a:p>
            <a:r>
              <a:rPr lang="en-US" dirty="0" smtClean="0"/>
              <a:t>Short nucleotide sequences called “splice sites” at each end of intron being recognized by “small nuclear </a:t>
            </a:r>
            <a:r>
              <a:rPr lang="en-US" dirty="0" err="1" smtClean="0"/>
              <a:t>ribonucleoproteins</a:t>
            </a:r>
            <a:r>
              <a:rPr lang="en-US" dirty="0" smtClean="0"/>
              <a:t> (</a:t>
            </a:r>
            <a:r>
              <a:rPr lang="en-US" dirty="0" err="1" smtClean="0"/>
              <a:t>snRNPs</a:t>
            </a:r>
            <a:r>
              <a:rPr lang="en-US" dirty="0" smtClean="0"/>
              <a:t>)” containing small nuclear RNA (</a:t>
            </a:r>
            <a:r>
              <a:rPr lang="en-US" dirty="0" err="1" smtClean="0"/>
              <a:t>snRNA</a:t>
            </a:r>
            <a:r>
              <a:rPr lang="en-US" dirty="0" smtClean="0"/>
              <a:t>) complementary to the nucleotide sequences at splice sites of mRNA. </a:t>
            </a:r>
          </a:p>
          <a:p>
            <a:r>
              <a:rPr lang="en-US" dirty="0" smtClean="0"/>
              <a:t>Several different </a:t>
            </a:r>
            <a:r>
              <a:rPr lang="en-US" dirty="0" err="1" smtClean="0"/>
              <a:t>snRNPs</a:t>
            </a:r>
            <a:r>
              <a:rPr lang="en-US" dirty="0" smtClean="0"/>
              <a:t> join together with other proteins to form a large assembly called “</a:t>
            </a:r>
            <a:r>
              <a:rPr lang="en-US" dirty="0" err="1" smtClean="0"/>
              <a:t>spliceosome</a:t>
            </a:r>
            <a:r>
              <a:rPr lang="en-US" dirty="0" smtClean="0"/>
              <a:t>” as big as a ribosome </a:t>
            </a:r>
          </a:p>
          <a:p>
            <a:r>
              <a:rPr lang="en-US" dirty="0" err="1" smtClean="0"/>
              <a:t>Spliceosome</a:t>
            </a:r>
            <a:r>
              <a:rPr lang="en-US" dirty="0" smtClean="0"/>
              <a:t> cut introns and join exons </a:t>
            </a:r>
          </a:p>
          <a:p>
            <a:r>
              <a:rPr lang="en-US" dirty="0" smtClean="0"/>
              <a:t>Endonucleases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3761" y="-1017454"/>
            <a:ext cx="6880491" cy="8915399"/>
          </a:xfrm>
        </p:spPr>
      </p:pic>
    </p:spTree>
    <p:extLst>
      <p:ext uri="{BB962C8B-B14F-4D97-AF65-F5344CB8AC3E}">
        <p14:creationId xmlns:p14="http://schemas.microsoft.com/office/powerpoint/2010/main" val="30745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7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 and evolutionary importance of introns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Single gene encode more than one kind of protein “alternative splicing” </a:t>
            </a:r>
          </a:p>
          <a:p>
            <a:r>
              <a:rPr lang="en-US" dirty="0" smtClean="0"/>
              <a:t>Because of alternative splicing, number of different protein products an organism produces is much greater than its number of genes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9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Translation: the process of polypeptide chain synthesis from mRNA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3914" y="2025846"/>
            <a:ext cx="6034617" cy="3674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4433" y="1790700"/>
            <a:ext cx="6019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Gene is the part/portion or segment of DNA which has a code for an RNA</a:t>
            </a:r>
          </a:p>
          <a:p>
            <a:r>
              <a:rPr lang="en-US" dirty="0" smtClean="0"/>
              <a:t>Gene is thus divided into two main types</a:t>
            </a:r>
          </a:p>
          <a:p>
            <a:pPr marL="0" indent="0">
              <a:buNone/>
            </a:pPr>
            <a:r>
              <a:rPr lang="en-US" dirty="0" smtClean="0"/>
              <a:t>	1-	structural genes, which have code for 		mRNA</a:t>
            </a:r>
          </a:p>
          <a:p>
            <a:pPr marL="0" indent="0">
              <a:buNone/>
            </a:pPr>
            <a:r>
              <a:rPr lang="en-US" dirty="0" smtClean="0"/>
              <a:t>	2-	non-structural genes, which have 		code for </a:t>
            </a:r>
            <a:r>
              <a:rPr lang="en-US" dirty="0" err="1" smtClean="0"/>
              <a:t>rRNA</a:t>
            </a:r>
            <a:r>
              <a:rPr lang="en-US" dirty="0" smtClean="0"/>
              <a:t> and </a:t>
            </a: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smtClean="0"/>
              <a:t>RNAs further make polypeptide chain for protein </a:t>
            </a:r>
          </a:p>
          <a:p>
            <a:r>
              <a:rPr lang="en-US" dirty="0" smtClean="0"/>
              <a:t>Thus genes code for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en-C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Ultrastructure of prokaryotic gene </a:t>
            </a:r>
          </a:p>
          <a:p>
            <a:pPr algn="l"/>
            <a:endParaRPr lang="en-C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90337" y="1196039"/>
            <a:ext cx="7004414" cy="3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75788" y="1128593"/>
            <a:ext cx="0" cy="14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47188" y="819500"/>
            <a:ext cx="457200" cy="24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90337" y="1064198"/>
            <a:ext cx="31568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86799" y="765792"/>
            <a:ext cx="1163928" cy="26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04388" y="993365"/>
            <a:ext cx="3390363" cy="1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17604" y="677833"/>
            <a:ext cx="1697597" cy="24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stream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8828" y="1444706"/>
            <a:ext cx="2029948" cy="63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sequences upstream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pribnow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box; TATAAT sequence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60560" y="1119681"/>
            <a:ext cx="0" cy="14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1890" y="1577495"/>
            <a:ext cx="2029948" cy="63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sequences upstream recognition sequence; TTGACA sequence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766864" y="1103030"/>
            <a:ext cx="0" cy="14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90593" y="1904859"/>
            <a:ext cx="2008976" cy="693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Initiation site A or G sequence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78776" y="1266873"/>
            <a:ext cx="385729" cy="62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2737" y="4416512"/>
            <a:ext cx="7004414" cy="3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28188" y="4349066"/>
            <a:ext cx="0" cy="14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99588" y="4039973"/>
            <a:ext cx="457200" cy="24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042737" y="4284671"/>
            <a:ext cx="31568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39199" y="3986265"/>
            <a:ext cx="1163928" cy="26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656788" y="4213838"/>
            <a:ext cx="3390363" cy="1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70004" y="3898306"/>
            <a:ext cx="1697597" cy="24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stream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01228" y="4921856"/>
            <a:ext cx="2029948" cy="43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sequences upstream TATA box; TATAAAA sequence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412960" y="4340154"/>
            <a:ext cx="0" cy="14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04290" y="4797968"/>
            <a:ext cx="1617910" cy="63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sequences upstream CAT box; GGCCAATCT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919264" y="4323503"/>
            <a:ext cx="0" cy="14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342993" y="5125332"/>
            <a:ext cx="2008976" cy="693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Initiation site A or G sequence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31176" y="4487346"/>
            <a:ext cx="385729" cy="626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-254185" y="3281966"/>
            <a:ext cx="4758573" cy="63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Ultrastructure of eukaryotic gene 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43" name="Right Brace 42"/>
          <p:cNvSpPr/>
          <p:nvPr/>
        </p:nvSpPr>
        <p:spPr>
          <a:xfrm rot="5400000">
            <a:off x="2317153" y="2057482"/>
            <a:ext cx="393117" cy="14936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61664" y="3031723"/>
            <a:ext cx="1679127" cy="39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Promoter region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ight Brace 44"/>
          <p:cNvSpPr/>
          <p:nvPr/>
        </p:nvSpPr>
        <p:spPr>
          <a:xfrm rot="5400000">
            <a:off x="2469552" y="5230662"/>
            <a:ext cx="393117" cy="149369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814064" y="6172247"/>
            <a:ext cx="1679127" cy="39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Promoter region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Gene Works to Make a Protein? (Gene Expression)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RNAs get transcribed from genes</a:t>
            </a:r>
          </a:p>
          <a:p>
            <a:r>
              <a:rPr lang="en-US" dirty="0" smtClean="0"/>
              <a:t>They further translated into polypeptide chains </a:t>
            </a:r>
          </a:p>
          <a:p>
            <a:r>
              <a:rPr lang="en-US" dirty="0" smtClean="0"/>
              <a:t>Thus gene expression is divided into two main processes</a:t>
            </a:r>
          </a:p>
          <a:p>
            <a:pPr marL="0" indent="0">
              <a:buNone/>
            </a:pPr>
            <a:r>
              <a:rPr lang="en-US" dirty="0" smtClean="0"/>
              <a:t>	1-	Transcription: RNA synthesis</a:t>
            </a:r>
          </a:p>
          <a:p>
            <a:pPr marL="0" indent="0">
              <a:buNone/>
            </a:pPr>
            <a:r>
              <a:rPr lang="en-US" dirty="0" smtClean="0"/>
              <a:t>	2-	Translation: polypeptide chain 			synthesis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/>
              <a:t>Transcription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2"/>
            <a:ext cx="43434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Transcription is the process of RNA synthesis</a:t>
            </a:r>
          </a:p>
          <a:p>
            <a:r>
              <a:rPr lang="en-US" dirty="0" smtClean="0"/>
              <a:t>Where it occurs? </a:t>
            </a:r>
          </a:p>
          <a:p>
            <a:r>
              <a:rPr lang="en-US" dirty="0" smtClean="0"/>
              <a:t>In prokaryotes it occurs in cell lumen</a:t>
            </a:r>
          </a:p>
          <a:p>
            <a:r>
              <a:rPr lang="en-US" dirty="0" smtClean="0"/>
              <a:t>In eukaryotes it occurs in nucleus </a:t>
            </a:r>
          </a:p>
          <a:p>
            <a:r>
              <a:rPr lang="en-US" dirty="0" err="1" smtClean="0"/>
              <a:t>rRNA</a:t>
            </a:r>
            <a:r>
              <a:rPr lang="en-US" dirty="0" smtClean="0"/>
              <a:t> synthesis occurs in nucleolus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8700" y="-791640"/>
            <a:ext cx="35052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7904" y="2899828"/>
            <a:ext cx="3666069" cy="42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3775" y="9525"/>
            <a:ext cx="6858000" cy="68008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9050"/>
            <a:ext cx="3981450" cy="687705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Only one strand </a:t>
            </a:r>
            <a:r>
              <a:rPr lang="en-US" dirty="0"/>
              <a:t>(sense strand) of </a:t>
            </a:r>
            <a:r>
              <a:rPr lang="en-US" dirty="0"/>
              <a:t>DNA for a given gene gets </a:t>
            </a:r>
            <a:r>
              <a:rPr lang="en-US" dirty="0"/>
              <a:t>transcribed</a:t>
            </a:r>
          </a:p>
          <a:p>
            <a:r>
              <a:rPr lang="en-US" dirty="0"/>
              <a:t>Both strands are transcribed but for different genes </a:t>
            </a:r>
            <a:endParaRPr lang="en-US" dirty="0"/>
          </a:p>
          <a:p>
            <a:r>
              <a:rPr lang="en-US" dirty="0"/>
              <a:t>Initiation, elongation and termination of RNA have specific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11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Initiation of RNA synthesis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21" y="847168"/>
            <a:ext cx="8843681" cy="585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Promoter region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specific regions in DNA molecule from where transcription starts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Promoter region determines which of the two DNA strands will transcribe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prokaryotes, two conserve sequences occur at 10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pribnow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box; TATAAT sequence) and 35 nucleotides (recognition sequence; TTGACA sequence) upstream of the initiation point in promoter region.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eukaryotes, these sequences are 25 (TATA box; TATAAAA sequence) and 75 sequences (CAT box; GGCCAATCT) upstream of transcription initiation site in promoter region  </a:t>
            </a:r>
          </a:p>
        </p:txBody>
      </p:sp>
    </p:spTree>
    <p:extLst>
      <p:ext uri="{BB962C8B-B14F-4D97-AF65-F5344CB8AC3E}">
        <p14:creationId xmlns:p14="http://schemas.microsoft.com/office/powerpoint/2010/main" val="28512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Enzymes involved in transcription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62000"/>
            <a:ext cx="8686800" cy="609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Polymerase enzymes are involved in the synthesis of RNA from DNA strand (gene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Prokaryotes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polymerase enzyme consists of five polypeptides known as core enzyme. Another polypeptide “Sigma factor” joins with core enzyme to initiate transcription and thereafter it releases from core enzyme</a:t>
            </a:r>
          </a:p>
          <a:p>
            <a:pPr marL="0" indent="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Eukaryotes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Polymerase 1 required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polymerase 11 for mRNA and polymerase 111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small nuclear RNA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Transcription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complex in eukaryotes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eukaryotes a collection of proteins called transcription factors mediate binding of RNA polymerase to initiate transcription 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Once the polymerase is firmly attached to promoter region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it piers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DNA strand apart and starts transcription of RNA from specific start point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556" y="-1207955"/>
            <a:ext cx="6880490" cy="9296401"/>
          </a:xfrm>
        </p:spPr>
      </p:pic>
    </p:spTree>
    <p:extLst>
      <p:ext uri="{BB962C8B-B14F-4D97-AF65-F5344CB8AC3E}">
        <p14:creationId xmlns:p14="http://schemas.microsoft.com/office/powerpoint/2010/main" val="6919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616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From Gene to Protein </vt:lpstr>
      <vt:lpstr>What is gene?</vt:lpstr>
      <vt:lpstr>PowerPoint Presentation</vt:lpstr>
      <vt:lpstr>How Gene Works to Make a Protein? (Gene Expression)</vt:lpstr>
      <vt:lpstr>Transcription </vt:lpstr>
      <vt:lpstr>PowerPoint Presentation</vt:lpstr>
      <vt:lpstr>Initiation of RNA synthesis </vt:lpstr>
      <vt:lpstr>Enzymes involved in transcription </vt:lpstr>
      <vt:lpstr>PowerPoint Presentation</vt:lpstr>
      <vt:lpstr>Eukaryotic cells modify RNA after transcription </vt:lpstr>
      <vt:lpstr>PowerPoint Presentation</vt:lpstr>
      <vt:lpstr>RNA splicing: Introns, exons </vt:lpstr>
      <vt:lpstr>PowerPoint Presentation</vt:lpstr>
      <vt:lpstr>Mechanism of RNA splicing </vt:lpstr>
      <vt:lpstr>PowerPoint Presentation</vt:lpstr>
      <vt:lpstr>Functional and evolutionary importance of introns </vt:lpstr>
      <vt:lpstr>Translation: the process of polypeptide chain synthesis from mRNA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Gene to Protein</dc:title>
  <dc:creator>Shamim Gul</dc:creator>
  <cp:lastModifiedBy>Shamim Gul</cp:lastModifiedBy>
  <cp:revision>6</cp:revision>
  <dcterms:created xsi:type="dcterms:W3CDTF">2020-06-22T15:20:39Z</dcterms:created>
  <dcterms:modified xsi:type="dcterms:W3CDTF">2020-06-22T15:56:20Z</dcterms:modified>
</cp:coreProperties>
</file>