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D35F98-7935-42AB-AB97-228EA8FE8FC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12212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D35F98-7935-42AB-AB97-228EA8FE8FC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149367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D35F98-7935-42AB-AB97-228EA8FE8FC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400454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D35F98-7935-42AB-AB97-228EA8FE8FC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504344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35F98-7935-42AB-AB97-228EA8FE8FC3}"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93655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D35F98-7935-42AB-AB97-228EA8FE8FC3}"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2349834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D35F98-7935-42AB-AB97-228EA8FE8FC3}" type="datetimeFigureOut">
              <a:rPr lang="en-US" smtClean="0"/>
              <a:t>6/22/2020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288456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6D35F98-7935-42AB-AB97-228EA8FE8FC3}" type="datetimeFigureOut">
              <a:rPr lang="en-US" smtClean="0"/>
              <a:t>6/22/2020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156608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35F98-7935-42AB-AB97-228EA8FE8FC3}" type="datetimeFigureOut">
              <a:rPr lang="en-US" smtClean="0"/>
              <a:t>6/22/2020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1415475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35F98-7935-42AB-AB97-228EA8FE8FC3}"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1280293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35F98-7935-42AB-AB97-228EA8FE8FC3}"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3ACE86-3544-41B1-B73E-004F0ADE9A32}" type="slidenum">
              <a:rPr lang="en-US" smtClean="0"/>
              <a:t>‹#›</a:t>
            </a:fld>
            <a:endParaRPr lang="en-US"/>
          </a:p>
        </p:txBody>
      </p:sp>
    </p:spTree>
    <p:extLst>
      <p:ext uri="{BB962C8B-B14F-4D97-AF65-F5344CB8AC3E}">
        <p14:creationId xmlns:p14="http://schemas.microsoft.com/office/powerpoint/2010/main" val="171646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35F98-7935-42AB-AB97-228EA8FE8FC3}" type="datetimeFigureOut">
              <a:rPr lang="en-US" smtClean="0"/>
              <a:t>6/22/2020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ACE86-3544-41B1-B73E-004F0ADE9A32}" type="slidenum">
              <a:rPr lang="en-US" smtClean="0"/>
              <a:t>‹#›</a:t>
            </a:fld>
            <a:endParaRPr lang="en-US"/>
          </a:p>
        </p:txBody>
      </p:sp>
    </p:spTree>
    <p:extLst>
      <p:ext uri="{BB962C8B-B14F-4D97-AF65-F5344CB8AC3E}">
        <p14:creationId xmlns:p14="http://schemas.microsoft.com/office/powerpoint/2010/main" val="1093526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6751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974" y="511626"/>
            <a:ext cx="8915400" cy="6477000"/>
          </a:xfrm>
        </p:spPr>
        <p:txBody>
          <a:bodyPr>
            <a:normAutofit/>
          </a:bodyPr>
          <a:lstStyle/>
          <a:p>
            <a:r>
              <a:rPr lang="en-US" dirty="0"/>
              <a:t>The union of </a:t>
            </a:r>
            <a:r>
              <a:rPr lang="en-US" dirty="0" err="1"/>
              <a:t>tRNA</a:t>
            </a:r>
            <a:r>
              <a:rPr lang="en-US" dirty="0"/>
              <a:t>, mRNA and small subunit of ribosome is followed by attachment of large subunit of ribosome </a:t>
            </a:r>
            <a:r>
              <a:rPr lang="en-US" dirty="0" smtClean="0"/>
              <a:t>to complete/form translation initiation complex </a:t>
            </a:r>
          </a:p>
          <a:p>
            <a:r>
              <a:rPr lang="en-US" dirty="0" smtClean="0"/>
              <a:t>Proteins called “initiation factors” bring components of initiation complex together and GTP provides energy for this process </a:t>
            </a:r>
          </a:p>
          <a:p>
            <a:r>
              <a:rPr lang="en-US" dirty="0" smtClean="0"/>
              <a:t>The initiator </a:t>
            </a:r>
            <a:r>
              <a:rPr lang="en-US" dirty="0" err="1" smtClean="0"/>
              <a:t>tRNA</a:t>
            </a:r>
            <a:r>
              <a:rPr lang="en-US" dirty="0" smtClean="0"/>
              <a:t> sits in the P site of ribosome </a:t>
            </a:r>
          </a:p>
          <a:p>
            <a:r>
              <a:rPr lang="en-US" dirty="0" smtClean="0"/>
              <a:t>The vacant A site is for the next </a:t>
            </a:r>
            <a:r>
              <a:rPr lang="en-US" dirty="0" err="1" smtClean="0"/>
              <a:t>aminoacyl</a:t>
            </a:r>
            <a:r>
              <a:rPr lang="en-US" dirty="0" smtClean="0"/>
              <a:t> </a:t>
            </a:r>
            <a:r>
              <a:rPr lang="en-US" dirty="0" err="1" smtClean="0"/>
              <a:t>tRNA</a:t>
            </a:r>
            <a:r>
              <a:rPr lang="en-US" dirty="0" smtClean="0"/>
              <a:t> </a:t>
            </a:r>
          </a:p>
          <a:p>
            <a:r>
              <a:rPr lang="en-US" dirty="0" smtClean="0"/>
              <a:t>NOTE: polypeptide is synthesized in one direction: 5/ - 3/ along mRNA</a:t>
            </a:r>
          </a:p>
          <a:p>
            <a:r>
              <a:rPr lang="en-US" dirty="0" smtClean="0"/>
              <a:t>NOTE: initial methionine at amino end “N-terminus” toward final </a:t>
            </a:r>
            <a:r>
              <a:rPr lang="en-US" dirty="0" err="1" smtClean="0"/>
              <a:t>aminoacid</a:t>
            </a:r>
            <a:r>
              <a:rPr lang="en-US" dirty="0" smtClean="0"/>
              <a:t> “carboxyl end OR C-terminus” </a:t>
            </a:r>
          </a:p>
          <a:p>
            <a:endParaRPr lang="en-US" dirty="0"/>
          </a:p>
          <a:p>
            <a:endParaRPr lang="en-US" dirty="0"/>
          </a:p>
        </p:txBody>
      </p:sp>
    </p:spTree>
    <p:extLst>
      <p:ext uri="{BB962C8B-B14F-4D97-AF65-F5344CB8AC3E}">
        <p14:creationId xmlns:p14="http://schemas.microsoft.com/office/powerpoint/2010/main" val="15589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3" cy="6858000"/>
          </a:xfrm>
        </p:spPr>
      </p:pic>
    </p:spTree>
    <p:extLst>
      <p:ext uri="{BB962C8B-B14F-4D97-AF65-F5344CB8AC3E}">
        <p14:creationId xmlns:p14="http://schemas.microsoft.com/office/powerpoint/2010/main" val="173192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325"/>
            <a:ext cx="8229600" cy="1143000"/>
          </a:xfrm>
        </p:spPr>
        <p:txBody>
          <a:bodyPr/>
          <a:lstStyle/>
          <a:p>
            <a:r>
              <a:rPr lang="en-US" dirty="0" smtClean="0"/>
              <a:t>Elongation </a:t>
            </a:r>
            <a:endParaRPr lang="en-US" dirty="0"/>
          </a:p>
        </p:txBody>
      </p:sp>
      <p:sp>
        <p:nvSpPr>
          <p:cNvPr id="3" name="Content Placeholder 2"/>
          <p:cNvSpPr>
            <a:spLocks noGrp="1"/>
          </p:cNvSpPr>
          <p:nvPr>
            <p:ph idx="1"/>
          </p:nvPr>
        </p:nvSpPr>
        <p:spPr>
          <a:xfrm>
            <a:off x="444754" y="1491330"/>
            <a:ext cx="8242046" cy="6019800"/>
          </a:xfrm>
        </p:spPr>
        <p:txBody>
          <a:bodyPr/>
          <a:lstStyle/>
          <a:p>
            <a:r>
              <a:rPr lang="en-US" dirty="0" smtClean="0"/>
              <a:t>Amino acids are added one by one to the growing chain of polypeptide translating the mRNA</a:t>
            </a:r>
          </a:p>
          <a:p>
            <a:r>
              <a:rPr lang="en-US" dirty="0" smtClean="0"/>
              <a:t>Participation of several proteins called “elongation factors” is required </a:t>
            </a:r>
          </a:p>
          <a:p>
            <a:r>
              <a:rPr lang="en-US" dirty="0" smtClean="0"/>
              <a:t>GTP provides energy for each step </a:t>
            </a:r>
            <a:endParaRPr lang="en-US" dirty="0"/>
          </a:p>
        </p:txBody>
      </p:sp>
    </p:spTree>
    <p:extLst>
      <p:ext uri="{BB962C8B-B14F-4D97-AF65-F5344CB8AC3E}">
        <p14:creationId xmlns:p14="http://schemas.microsoft.com/office/powerpoint/2010/main" val="478603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28600"/>
            <a:ext cx="9144000" cy="6400800"/>
          </a:xfrm>
        </p:spPr>
      </p:pic>
    </p:spTree>
    <p:extLst>
      <p:ext uri="{BB962C8B-B14F-4D97-AF65-F5344CB8AC3E}">
        <p14:creationId xmlns:p14="http://schemas.microsoft.com/office/powerpoint/2010/main" val="3097997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469"/>
            <a:ext cx="8229600" cy="1143000"/>
          </a:xfrm>
        </p:spPr>
        <p:txBody>
          <a:bodyPr/>
          <a:lstStyle/>
          <a:p>
            <a:r>
              <a:rPr lang="en-US" dirty="0" smtClean="0"/>
              <a:t>Termination </a:t>
            </a:r>
            <a:endParaRPr lang="en-US" dirty="0"/>
          </a:p>
        </p:txBody>
      </p:sp>
      <p:sp>
        <p:nvSpPr>
          <p:cNvPr id="3" name="Content Placeholder 2"/>
          <p:cNvSpPr>
            <a:spLocks noGrp="1"/>
          </p:cNvSpPr>
          <p:nvPr>
            <p:ph idx="1"/>
          </p:nvPr>
        </p:nvSpPr>
        <p:spPr>
          <a:xfrm>
            <a:off x="217709" y="772884"/>
            <a:ext cx="9122229" cy="5440363"/>
          </a:xfrm>
        </p:spPr>
        <p:txBody>
          <a:bodyPr>
            <a:noAutofit/>
          </a:bodyPr>
          <a:lstStyle/>
          <a:p>
            <a:pPr marL="514350" indent="-514350">
              <a:buFont typeface="+mj-lt"/>
              <a:buAutoNum type="arabicPeriod"/>
            </a:pPr>
            <a:r>
              <a:rPr lang="en-US" sz="3000" dirty="0" smtClean="0"/>
              <a:t>Elongation of polypeptide chain continues until stop codon reaches on mRNA at the A site on ribosome </a:t>
            </a:r>
          </a:p>
          <a:p>
            <a:pPr marL="514350" indent="-514350">
              <a:buFont typeface="+mj-lt"/>
              <a:buAutoNum type="arabicPeriod"/>
            </a:pPr>
            <a:r>
              <a:rPr lang="en-US" sz="3000" dirty="0" smtClean="0"/>
              <a:t>The triplets UAG, UAA, and UGA do not code for any amino acid thus act as a signal to stop polypeptide synthesis </a:t>
            </a:r>
          </a:p>
          <a:p>
            <a:pPr marL="514350" indent="-514350">
              <a:buFont typeface="+mj-lt"/>
              <a:buAutoNum type="arabicPeriod"/>
            </a:pPr>
            <a:r>
              <a:rPr lang="en-US" sz="3000" dirty="0" smtClean="0"/>
              <a:t>The protein release factor binds to stop codon at A site </a:t>
            </a:r>
          </a:p>
          <a:p>
            <a:pPr marL="514350" indent="-514350">
              <a:buFont typeface="+mj-lt"/>
              <a:buAutoNum type="arabicPeriod"/>
            </a:pPr>
            <a:r>
              <a:rPr lang="en-US" sz="3000" dirty="0" smtClean="0"/>
              <a:t>This release factor add water to A site </a:t>
            </a:r>
          </a:p>
          <a:p>
            <a:pPr marL="514350" indent="-514350">
              <a:buFont typeface="+mj-lt"/>
              <a:buAutoNum type="arabicPeriod"/>
            </a:pPr>
            <a:r>
              <a:rPr lang="en-US" sz="3000" dirty="0" smtClean="0"/>
              <a:t>This reaction hydrolyze (break) the bond between </a:t>
            </a:r>
            <a:r>
              <a:rPr lang="en-US" sz="3000" dirty="0" err="1" smtClean="0"/>
              <a:t>tRNA</a:t>
            </a:r>
            <a:r>
              <a:rPr lang="en-US" sz="3000" dirty="0" smtClean="0"/>
              <a:t> and polypeptide at P site of ribosome </a:t>
            </a:r>
          </a:p>
          <a:p>
            <a:pPr marL="514350" indent="-514350">
              <a:buFont typeface="+mj-lt"/>
              <a:buAutoNum type="arabicPeriod"/>
            </a:pPr>
            <a:r>
              <a:rPr lang="en-US" sz="3000" dirty="0" smtClean="0"/>
              <a:t>Releasing the polypeptide through the exit tunnel of </a:t>
            </a:r>
            <a:r>
              <a:rPr lang="en-US" sz="3000" dirty="0" err="1" smtClean="0"/>
              <a:t>ribosom’s</a:t>
            </a:r>
            <a:r>
              <a:rPr lang="en-US" sz="3000" dirty="0" smtClean="0"/>
              <a:t> large subunit </a:t>
            </a:r>
          </a:p>
          <a:p>
            <a:pPr marL="514350" indent="-514350">
              <a:buFont typeface="+mj-lt"/>
              <a:buAutoNum type="arabicPeriod"/>
            </a:pPr>
            <a:endParaRPr lang="en-US" sz="3000" dirty="0" smtClean="0"/>
          </a:p>
          <a:p>
            <a:pPr marL="514350" indent="-514350">
              <a:buFont typeface="+mj-lt"/>
              <a:buAutoNum type="arabicPeriod"/>
            </a:pPr>
            <a:endParaRPr lang="en-US" sz="3000" dirty="0"/>
          </a:p>
        </p:txBody>
      </p:sp>
    </p:spTree>
    <p:extLst>
      <p:ext uri="{BB962C8B-B14F-4D97-AF65-F5344CB8AC3E}">
        <p14:creationId xmlns:p14="http://schemas.microsoft.com/office/powerpoint/2010/main" val="222867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 y="304800"/>
            <a:ext cx="8991599" cy="6781799"/>
          </a:xfrm>
        </p:spPr>
      </p:pic>
      <p:sp>
        <p:nvSpPr>
          <p:cNvPr id="2" name="Title 1"/>
          <p:cNvSpPr>
            <a:spLocks noGrp="1"/>
          </p:cNvSpPr>
          <p:nvPr>
            <p:ph type="title"/>
          </p:nvPr>
        </p:nvSpPr>
        <p:spPr>
          <a:xfrm>
            <a:off x="0" y="-313179"/>
            <a:ext cx="9144000" cy="2163762"/>
          </a:xfrm>
          <a:solidFill>
            <a:schemeClr val="bg1"/>
          </a:solidFill>
        </p:spPr>
        <p:txBody>
          <a:bodyPr/>
          <a:lstStyle/>
          <a:p>
            <a:endParaRPr lang="en-US" dirty="0"/>
          </a:p>
        </p:txBody>
      </p:sp>
    </p:spTree>
    <p:extLst>
      <p:ext uri="{BB962C8B-B14F-4D97-AF65-F5344CB8AC3E}">
        <p14:creationId xmlns:p14="http://schemas.microsoft.com/office/powerpoint/2010/main" val="3755084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40"/>
            <a:ext cx="8229600" cy="1143000"/>
          </a:xfrm>
        </p:spPr>
        <p:txBody>
          <a:bodyPr/>
          <a:lstStyle/>
          <a:p>
            <a:r>
              <a:rPr lang="en-US" dirty="0" smtClean="0"/>
              <a:t>Something very interesting </a:t>
            </a:r>
            <a:r>
              <a:rPr lang="en-US" dirty="0" smtClean="0">
                <a:sym typeface="Wingdings" pitchFamily="2" charset="2"/>
              </a:rPr>
              <a:t> </a:t>
            </a:r>
            <a:endParaRPr lang="en-US" dirty="0"/>
          </a:p>
        </p:txBody>
      </p:sp>
      <p:sp>
        <p:nvSpPr>
          <p:cNvPr id="3" name="Content Placeholder 2"/>
          <p:cNvSpPr>
            <a:spLocks noGrp="1"/>
          </p:cNvSpPr>
          <p:nvPr>
            <p:ph idx="1"/>
          </p:nvPr>
        </p:nvSpPr>
        <p:spPr>
          <a:xfrm>
            <a:off x="0" y="1099455"/>
            <a:ext cx="9144000" cy="5867400"/>
          </a:xfrm>
        </p:spPr>
        <p:txBody>
          <a:bodyPr>
            <a:normAutofit/>
          </a:bodyPr>
          <a:lstStyle/>
          <a:p>
            <a:r>
              <a:rPr lang="en-US" dirty="0" smtClean="0"/>
              <a:t>Polyribosomes</a:t>
            </a:r>
          </a:p>
          <a:p>
            <a:r>
              <a:rPr lang="en-US" dirty="0" smtClean="0"/>
              <a:t>A single ribosome can make an average sized polypeptide in less than a minute</a:t>
            </a:r>
          </a:p>
          <a:p>
            <a:r>
              <a:rPr lang="en-US" dirty="0" smtClean="0"/>
              <a:t>Many ribosomes translate an mRNA at a same time to make many copies of polypeptide chain from a given mRNA very </a:t>
            </a:r>
            <a:r>
              <a:rPr lang="en-US" dirty="0" err="1" smtClean="0"/>
              <a:t>quikly</a:t>
            </a:r>
            <a:r>
              <a:rPr lang="en-US" dirty="0" smtClean="0"/>
              <a:t>  </a:t>
            </a:r>
          </a:p>
          <a:p>
            <a:r>
              <a:rPr lang="en-US" dirty="0" smtClean="0"/>
              <a:t>Once a ribosome moves past the start codon, a second ribosome can attach to mRNA resulting in trailing along the mRNA </a:t>
            </a:r>
          </a:p>
          <a:p>
            <a:r>
              <a:rPr lang="en-US" dirty="0" smtClean="0"/>
              <a:t>Such strings of ribosomes are called polyribosomes   </a:t>
            </a:r>
            <a:endParaRPr lang="en-US" dirty="0"/>
          </a:p>
        </p:txBody>
      </p:sp>
    </p:spTree>
    <p:extLst>
      <p:ext uri="{BB962C8B-B14F-4D97-AF65-F5344CB8AC3E}">
        <p14:creationId xmlns:p14="http://schemas.microsoft.com/office/powerpoint/2010/main" val="159258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304800"/>
            <a:ext cx="8534399" cy="6324600"/>
          </a:xfrm>
        </p:spPr>
      </p:pic>
    </p:spTree>
    <p:extLst>
      <p:ext uri="{BB962C8B-B14F-4D97-AF65-F5344CB8AC3E}">
        <p14:creationId xmlns:p14="http://schemas.microsoft.com/office/powerpoint/2010/main" val="597582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 y="0"/>
            <a:ext cx="9227635" cy="6858000"/>
          </a:xfrm>
          <a:prstGeom prst="rect">
            <a:avLst/>
          </a:prstGeom>
        </p:spPr>
      </p:pic>
      <p:sp>
        <p:nvSpPr>
          <p:cNvPr id="5" name="Rectangle 4"/>
          <p:cNvSpPr/>
          <p:nvPr/>
        </p:nvSpPr>
        <p:spPr>
          <a:xfrm>
            <a:off x="2667000" y="533400"/>
            <a:ext cx="1981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4200" y="47767"/>
            <a:ext cx="198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2362200"/>
            <a:ext cx="1981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19200" y="5105400"/>
            <a:ext cx="1981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62600" y="5410200"/>
            <a:ext cx="1981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387152">
            <a:off x="2156581" y="4086158"/>
            <a:ext cx="5042798" cy="132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73765" y="3738754"/>
            <a:ext cx="69323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29622" y="3963903"/>
            <a:ext cx="198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962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0593"/>
            <a:ext cx="8229600" cy="1143000"/>
          </a:xfrm>
        </p:spPr>
        <p:txBody>
          <a:bodyPr/>
          <a:lstStyle/>
          <a:p>
            <a:r>
              <a:rPr lang="en-US" dirty="0" smtClean="0"/>
              <a:t>Peptide bond between amino acids </a:t>
            </a:r>
            <a:endParaRPr lang="en-US" dirty="0"/>
          </a:p>
        </p:txBody>
      </p:sp>
    </p:spTree>
    <p:extLst>
      <p:ext uri="{BB962C8B-B14F-4D97-AF65-F5344CB8AC3E}">
        <p14:creationId xmlns:p14="http://schemas.microsoft.com/office/powerpoint/2010/main" val="1333241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Protein Synthesis – Translation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19971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576768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0074"/>
            <a:ext cx="8229600" cy="1143000"/>
          </a:xfrm>
        </p:spPr>
        <p:txBody>
          <a:bodyPr>
            <a:normAutofit fontScale="90000"/>
          </a:bodyPr>
          <a:lstStyle/>
          <a:p>
            <a:r>
              <a:rPr lang="en-US" dirty="0" smtClean="0"/>
              <a:t>Modifications in Polypeptide Chain: Completing </a:t>
            </a:r>
            <a:r>
              <a:rPr lang="en-US" dirty="0"/>
              <a:t>and Targeting the Functional Protein</a:t>
            </a:r>
          </a:p>
        </p:txBody>
      </p:sp>
    </p:spTree>
    <p:extLst>
      <p:ext uri="{BB962C8B-B14F-4D97-AF65-F5344CB8AC3E}">
        <p14:creationId xmlns:p14="http://schemas.microsoft.com/office/powerpoint/2010/main" val="3355918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dirty="0"/>
          </a:p>
        </p:txBody>
      </p:sp>
      <p:sp>
        <p:nvSpPr>
          <p:cNvPr id="3" name="Content Placeholder 2"/>
          <p:cNvSpPr>
            <a:spLocks noGrp="1"/>
          </p:cNvSpPr>
          <p:nvPr>
            <p:ph idx="1"/>
          </p:nvPr>
        </p:nvSpPr>
        <p:spPr>
          <a:xfrm>
            <a:off x="152400" y="381024"/>
            <a:ext cx="8991600" cy="6248376"/>
          </a:xfrm>
        </p:spPr>
        <p:txBody>
          <a:bodyPr>
            <a:normAutofit/>
          </a:bodyPr>
          <a:lstStyle/>
          <a:p>
            <a:pPr marL="0" indent="0" algn="ctr">
              <a:buNone/>
            </a:pPr>
            <a:r>
              <a:rPr lang="en-US" b="1" u="sng" dirty="0" smtClean="0"/>
              <a:t>Protein folding</a:t>
            </a:r>
          </a:p>
          <a:p>
            <a:pPr marL="0" indent="0">
              <a:buNone/>
            </a:pPr>
            <a:r>
              <a:rPr lang="en-US" dirty="0" smtClean="0"/>
              <a:t>Polypeptide chains undergo modifications after translation</a:t>
            </a:r>
          </a:p>
          <a:p>
            <a:pPr marL="0" indent="0">
              <a:buNone/>
            </a:pPr>
            <a:r>
              <a:rPr lang="en-US" b="1" dirty="0" smtClean="0"/>
              <a:t>Primary protein structure</a:t>
            </a:r>
          </a:p>
          <a:p>
            <a:r>
              <a:rPr lang="en-US" dirty="0" smtClean="0"/>
              <a:t>Polypeptide chain being translated from mRNA before its coiling and supercoiling, having a unique sequence of amino acids.</a:t>
            </a:r>
          </a:p>
          <a:p>
            <a:r>
              <a:rPr lang="en-US" dirty="0" smtClean="0"/>
              <a:t>e.g. </a:t>
            </a:r>
            <a:r>
              <a:rPr lang="en-US" dirty="0" err="1" smtClean="0"/>
              <a:t>Transthyretin</a:t>
            </a:r>
            <a:r>
              <a:rPr lang="en-US" dirty="0" smtClean="0"/>
              <a:t>, globular protein of blood, having FOUR identical polypeptide chains, each made up of 127 amino acids.  </a:t>
            </a:r>
          </a:p>
          <a:p>
            <a:r>
              <a:rPr lang="en-US" dirty="0" smtClean="0"/>
              <a:t>The UNIQUE sequence of amino acids in a polypeptide chain is by inherited genetic information in a gene </a:t>
            </a:r>
          </a:p>
          <a:p>
            <a:endParaRPr lang="en-US" dirty="0"/>
          </a:p>
        </p:txBody>
      </p:sp>
    </p:spTree>
    <p:extLst>
      <p:ext uri="{BB962C8B-B14F-4D97-AF65-F5344CB8AC3E}">
        <p14:creationId xmlns:p14="http://schemas.microsoft.com/office/powerpoint/2010/main" val="25278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400800"/>
          </a:xfrm>
        </p:spPr>
        <p:txBody>
          <a:bodyPr>
            <a:normAutofit/>
          </a:bodyPr>
          <a:lstStyle/>
          <a:p>
            <a:pPr marL="0" indent="0">
              <a:buNone/>
            </a:pPr>
            <a:r>
              <a:rPr lang="en-US" b="1" dirty="0" smtClean="0"/>
              <a:t>Secondary Protein Structure</a:t>
            </a:r>
          </a:p>
          <a:p>
            <a:pPr marL="0" indent="0">
              <a:buNone/>
            </a:pPr>
            <a:r>
              <a:rPr lang="en-US" dirty="0" smtClean="0"/>
              <a:t>Through hydrogen bonding between amino acids of polypeptide chain, the polypeptide chain gets coiled into two main patterns</a:t>
            </a:r>
          </a:p>
          <a:p>
            <a:pPr marL="0" indent="0">
              <a:buNone/>
            </a:pPr>
            <a:r>
              <a:rPr lang="en-US" b="1" u="sng" dirty="0" smtClean="0"/>
              <a:t>1- </a:t>
            </a:r>
            <a:r>
              <a:rPr lang="el-GR" b="1" u="sng" dirty="0" smtClean="0"/>
              <a:t>α</a:t>
            </a:r>
            <a:r>
              <a:rPr lang="en-US" b="1" u="sng" dirty="0" smtClean="0"/>
              <a:t> helix:</a:t>
            </a:r>
            <a:r>
              <a:rPr lang="en-US" dirty="0" smtClean="0"/>
              <a:t> a delicate coil held together by hydrogen bonding between every four amino acids. </a:t>
            </a:r>
            <a:r>
              <a:rPr lang="en-US" b="1" dirty="0" smtClean="0"/>
              <a:t>E.g. </a:t>
            </a:r>
            <a:r>
              <a:rPr lang="en-US" dirty="0" smtClean="0"/>
              <a:t>Some fibrous proteins such as </a:t>
            </a:r>
            <a:r>
              <a:rPr lang="el-GR" dirty="0" smtClean="0"/>
              <a:t>α</a:t>
            </a:r>
            <a:r>
              <a:rPr lang="en-US" dirty="0" smtClean="0"/>
              <a:t>-keratin (hair protein) have </a:t>
            </a:r>
            <a:r>
              <a:rPr lang="el-GR" dirty="0" smtClean="0"/>
              <a:t>α</a:t>
            </a:r>
            <a:r>
              <a:rPr lang="en-US" dirty="0" smtClean="0"/>
              <a:t> helix over most of the length of protein    </a:t>
            </a:r>
          </a:p>
          <a:p>
            <a:pPr marL="0" indent="0">
              <a:buNone/>
            </a:pPr>
            <a:r>
              <a:rPr lang="en-US" b="1" u="sng" dirty="0" smtClean="0"/>
              <a:t>2- </a:t>
            </a:r>
            <a:r>
              <a:rPr lang="el-GR" b="1" u="sng" dirty="0" smtClean="0"/>
              <a:t>β</a:t>
            </a:r>
            <a:r>
              <a:rPr lang="en-US" b="1" u="sng" dirty="0" smtClean="0"/>
              <a:t> pleated sheets:</a:t>
            </a:r>
            <a:r>
              <a:rPr lang="en-US" b="1" dirty="0" smtClean="0"/>
              <a:t> </a:t>
            </a:r>
            <a:r>
              <a:rPr lang="en-US" dirty="0" smtClean="0"/>
              <a:t>two or more regions of polypeptide chain lying side by side are connected by hydrogen bonding. These sheets make up the core of many globular proteins. </a:t>
            </a:r>
            <a:r>
              <a:rPr lang="en-US" b="1" dirty="0" smtClean="0"/>
              <a:t>E.g.</a:t>
            </a:r>
            <a:r>
              <a:rPr lang="en-US" dirty="0" smtClean="0"/>
              <a:t> silk protein (</a:t>
            </a:r>
            <a:r>
              <a:rPr lang="en-US" dirty="0" err="1" smtClean="0"/>
              <a:t>transthyretin</a:t>
            </a:r>
            <a:r>
              <a:rPr lang="en-US" dirty="0" smtClean="0"/>
              <a:t>) of spider web   </a:t>
            </a:r>
            <a:r>
              <a:rPr lang="en-US" b="1" dirty="0" smtClean="0"/>
              <a:t> </a:t>
            </a:r>
            <a:r>
              <a:rPr lang="en-US" dirty="0" smtClean="0"/>
              <a:t> </a:t>
            </a:r>
            <a:endParaRPr lang="en-US" dirty="0"/>
          </a:p>
        </p:txBody>
      </p:sp>
    </p:spTree>
    <p:extLst>
      <p:ext uri="{BB962C8B-B14F-4D97-AF65-F5344CB8AC3E}">
        <p14:creationId xmlns:p14="http://schemas.microsoft.com/office/powerpoint/2010/main" val="25965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554691" y="1143009"/>
            <a:ext cx="6034617" cy="4525963"/>
          </a:xfrm>
        </p:spPr>
      </p:pic>
    </p:spTree>
    <p:extLst>
      <p:ext uri="{BB962C8B-B14F-4D97-AF65-F5344CB8AC3E}">
        <p14:creationId xmlns:p14="http://schemas.microsoft.com/office/powerpoint/2010/main" val="625337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436718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027465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1227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59605" y="-1425674"/>
            <a:ext cx="7947291" cy="9144002"/>
          </a:xfrm>
        </p:spPr>
      </p:pic>
    </p:spTree>
    <p:extLst>
      <p:ext uri="{BB962C8B-B14F-4D97-AF65-F5344CB8AC3E}">
        <p14:creationId xmlns:p14="http://schemas.microsoft.com/office/powerpoint/2010/main" val="1758012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6868878"/>
          </a:xfrm>
        </p:spPr>
        <p:txBody>
          <a:bodyPr>
            <a:normAutofit lnSpcReduction="10000"/>
          </a:bodyPr>
          <a:lstStyle/>
          <a:p>
            <a:pPr marL="0" indent="0" algn="ctr">
              <a:buNone/>
            </a:pPr>
            <a:r>
              <a:rPr lang="en-US" b="1" dirty="0" smtClean="0"/>
              <a:t>Tertiary structure of protein</a:t>
            </a:r>
            <a:r>
              <a:rPr lang="en-US" dirty="0" smtClean="0"/>
              <a:t> </a:t>
            </a:r>
          </a:p>
          <a:p>
            <a:r>
              <a:rPr lang="en-US" dirty="0" smtClean="0"/>
              <a:t>Tertiary structure is the overall shape of a polypeptide resulting from interactions between the side chains of various amino acids  </a:t>
            </a:r>
          </a:p>
          <a:p>
            <a:r>
              <a:rPr lang="en-US" dirty="0" smtClean="0"/>
              <a:t>One type of interaction is hydrophobic interaction, the hydrophobic amino acids usually end up in clusters at the core of protein</a:t>
            </a:r>
          </a:p>
          <a:p>
            <a:r>
              <a:rPr lang="en-US" dirty="0" smtClean="0"/>
              <a:t>Hydrophobic interaction is caused by the action of water</a:t>
            </a:r>
          </a:p>
          <a:p>
            <a:r>
              <a:rPr lang="en-US" dirty="0" smtClean="0"/>
              <a:t>Once the nonpolar amino acid side chains are close together, van der Waals interactions help hold them together </a:t>
            </a:r>
            <a:endParaRPr lang="en-US" b="1" dirty="0" smtClean="0"/>
          </a:p>
          <a:p>
            <a:r>
              <a:rPr lang="en-US" b="1" dirty="0" smtClean="0"/>
              <a:t>Disulfide bridge: </a:t>
            </a:r>
            <a:r>
              <a:rPr lang="en-US" dirty="0" smtClean="0"/>
              <a:t>the shape of protein may be reinforced further by covalent bonds called disulfide bridge (e.g. cysteine and </a:t>
            </a:r>
            <a:r>
              <a:rPr lang="en-US" dirty="0" err="1" smtClean="0"/>
              <a:t>mythionine</a:t>
            </a:r>
            <a:r>
              <a:rPr lang="en-US" dirty="0" smtClean="0"/>
              <a:t> amino acid)</a:t>
            </a:r>
          </a:p>
          <a:p>
            <a:r>
              <a:rPr lang="en-US" dirty="0" smtClean="0"/>
              <a:t>All of theses different kinds of bonds can occur in one protein  </a:t>
            </a:r>
            <a:endParaRPr lang="en-US" b="1" dirty="0"/>
          </a:p>
        </p:txBody>
      </p:sp>
    </p:spTree>
    <p:extLst>
      <p:ext uri="{BB962C8B-B14F-4D97-AF65-F5344CB8AC3E}">
        <p14:creationId xmlns:p14="http://schemas.microsoft.com/office/powerpoint/2010/main" val="245872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055555" y="294274"/>
            <a:ext cx="6651890" cy="6477002"/>
          </a:xfrm>
        </p:spPr>
      </p:pic>
    </p:spTree>
    <p:extLst>
      <p:ext uri="{BB962C8B-B14F-4D97-AF65-F5344CB8AC3E}">
        <p14:creationId xmlns:p14="http://schemas.microsoft.com/office/powerpoint/2010/main" val="3975099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81100" y="5466"/>
            <a:ext cx="6781800" cy="6858000"/>
          </a:xfrm>
          <a:prstGeom prst="rect">
            <a:avLst/>
          </a:prstGeom>
        </p:spPr>
      </p:pic>
    </p:spTree>
    <p:extLst>
      <p:ext uri="{BB962C8B-B14F-4D97-AF65-F5344CB8AC3E}">
        <p14:creationId xmlns:p14="http://schemas.microsoft.com/office/powerpoint/2010/main" val="569737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26568"/>
            <a:ext cx="9144000" cy="6705600"/>
          </a:xfrm>
        </p:spPr>
        <p:txBody>
          <a:bodyPr>
            <a:normAutofit/>
          </a:bodyPr>
          <a:lstStyle/>
          <a:p>
            <a:pPr marL="0" indent="0" algn="ctr">
              <a:buNone/>
            </a:pPr>
            <a:r>
              <a:rPr lang="en-US" b="1" u="sng" dirty="0" smtClean="0"/>
              <a:t>Quaternary structure of protein</a:t>
            </a:r>
            <a:r>
              <a:rPr lang="en-US" dirty="0" smtClean="0"/>
              <a:t> </a:t>
            </a:r>
          </a:p>
          <a:p>
            <a:r>
              <a:rPr lang="en-US" dirty="0" smtClean="0"/>
              <a:t>Some proteins consist of two or more polypeptide chains aggregated together into a single unit</a:t>
            </a:r>
          </a:p>
          <a:p>
            <a:r>
              <a:rPr lang="en-US" dirty="0" smtClean="0"/>
              <a:t>Quaternary structure is the over all protein structure that results from aggregation of two or more polypeptide chains. </a:t>
            </a:r>
          </a:p>
          <a:p>
            <a:r>
              <a:rPr lang="en-US" dirty="0" smtClean="0"/>
              <a:t>E.g. RNA polymerase of prokaryotes, collagen a fibrous protein, which has helical subunits intertwined into a larger triple helix. </a:t>
            </a:r>
          </a:p>
          <a:p>
            <a:r>
              <a:rPr lang="en-US" dirty="0" smtClean="0"/>
              <a:t>These fibrous proteins (collagens) function as a girders of connective tissue in skin, bone, tendons, ligaments etc. (collagen accounts for 40% of total proteins in human)</a:t>
            </a:r>
          </a:p>
          <a:p>
            <a:r>
              <a:rPr lang="en-US" dirty="0" smtClean="0"/>
              <a:t>Hemoglobin  </a:t>
            </a:r>
          </a:p>
          <a:p>
            <a:endParaRPr lang="en-US" dirty="0"/>
          </a:p>
        </p:txBody>
      </p:sp>
    </p:spTree>
    <p:extLst>
      <p:ext uri="{BB962C8B-B14F-4D97-AF65-F5344CB8AC3E}">
        <p14:creationId xmlns:p14="http://schemas.microsoft.com/office/powerpoint/2010/main" val="7187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5961" y="393962"/>
            <a:ext cx="8032076" cy="6024057"/>
          </a:xfrm>
        </p:spPr>
      </p:pic>
    </p:spTree>
    <p:extLst>
      <p:ext uri="{BB962C8B-B14F-4D97-AF65-F5344CB8AC3E}">
        <p14:creationId xmlns:p14="http://schemas.microsoft.com/office/powerpoint/2010/main" val="3778649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In some proteins, the polypeptide chain is cut into two parts held together by hydrogen bonding e.g. insulin. Enzymes cut the central portion of polypeptide chain of insulin, the two resulting polypeptide chains held together by disulfide bridge   </a:t>
            </a:r>
            <a:endParaRPr lang="en-US" dirty="0"/>
          </a:p>
        </p:txBody>
      </p:sp>
    </p:spTree>
    <p:extLst>
      <p:ext uri="{BB962C8B-B14F-4D97-AF65-F5344CB8AC3E}">
        <p14:creationId xmlns:p14="http://schemas.microsoft.com/office/powerpoint/2010/main" val="135318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28"/>
            <a:ext cx="9144000" cy="1143000"/>
          </a:xfrm>
        </p:spPr>
        <p:txBody>
          <a:bodyPr>
            <a:normAutofit fontScale="90000"/>
          </a:bodyPr>
          <a:lstStyle/>
          <a:p>
            <a:r>
              <a:rPr lang="en-US" dirty="0" smtClean="0"/>
              <a:t>Targeting polypeptides to specific location </a:t>
            </a:r>
            <a:endParaRPr lang="en-US" dirty="0"/>
          </a:p>
        </p:txBody>
      </p:sp>
      <p:sp>
        <p:nvSpPr>
          <p:cNvPr id="3" name="Content Placeholder 2"/>
          <p:cNvSpPr>
            <a:spLocks noGrp="1"/>
          </p:cNvSpPr>
          <p:nvPr>
            <p:ph idx="1"/>
          </p:nvPr>
        </p:nvSpPr>
        <p:spPr>
          <a:xfrm>
            <a:off x="2" y="1077684"/>
            <a:ext cx="9143997" cy="5715000"/>
          </a:xfrm>
        </p:spPr>
        <p:txBody>
          <a:bodyPr>
            <a:normAutofit/>
          </a:bodyPr>
          <a:lstStyle/>
          <a:p>
            <a:r>
              <a:rPr lang="en-US" dirty="0" smtClean="0"/>
              <a:t>Two populations of ribosomes: free ribosomes and membrane-bound ribosomes </a:t>
            </a:r>
          </a:p>
          <a:p>
            <a:r>
              <a:rPr lang="en-US" dirty="0" smtClean="0"/>
              <a:t>Free ribosomes synthesize mostly the proteins of cytosol </a:t>
            </a:r>
          </a:p>
          <a:p>
            <a:r>
              <a:rPr lang="en-US" dirty="0" smtClean="0"/>
              <a:t>Membrane bound ribosomes synthesis proteins of endomembrane system i.e. endoplasmic reticulum, </a:t>
            </a:r>
            <a:r>
              <a:rPr lang="en-US" dirty="0" err="1" smtClean="0"/>
              <a:t>golgi</a:t>
            </a:r>
            <a:r>
              <a:rPr lang="en-US" dirty="0" smtClean="0"/>
              <a:t> body, nuclear envelop, lysosomes ,vacuoles and plasma membrane.  </a:t>
            </a:r>
          </a:p>
          <a:p>
            <a:pPr marL="0" indent="0">
              <a:buNone/>
            </a:pPr>
            <a:r>
              <a:rPr lang="en-US" b="1" dirty="0" smtClean="0"/>
              <a:t>	Mechanism</a:t>
            </a:r>
          </a:p>
          <a:p>
            <a:pPr marL="0" indent="0">
              <a:buNone/>
            </a:pPr>
            <a:r>
              <a:rPr lang="en-US" dirty="0" smtClean="0"/>
              <a:t>	Signal peptide, signal-recognition particle (SRP) 	and membrane SRP receptor protein </a:t>
            </a:r>
            <a:endParaRPr lang="en-US" dirty="0"/>
          </a:p>
        </p:txBody>
      </p:sp>
    </p:spTree>
    <p:extLst>
      <p:ext uri="{BB962C8B-B14F-4D97-AF65-F5344CB8AC3E}">
        <p14:creationId xmlns:p14="http://schemas.microsoft.com/office/powerpoint/2010/main" val="1158173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305800"/>
          </a:xfrm>
          <a:prstGeom prst="rect">
            <a:avLst/>
          </a:prstGeom>
        </p:spPr>
      </p:pic>
    </p:spTree>
    <p:extLst>
      <p:ext uri="{BB962C8B-B14F-4D97-AF65-F5344CB8AC3E}">
        <p14:creationId xmlns:p14="http://schemas.microsoft.com/office/powerpoint/2010/main" val="3484245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Other kinds of signals are used to target polypeptides to mitochondria, chloroplast, the interior of nucleus, and other organelles that are not part of endomembrane system </a:t>
            </a:r>
          </a:p>
          <a:p>
            <a:r>
              <a:rPr lang="en-US" dirty="0" smtClean="0"/>
              <a:t>Mechanisms of translocation vary but the common of all is the signal polypeptides </a:t>
            </a:r>
            <a:endParaRPr lang="en-US" dirty="0"/>
          </a:p>
        </p:txBody>
      </p:sp>
    </p:spTree>
    <p:extLst>
      <p:ext uri="{BB962C8B-B14F-4D97-AF65-F5344CB8AC3E}">
        <p14:creationId xmlns:p14="http://schemas.microsoft.com/office/powerpoint/2010/main" val="2052375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6532"/>
            <a:ext cx="8229600" cy="1143000"/>
          </a:xfrm>
        </p:spPr>
        <p:txBody>
          <a:bodyPr/>
          <a:lstStyle/>
          <a:p>
            <a:r>
              <a:rPr lang="en-US" dirty="0" smtClean="0"/>
              <a:t>Genetic code </a:t>
            </a:r>
            <a:endParaRPr lang="en-US" dirty="0"/>
          </a:p>
        </p:txBody>
      </p:sp>
    </p:spTree>
    <p:extLst>
      <p:ext uri="{BB962C8B-B14F-4D97-AF65-F5344CB8AC3E}">
        <p14:creationId xmlns:p14="http://schemas.microsoft.com/office/powerpoint/2010/main" val="156059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764" y="92784"/>
            <a:ext cx="7928832" cy="6765216"/>
          </a:xfrm>
        </p:spPr>
      </p:pic>
    </p:spTree>
    <p:extLst>
      <p:ext uri="{BB962C8B-B14F-4D97-AF65-F5344CB8AC3E}">
        <p14:creationId xmlns:p14="http://schemas.microsoft.com/office/powerpoint/2010/main" val="2991369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721"/>
            <a:ext cx="8229600" cy="1143000"/>
          </a:xfrm>
        </p:spPr>
        <p:txBody>
          <a:bodyPr>
            <a:normAutofit fontScale="90000"/>
          </a:bodyPr>
          <a:lstStyle/>
          <a:p>
            <a:r>
              <a:rPr lang="en-US" dirty="0" smtClean="0"/>
              <a:t>Molecular components of translation </a:t>
            </a:r>
            <a:endParaRPr lang="en-US" dirty="0"/>
          </a:p>
        </p:txBody>
      </p:sp>
      <p:sp>
        <p:nvSpPr>
          <p:cNvPr id="3" name="Content Placeholder 2"/>
          <p:cNvSpPr>
            <a:spLocks noGrp="1"/>
          </p:cNvSpPr>
          <p:nvPr>
            <p:ph idx="1"/>
          </p:nvPr>
        </p:nvSpPr>
        <p:spPr>
          <a:xfrm>
            <a:off x="9" y="685806"/>
            <a:ext cx="3886200" cy="5638800"/>
          </a:xfrm>
        </p:spPr>
        <p:txBody>
          <a:bodyPr>
            <a:normAutofit/>
          </a:bodyPr>
          <a:lstStyle/>
          <a:p>
            <a:r>
              <a:rPr lang="en-US" dirty="0" smtClean="0"/>
              <a:t>mRNA, </a:t>
            </a:r>
            <a:r>
              <a:rPr lang="en-US" dirty="0" err="1" smtClean="0"/>
              <a:t>rRNA</a:t>
            </a:r>
            <a:r>
              <a:rPr lang="en-US" dirty="0" smtClean="0"/>
              <a:t>, </a:t>
            </a:r>
            <a:r>
              <a:rPr lang="en-US" dirty="0" err="1" smtClean="0"/>
              <a:t>tRNA</a:t>
            </a:r>
            <a:r>
              <a:rPr lang="en-US" dirty="0" smtClean="0"/>
              <a:t> and amino acids</a:t>
            </a:r>
          </a:p>
          <a:p>
            <a:r>
              <a:rPr lang="en-US" dirty="0" err="1" smtClean="0"/>
              <a:t>tRNA</a:t>
            </a:r>
            <a:r>
              <a:rPr lang="en-US" dirty="0" smtClean="0"/>
              <a:t>: single RNA strand of about 80 nucleotides long </a:t>
            </a:r>
          </a:p>
          <a:p>
            <a:r>
              <a:rPr lang="en-US" dirty="0" smtClean="0"/>
              <a:t>It functions for attaching a given amino acid to the growing polypeptide chain </a:t>
            </a:r>
          </a:p>
          <a:p>
            <a:r>
              <a:rPr lang="en-US" dirty="0" smtClean="0"/>
              <a:t>It is a three dimensional structure molecule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45332" y="734792"/>
            <a:ext cx="3810000" cy="3429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80949" y="3804537"/>
            <a:ext cx="5029200" cy="3124200"/>
          </a:xfrm>
          <a:prstGeom prst="rect">
            <a:avLst/>
          </a:prstGeom>
        </p:spPr>
      </p:pic>
    </p:spTree>
    <p:extLst>
      <p:ext uri="{BB962C8B-B14F-4D97-AF65-F5344CB8AC3E}">
        <p14:creationId xmlns:p14="http://schemas.microsoft.com/office/powerpoint/2010/main" val="351911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 y="1012383"/>
            <a:ext cx="3886200" cy="5617017"/>
          </a:xfrm>
        </p:spPr>
        <p:txBody>
          <a:bodyPr>
            <a:normAutofit fontScale="92500" lnSpcReduction="20000"/>
          </a:bodyPr>
          <a:lstStyle/>
          <a:p>
            <a:r>
              <a:rPr lang="en-US" dirty="0" smtClean="0"/>
              <a:t>Ribosomes made of </a:t>
            </a:r>
            <a:r>
              <a:rPr lang="en-US" dirty="0" err="1" smtClean="0"/>
              <a:t>rRNA</a:t>
            </a:r>
            <a:r>
              <a:rPr lang="en-US" dirty="0" smtClean="0"/>
              <a:t> and proteins </a:t>
            </a:r>
          </a:p>
          <a:p>
            <a:r>
              <a:rPr lang="en-US" dirty="0" smtClean="0"/>
              <a:t>Made in nucleus then transported to cytoplasm</a:t>
            </a:r>
          </a:p>
          <a:p>
            <a:r>
              <a:rPr lang="en-US" dirty="0" smtClean="0"/>
              <a:t>Two subunits large and small</a:t>
            </a:r>
          </a:p>
          <a:p>
            <a:r>
              <a:rPr lang="en-US" dirty="0" smtClean="0"/>
              <a:t>Three sites of large subunit of </a:t>
            </a:r>
            <a:r>
              <a:rPr lang="en-US" dirty="0" err="1" smtClean="0"/>
              <a:t>rRNA</a:t>
            </a:r>
            <a:r>
              <a:rPr lang="en-US" dirty="0" smtClean="0"/>
              <a:t>: A (</a:t>
            </a:r>
            <a:r>
              <a:rPr lang="en-US" dirty="0" err="1" smtClean="0"/>
              <a:t>Aminoacyle</a:t>
            </a:r>
            <a:r>
              <a:rPr lang="en-US" dirty="0" smtClean="0"/>
              <a:t> </a:t>
            </a:r>
            <a:r>
              <a:rPr lang="en-US" dirty="0" err="1" smtClean="0"/>
              <a:t>tRNA</a:t>
            </a:r>
            <a:r>
              <a:rPr lang="en-US" dirty="0" smtClean="0"/>
              <a:t>)site, P (</a:t>
            </a:r>
            <a:r>
              <a:rPr lang="en-US" dirty="0" err="1" smtClean="0"/>
              <a:t>peptidyl-tRNA</a:t>
            </a:r>
            <a:r>
              <a:rPr lang="en-US" dirty="0" smtClean="0"/>
              <a:t> binding) site and E (exit) site </a:t>
            </a:r>
          </a:p>
          <a:p>
            <a:r>
              <a:rPr lang="en-US" dirty="0" smtClean="0"/>
              <a:t>Small subunit is for mRNA attachment </a:t>
            </a:r>
          </a:p>
          <a:p>
            <a:r>
              <a:rPr lang="en-US" dirty="0" smtClean="0"/>
              <a:t>The two subunits join only when mRNA get attach </a:t>
            </a:r>
            <a:r>
              <a:rPr lang="en-US" smtClean="0"/>
              <a:t>to them </a:t>
            </a: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06385" y="1246414"/>
            <a:ext cx="9144000" cy="4974771"/>
          </a:xfrm>
          <a:prstGeom prst="rect">
            <a:avLst/>
          </a:prstGeom>
        </p:spPr>
      </p:pic>
      <p:sp>
        <p:nvSpPr>
          <p:cNvPr id="2" name="Title 1"/>
          <p:cNvSpPr>
            <a:spLocks noGrp="1"/>
          </p:cNvSpPr>
          <p:nvPr>
            <p:ph type="title"/>
          </p:nvPr>
        </p:nvSpPr>
        <p:spPr>
          <a:xfrm>
            <a:off x="457200" y="-182553"/>
            <a:ext cx="8686800" cy="1143000"/>
          </a:xfrm>
          <a:solidFill>
            <a:schemeClr val="bg1"/>
          </a:solidFill>
        </p:spPr>
        <p:txBody>
          <a:bodyPr/>
          <a:lstStyle/>
          <a:p>
            <a:r>
              <a:rPr lang="en-US" dirty="0" err="1" smtClean="0"/>
              <a:t>rRNA</a:t>
            </a:r>
            <a:r>
              <a:rPr lang="en-US" dirty="0" smtClean="0"/>
              <a:t> and ribosome</a:t>
            </a:r>
            <a:endParaRPr lang="en-US" dirty="0"/>
          </a:p>
        </p:txBody>
      </p:sp>
    </p:spTree>
    <p:extLst>
      <p:ext uri="{BB962C8B-B14F-4D97-AF65-F5344CB8AC3E}">
        <p14:creationId xmlns:p14="http://schemas.microsoft.com/office/powerpoint/2010/main" val="848637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66902" y="-38099"/>
            <a:ext cx="12877801" cy="9143999"/>
          </a:xfrm>
        </p:spPr>
      </p:pic>
    </p:spTree>
    <p:extLst>
      <p:ext uri="{BB962C8B-B14F-4D97-AF65-F5344CB8AC3E}">
        <p14:creationId xmlns:p14="http://schemas.microsoft.com/office/powerpoint/2010/main" val="613107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11"/>
            <a:ext cx="8229600" cy="1143000"/>
          </a:xfrm>
        </p:spPr>
        <p:txBody>
          <a:bodyPr/>
          <a:lstStyle/>
          <a:p>
            <a:r>
              <a:rPr lang="en-US" dirty="0" smtClean="0"/>
              <a:t>Building a polypeptide </a:t>
            </a:r>
            <a:endParaRPr lang="en-US" dirty="0"/>
          </a:p>
        </p:txBody>
      </p:sp>
      <p:sp>
        <p:nvSpPr>
          <p:cNvPr id="3" name="Content Placeholder 2"/>
          <p:cNvSpPr>
            <a:spLocks noGrp="1"/>
          </p:cNvSpPr>
          <p:nvPr>
            <p:ph idx="1"/>
          </p:nvPr>
        </p:nvSpPr>
        <p:spPr>
          <a:xfrm>
            <a:off x="0" y="990600"/>
            <a:ext cx="9144000" cy="5867400"/>
          </a:xfrm>
        </p:spPr>
        <p:txBody>
          <a:bodyPr>
            <a:normAutofit/>
          </a:bodyPr>
          <a:lstStyle/>
          <a:p>
            <a:pPr marL="0" indent="0">
              <a:buNone/>
            </a:pPr>
            <a:r>
              <a:rPr lang="en-US" b="1" u="sng" dirty="0" smtClean="0"/>
              <a:t>Ribosome association and initiation of translation</a:t>
            </a:r>
          </a:p>
          <a:p>
            <a:r>
              <a:rPr lang="en-US" dirty="0" smtClean="0"/>
              <a:t> bringing together </a:t>
            </a:r>
            <a:r>
              <a:rPr lang="en-US" dirty="0" err="1" smtClean="0"/>
              <a:t>tRNA</a:t>
            </a:r>
            <a:r>
              <a:rPr lang="en-US" dirty="0" smtClean="0"/>
              <a:t> with an amino acid, mRNA and the two subunits of ribosome</a:t>
            </a:r>
          </a:p>
          <a:p>
            <a:r>
              <a:rPr lang="en-US" dirty="0" smtClean="0"/>
              <a:t>Small subunit of ribosome binds to mRNA and specific </a:t>
            </a:r>
            <a:r>
              <a:rPr lang="en-US" dirty="0" err="1" smtClean="0"/>
              <a:t>tRNA</a:t>
            </a:r>
            <a:r>
              <a:rPr lang="en-US" dirty="0" smtClean="0"/>
              <a:t> </a:t>
            </a:r>
          </a:p>
          <a:p>
            <a:r>
              <a:rPr lang="en-US" dirty="0" smtClean="0"/>
              <a:t>The small subunit binds mRNA at specific RNA sequence upstream of start codon (AUG) </a:t>
            </a:r>
          </a:p>
          <a:p>
            <a:pPr marL="0" indent="0">
              <a:buNone/>
            </a:pPr>
            <a:r>
              <a:rPr lang="en-US" dirty="0" smtClean="0"/>
              <a:t>                                           OR</a:t>
            </a:r>
          </a:p>
          <a:p>
            <a:r>
              <a:rPr lang="en-US" dirty="0" smtClean="0"/>
              <a:t>The small subunit with initiator </a:t>
            </a:r>
            <a:r>
              <a:rPr lang="en-US" dirty="0" err="1" smtClean="0"/>
              <a:t>tRNA</a:t>
            </a:r>
            <a:r>
              <a:rPr lang="en-US" dirty="0" smtClean="0"/>
              <a:t> already bound, binds to the 5</a:t>
            </a:r>
            <a:r>
              <a:rPr lang="en-US" baseline="30000" dirty="0" smtClean="0"/>
              <a:t>/</a:t>
            </a:r>
            <a:r>
              <a:rPr lang="en-US" dirty="0" smtClean="0"/>
              <a:t> cap of mRNA until it reaches the start codon and here </a:t>
            </a:r>
            <a:r>
              <a:rPr lang="en-US" dirty="0" err="1" smtClean="0"/>
              <a:t>tRNA</a:t>
            </a:r>
            <a:r>
              <a:rPr lang="en-US" dirty="0" smtClean="0"/>
              <a:t> hydrogen bounds to it</a:t>
            </a:r>
          </a:p>
          <a:p>
            <a:r>
              <a:rPr lang="en-US" dirty="0" smtClean="0"/>
              <a:t>In either case start codon act as a signal to initiate translation  </a:t>
            </a:r>
          </a:p>
          <a:p>
            <a:endParaRPr lang="en-US" dirty="0"/>
          </a:p>
        </p:txBody>
      </p:sp>
    </p:spTree>
    <p:extLst>
      <p:ext uri="{BB962C8B-B14F-4D97-AF65-F5344CB8AC3E}">
        <p14:creationId xmlns:p14="http://schemas.microsoft.com/office/powerpoint/2010/main" val="191801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1036</Words>
  <Application>Microsoft Office PowerPoint</Application>
  <PresentationFormat>On-screen Show (4:3)</PresentationFormat>
  <Paragraphs>81</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vt:lpstr>
      <vt:lpstr>Office Theme</vt:lpstr>
      <vt:lpstr>PowerPoint Presentation</vt:lpstr>
      <vt:lpstr>Protein Synthesis – Translation </vt:lpstr>
      <vt:lpstr>PowerPoint Presentation</vt:lpstr>
      <vt:lpstr>Genetic code </vt:lpstr>
      <vt:lpstr>PowerPoint Presentation</vt:lpstr>
      <vt:lpstr>Molecular components of translation </vt:lpstr>
      <vt:lpstr>rRNA and ribosome</vt:lpstr>
      <vt:lpstr>PowerPoint Presentation</vt:lpstr>
      <vt:lpstr>Building a polypeptide </vt:lpstr>
      <vt:lpstr>PowerPoint Presentation</vt:lpstr>
      <vt:lpstr>PowerPoint Presentation</vt:lpstr>
      <vt:lpstr>Elongation </vt:lpstr>
      <vt:lpstr> </vt:lpstr>
      <vt:lpstr>Termination </vt:lpstr>
      <vt:lpstr>PowerPoint Presentation</vt:lpstr>
      <vt:lpstr>Something very interesting  </vt:lpstr>
      <vt:lpstr>PowerPoint Presentation</vt:lpstr>
      <vt:lpstr>PowerPoint Presentation</vt:lpstr>
      <vt:lpstr>Peptide bond between amino acids </vt:lpstr>
      <vt:lpstr>PowerPoint Presentation</vt:lpstr>
      <vt:lpstr>Modifications in Polypeptide Chain: Completing and Targeting the Functional Protein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Targeting polypeptides to specific location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Shamim Gul</dc:creator>
  <cp:lastModifiedBy>Shamim Gul</cp:lastModifiedBy>
  <cp:revision>1</cp:revision>
  <dcterms:created xsi:type="dcterms:W3CDTF">2020-06-22T16:17:24Z</dcterms:created>
  <dcterms:modified xsi:type="dcterms:W3CDTF">2020-06-22T16:17:51Z</dcterms:modified>
</cp:coreProperties>
</file>