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2" r:id="rId4"/>
    <p:sldId id="266" r:id="rId5"/>
    <p:sldId id="269" r:id="rId6"/>
    <p:sldId id="270" r:id="rId7"/>
    <p:sldId id="271" r:id="rId8"/>
    <p:sldId id="272" r:id="rId9"/>
    <p:sldId id="273" r:id="rId10"/>
    <p:sldId id="274" r:id="rId11"/>
    <p:sldId id="276" r:id="rId12"/>
    <p:sldId id="275" r:id="rId13"/>
    <p:sldId id="263" r:id="rId14"/>
    <p:sldId id="264" r:id="rId15"/>
    <p:sldId id="265" r:id="rId16"/>
    <p:sldId id="267" r:id="rId17"/>
    <p:sldId id="268" r:id="rId18"/>
    <p:sldId id="27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FCD626E-C3E7-4B66-8930-D139DC971E2B}"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C240A720-2DB3-40C3-9AB3-DB69CC41450F}">
      <dgm:prSet/>
      <dgm:spPr/>
      <dgm:t>
        <a:bodyPr/>
        <a:lstStyle/>
        <a:p>
          <a:pPr rtl="0"/>
          <a:r>
            <a:rPr lang="en-US" dirty="0" smtClean="0"/>
            <a:t>Selection: When a particular variety is selected as the one to be developed into a standard language, it may be an existing variety. Such as the one used in an important political/commercial centre and  it could be an amalgam of various varieties. The choice is a matter of great social and political importance.</a:t>
          </a:r>
          <a:endParaRPr lang="en-US" dirty="0"/>
        </a:p>
      </dgm:t>
    </dgm:pt>
    <dgm:pt modelId="{24E00378-1B8B-4C75-8C1E-9722EBA4EAB8}" type="parTrans" cxnId="{7829449C-C3D3-4F90-B24C-811458B5DD3B}">
      <dgm:prSet/>
      <dgm:spPr/>
      <dgm:t>
        <a:bodyPr/>
        <a:lstStyle/>
        <a:p>
          <a:endParaRPr lang="en-US"/>
        </a:p>
      </dgm:t>
    </dgm:pt>
    <dgm:pt modelId="{6677F5D8-E49E-47F1-94B3-59C9B71BD0FE}" type="sibTrans" cxnId="{7829449C-C3D3-4F90-B24C-811458B5DD3B}">
      <dgm:prSet/>
      <dgm:spPr/>
      <dgm:t>
        <a:bodyPr/>
        <a:lstStyle/>
        <a:p>
          <a:endParaRPr lang="en-US"/>
        </a:p>
      </dgm:t>
    </dgm:pt>
    <dgm:pt modelId="{2D413A10-C700-463C-90CD-B05C56B08DD9}">
      <dgm:prSet/>
      <dgm:spPr/>
      <dgm:t>
        <a:bodyPr/>
        <a:lstStyle/>
        <a:p>
          <a:pPr rtl="0"/>
          <a:r>
            <a:rPr lang="en-US" dirty="0" smtClean="0"/>
            <a:t>Codification: Some agency such as an academy does the process of codification. The production of written dictionaries and grammar books plays an important role to 'fix' the variety , it makes everyone to agrees on what is correct.</a:t>
          </a:r>
          <a:endParaRPr lang="en-US" dirty="0"/>
        </a:p>
      </dgm:t>
    </dgm:pt>
    <dgm:pt modelId="{187738B0-2455-4DDF-8878-025702D1DB63}" type="parTrans" cxnId="{56E4BCAB-5C87-40D4-AC07-4BD4D42D78DC}">
      <dgm:prSet/>
      <dgm:spPr/>
      <dgm:t>
        <a:bodyPr/>
        <a:lstStyle/>
        <a:p>
          <a:endParaRPr lang="en-US"/>
        </a:p>
      </dgm:t>
    </dgm:pt>
    <dgm:pt modelId="{E366C9E7-C668-4052-9BA9-372C6B44A100}" type="sibTrans" cxnId="{56E4BCAB-5C87-40D4-AC07-4BD4D42D78DC}">
      <dgm:prSet/>
      <dgm:spPr/>
      <dgm:t>
        <a:bodyPr/>
        <a:lstStyle/>
        <a:p>
          <a:endParaRPr lang="en-US"/>
        </a:p>
      </dgm:t>
    </dgm:pt>
    <dgm:pt modelId="{25C06152-4E7E-4901-BBA3-7F2C6D23CBF3}">
      <dgm:prSet/>
      <dgm:spPr/>
      <dgm:t>
        <a:bodyPr/>
        <a:lstStyle/>
        <a:p>
          <a:pPr rtl="0"/>
          <a:endParaRPr lang="en-US" dirty="0"/>
        </a:p>
      </dgm:t>
    </dgm:pt>
    <dgm:pt modelId="{C2866755-4FF0-49C2-9350-8EE9DAE3E39D}" type="parTrans" cxnId="{DD3D722E-694B-4CC1-9514-73C599CA0C0E}">
      <dgm:prSet/>
      <dgm:spPr/>
      <dgm:t>
        <a:bodyPr/>
        <a:lstStyle/>
        <a:p>
          <a:endParaRPr lang="en-US"/>
        </a:p>
      </dgm:t>
    </dgm:pt>
    <dgm:pt modelId="{4A63F415-4113-4080-BA37-A74B29B2FCCA}" type="sibTrans" cxnId="{DD3D722E-694B-4CC1-9514-73C599CA0C0E}">
      <dgm:prSet/>
      <dgm:spPr/>
      <dgm:t>
        <a:bodyPr/>
        <a:lstStyle/>
        <a:p>
          <a:endParaRPr lang="en-US"/>
        </a:p>
      </dgm:t>
    </dgm:pt>
    <dgm:pt modelId="{6C7D8E76-B7D3-4CDE-B879-5F5A49ADF790}">
      <dgm:prSet/>
      <dgm:spPr/>
      <dgm:t>
        <a:bodyPr/>
        <a:lstStyle/>
        <a:p>
          <a:r>
            <a:rPr lang="en-US" dirty="0" smtClean="0"/>
            <a:t>3. Elaboration of Function: It must be possible to use the selected variety in all the functions associated with central governmental institutes. For example, in parliament and law courts, in bureaucratic, educational and scientific documents of all kinds and, of course, in various forms of literature. This may require extra linguistic items to be added to the variety, especially technical words</a:t>
          </a:r>
          <a:endParaRPr lang="en-US" dirty="0" smtClean="0"/>
        </a:p>
      </dgm:t>
    </dgm:pt>
    <dgm:pt modelId="{A6116993-9435-49AA-B72E-3A862F42986F}" type="parTrans" cxnId="{8296161D-8351-42CB-94DD-BF0508FD4D23}">
      <dgm:prSet/>
      <dgm:spPr/>
      <dgm:t>
        <a:bodyPr/>
        <a:lstStyle/>
        <a:p>
          <a:endParaRPr lang="en-US"/>
        </a:p>
      </dgm:t>
    </dgm:pt>
    <dgm:pt modelId="{54AB0DF0-8D65-4BC0-8658-29E4F6932999}" type="sibTrans" cxnId="{8296161D-8351-42CB-94DD-BF0508FD4D23}">
      <dgm:prSet/>
      <dgm:spPr/>
      <dgm:t>
        <a:bodyPr/>
        <a:lstStyle/>
        <a:p>
          <a:endParaRPr lang="en-US"/>
        </a:p>
      </dgm:t>
    </dgm:pt>
    <dgm:pt modelId="{E14D0B85-AC9A-4EE3-AB2F-8F2338046DE8}">
      <dgm:prSet/>
      <dgm:spPr/>
      <dgm:t>
        <a:bodyPr/>
        <a:lstStyle/>
        <a:p>
          <a:r>
            <a:rPr lang="en-US" dirty="0" smtClean="0"/>
            <a:t>4. Acceptance: The variety has to be accepted by the relevant population as the variety of the community – usually in fact as the national language. Once this has happened, the standard language serves as:  </a:t>
          </a:r>
          <a:r>
            <a:rPr lang="en-US" dirty="0" err="1" smtClean="0"/>
            <a:t>i</a:t>
          </a:r>
          <a:r>
            <a:rPr lang="en-US" dirty="0" smtClean="0"/>
            <a:t>) a strong unifying force for the state , ii) a symbol of independence , iii) a marker of its difference from other states</a:t>
          </a:r>
          <a:endParaRPr lang="en-US" dirty="0" smtClean="0"/>
        </a:p>
      </dgm:t>
    </dgm:pt>
    <dgm:pt modelId="{77C62294-21C3-4ABE-A463-8227C83C4285}" type="parTrans" cxnId="{C719D3F6-F49E-4356-B0C8-823968EE8ED3}">
      <dgm:prSet/>
      <dgm:spPr/>
      <dgm:t>
        <a:bodyPr/>
        <a:lstStyle/>
        <a:p>
          <a:endParaRPr lang="en-US"/>
        </a:p>
      </dgm:t>
    </dgm:pt>
    <dgm:pt modelId="{B3410627-5C27-4BA2-BB71-CBA84FA3E136}" type="sibTrans" cxnId="{C719D3F6-F49E-4356-B0C8-823968EE8ED3}">
      <dgm:prSet/>
      <dgm:spPr/>
      <dgm:t>
        <a:bodyPr/>
        <a:lstStyle/>
        <a:p>
          <a:endParaRPr lang="en-US"/>
        </a:p>
      </dgm:t>
    </dgm:pt>
    <dgm:pt modelId="{C8921409-5545-4339-B462-9280F78ABBC6}">
      <dgm:prSet/>
      <dgm:spPr/>
      <dgm:t>
        <a:bodyPr/>
        <a:lstStyle/>
        <a:p>
          <a:endParaRPr lang="en-US" dirty="0" smtClean="0"/>
        </a:p>
      </dgm:t>
    </dgm:pt>
    <dgm:pt modelId="{04AFF5EE-5964-4E3B-A8A4-86E16B340B3A}" type="parTrans" cxnId="{AC0E8BD1-FBE9-4972-91F5-FDBEB3EB2DA1}">
      <dgm:prSet/>
      <dgm:spPr/>
      <dgm:t>
        <a:bodyPr/>
        <a:lstStyle/>
        <a:p>
          <a:endParaRPr lang="en-US"/>
        </a:p>
      </dgm:t>
    </dgm:pt>
    <dgm:pt modelId="{11954361-1425-479F-9829-3E97998E95E5}" type="sibTrans" cxnId="{AC0E8BD1-FBE9-4972-91F5-FDBEB3EB2DA1}">
      <dgm:prSet/>
      <dgm:spPr/>
      <dgm:t>
        <a:bodyPr/>
        <a:lstStyle/>
        <a:p>
          <a:endParaRPr lang="en-US"/>
        </a:p>
      </dgm:t>
    </dgm:pt>
    <dgm:pt modelId="{75363F58-B33B-4140-AD36-8526E99C44EB}" type="pres">
      <dgm:prSet presAssocID="{7FCD626E-C3E7-4B66-8930-D139DC971E2B}" presName="linear" presStyleCnt="0">
        <dgm:presLayoutVars>
          <dgm:animLvl val="lvl"/>
          <dgm:resizeHandles val="exact"/>
        </dgm:presLayoutVars>
      </dgm:prSet>
      <dgm:spPr/>
    </dgm:pt>
    <dgm:pt modelId="{172052CE-4FB0-4A13-A651-BCD5A8775FE8}" type="pres">
      <dgm:prSet presAssocID="{C240A720-2DB3-40C3-9AB3-DB69CC41450F}" presName="parentText" presStyleLbl="node1" presStyleIdx="0" presStyleCnt="5">
        <dgm:presLayoutVars>
          <dgm:chMax val="0"/>
          <dgm:bulletEnabled val="1"/>
        </dgm:presLayoutVars>
      </dgm:prSet>
      <dgm:spPr/>
    </dgm:pt>
    <dgm:pt modelId="{2EF701EC-DBEF-439C-B4D0-FB0A5C17B93C}" type="pres">
      <dgm:prSet presAssocID="{6677F5D8-E49E-47F1-94B3-59C9B71BD0FE}" presName="spacer" presStyleCnt="0"/>
      <dgm:spPr/>
    </dgm:pt>
    <dgm:pt modelId="{899B8B46-243E-486C-AA7C-D760794BA14E}" type="pres">
      <dgm:prSet presAssocID="{2D413A10-C700-463C-90CD-B05C56B08DD9}" presName="parentText" presStyleLbl="node1" presStyleIdx="1" presStyleCnt="5">
        <dgm:presLayoutVars>
          <dgm:chMax val="0"/>
          <dgm:bulletEnabled val="1"/>
        </dgm:presLayoutVars>
      </dgm:prSet>
      <dgm:spPr/>
    </dgm:pt>
    <dgm:pt modelId="{2E114F21-9D30-4894-B371-886FD075E1B7}" type="pres">
      <dgm:prSet presAssocID="{E366C9E7-C668-4052-9BA9-372C6B44A100}" presName="spacer" presStyleCnt="0"/>
      <dgm:spPr/>
    </dgm:pt>
    <dgm:pt modelId="{29ADBAF4-BE27-4130-9D69-71947CA42EEE}" type="pres">
      <dgm:prSet presAssocID="{25C06152-4E7E-4901-BBA3-7F2C6D23CBF3}" presName="parentText" presStyleLbl="node1" presStyleIdx="2" presStyleCnt="5" custFlipVert="1" custScaleY="3285">
        <dgm:presLayoutVars>
          <dgm:chMax val="0"/>
          <dgm:bulletEnabled val="1"/>
        </dgm:presLayoutVars>
      </dgm:prSet>
      <dgm:spPr/>
    </dgm:pt>
    <dgm:pt modelId="{0CF6FAF7-A8E4-4E8A-984B-4CA3DB1D1EAB}" type="pres">
      <dgm:prSet presAssocID="{4A63F415-4113-4080-BA37-A74B29B2FCCA}" presName="spacer" presStyleCnt="0"/>
      <dgm:spPr/>
    </dgm:pt>
    <dgm:pt modelId="{F0218CB6-9E37-4523-B4AD-41EFCBA01F97}" type="pres">
      <dgm:prSet presAssocID="{6C7D8E76-B7D3-4CDE-B879-5F5A49ADF790}" presName="parentText" presStyleLbl="node1" presStyleIdx="3" presStyleCnt="5" custLinFactY="-5798" custLinFactNeighborY="-100000">
        <dgm:presLayoutVars>
          <dgm:chMax val="0"/>
          <dgm:bulletEnabled val="1"/>
        </dgm:presLayoutVars>
      </dgm:prSet>
      <dgm:spPr/>
    </dgm:pt>
    <dgm:pt modelId="{35269F0F-63AC-47F8-B4AD-BDB64C41FAFC}" type="pres">
      <dgm:prSet presAssocID="{54AB0DF0-8D65-4BC0-8658-29E4F6932999}" presName="spacer" presStyleCnt="0"/>
      <dgm:spPr/>
    </dgm:pt>
    <dgm:pt modelId="{C7A75D09-A8B8-4834-A8E5-3FB661CB6462}" type="pres">
      <dgm:prSet presAssocID="{E14D0B85-AC9A-4EE3-AB2F-8F2338046DE8}" presName="parentText" presStyleLbl="node1" presStyleIdx="4" presStyleCnt="5">
        <dgm:presLayoutVars>
          <dgm:chMax val="0"/>
          <dgm:bulletEnabled val="1"/>
        </dgm:presLayoutVars>
      </dgm:prSet>
      <dgm:spPr/>
      <dgm:t>
        <a:bodyPr/>
        <a:lstStyle/>
        <a:p>
          <a:endParaRPr lang="en-US"/>
        </a:p>
      </dgm:t>
    </dgm:pt>
    <dgm:pt modelId="{3BA36D63-C55B-4111-B351-DDAE6FD4D291}" type="pres">
      <dgm:prSet presAssocID="{E14D0B85-AC9A-4EE3-AB2F-8F2338046DE8}" presName="childText" presStyleLbl="revTx" presStyleIdx="0" presStyleCnt="1" custScaleY="48968">
        <dgm:presLayoutVars>
          <dgm:bulletEnabled val="1"/>
        </dgm:presLayoutVars>
      </dgm:prSet>
      <dgm:spPr/>
      <dgm:t>
        <a:bodyPr/>
        <a:lstStyle/>
        <a:p>
          <a:endParaRPr lang="en-US"/>
        </a:p>
      </dgm:t>
    </dgm:pt>
  </dgm:ptLst>
  <dgm:cxnLst>
    <dgm:cxn modelId="{E407E8AB-7DF4-4E81-917E-9B434C5D86D4}" type="presOf" srcId="{25C06152-4E7E-4901-BBA3-7F2C6D23CBF3}" destId="{29ADBAF4-BE27-4130-9D69-71947CA42EEE}" srcOrd="0" destOrd="0" presId="urn:microsoft.com/office/officeart/2005/8/layout/vList2"/>
    <dgm:cxn modelId="{56E4BCAB-5C87-40D4-AC07-4BD4D42D78DC}" srcId="{7FCD626E-C3E7-4B66-8930-D139DC971E2B}" destId="{2D413A10-C700-463C-90CD-B05C56B08DD9}" srcOrd="1" destOrd="0" parTransId="{187738B0-2455-4DDF-8878-025702D1DB63}" sibTransId="{E366C9E7-C668-4052-9BA9-372C6B44A100}"/>
    <dgm:cxn modelId="{D0F314BE-DB01-45DB-885E-82510A39515D}" type="presOf" srcId="{C8921409-5545-4339-B462-9280F78ABBC6}" destId="{3BA36D63-C55B-4111-B351-DDAE6FD4D291}" srcOrd="0" destOrd="0" presId="urn:microsoft.com/office/officeart/2005/8/layout/vList2"/>
    <dgm:cxn modelId="{DD3D722E-694B-4CC1-9514-73C599CA0C0E}" srcId="{7FCD626E-C3E7-4B66-8930-D139DC971E2B}" destId="{25C06152-4E7E-4901-BBA3-7F2C6D23CBF3}" srcOrd="2" destOrd="0" parTransId="{C2866755-4FF0-49C2-9350-8EE9DAE3E39D}" sibTransId="{4A63F415-4113-4080-BA37-A74B29B2FCCA}"/>
    <dgm:cxn modelId="{CC5F3CFC-E4F0-4CC5-BD41-3A8723023F63}" type="presOf" srcId="{6C7D8E76-B7D3-4CDE-B879-5F5A49ADF790}" destId="{F0218CB6-9E37-4523-B4AD-41EFCBA01F97}" srcOrd="0" destOrd="0" presId="urn:microsoft.com/office/officeart/2005/8/layout/vList2"/>
    <dgm:cxn modelId="{8296161D-8351-42CB-94DD-BF0508FD4D23}" srcId="{7FCD626E-C3E7-4B66-8930-D139DC971E2B}" destId="{6C7D8E76-B7D3-4CDE-B879-5F5A49ADF790}" srcOrd="3" destOrd="0" parTransId="{A6116993-9435-49AA-B72E-3A862F42986F}" sibTransId="{54AB0DF0-8D65-4BC0-8658-29E4F6932999}"/>
    <dgm:cxn modelId="{7829449C-C3D3-4F90-B24C-811458B5DD3B}" srcId="{7FCD626E-C3E7-4B66-8930-D139DC971E2B}" destId="{C240A720-2DB3-40C3-9AB3-DB69CC41450F}" srcOrd="0" destOrd="0" parTransId="{24E00378-1B8B-4C75-8C1E-9722EBA4EAB8}" sibTransId="{6677F5D8-E49E-47F1-94B3-59C9B71BD0FE}"/>
    <dgm:cxn modelId="{C719D3F6-F49E-4356-B0C8-823968EE8ED3}" srcId="{7FCD626E-C3E7-4B66-8930-D139DC971E2B}" destId="{E14D0B85-AC9A-4EE3-AB2F-8F2338046DE8}" srcOrd="4" destOrd="0" parTransId="{77C62294-21C3-4ABE-A463-8227C83C4285}" sibTransId="{B3410627-5C27-4BA2-BB71-CBA84FA3E136}"/>
    <dgm:cxn modelId="{AC0E8BD1-FBE9-4972-91F5-FDBEB3EB2DA1}" srcId="{E14D0B85-AC9A-4EE3-AB2F-8F2338046DE8}" destId="{C8921409-5545-4339-B462-9280F78ABBC6}" srcOrd="0" destOrd="0" parTransId="{04AFF5EE-5964-4E3B-A8A4-86E16B340B3A}" sibTransId="{11954361-1425-479F-9829-3E97998E95E5}"/>
    <dgm:cxn modelId="{5B67CA32-3353-4142-8004-B6EA9766FE89}" type="presOf" srcId="{C240A720-2DB3-40C3-9AB3-DB69CC41450F}" destId="{172052CE-4FB0-4A13-A651-BCD5A8775FE8}" srcOrd="0" destOrd="0" presId="urn:microsoft.com/office/officeart/2005/8/layout/vList2"/>
    <dgm:cxn modelId="{226BF8C6-A9A6-4984-91DD-AF731943F450}" type="presOf" srcId="{E14D0B85-AC9A-4EE3-AB2F-8F2338046DE8}" destId="{C7A75D09-A8B8-4834-A8E5-3FB661CB6462}" srcOrd="0" destOrd="0" presId="urn:microsoft.com/office/officeart/2005/8/layout/vList2"/>
    <dgm:cxn modelId="{B60A7F55-9B83-4208-AD44-6FF493722862}" type="presOf" srcId="{2D413A10-C700-463C-90CD-B05C56B08DD9}" destId="{899B8B46-243E-486C-AA7C-D760794BA14E}" srcOrd="0" destOrd="0" presId="urn:microsoft.com/office/officeart/2005/8/layout/vList2"/>
    <dgm:cxn modelId="{1126E409-882F-440C-80F4-7CF9BBABA87C}" type="presOf" srcId="{7FCD626E-C3E7-4B66-8930-D139DC971E2B}" destId="{75363F58-B33B-4140-AD36-8526E99C44EB}" srcOrd="0" destOrd="0" presId="urn:microsoft.com/office/officeart/2005/8/layout/vList2"/>
    <dgm:cxn modelId="{A1994F92-7684-44FF-B8D5-8137A8F0A40C}" type="presParOf" srcId="{75363F58-B33B-4140-AD36-8526E99C44EB}" destId="{172052CE-4FB0-4A13-A651-BCD5A8775FE8}" srcOrd="0" destOrd="0" presId="urn:microsoft.com/office/officeart/2005/8/layout/vList2"/>
    <dgm:cxn modelId="{E831EDE0-C88B-4845-9403-D3431B780EB6}" type="presParOf" srcId="{75363F58-B33B-4140-AD36-8526E99C44EB}" destId="{2EF701EC-DBEF-439C-B4D0-FB0A5C17B93C}" srcOrd="1" destOrd="0" presId="urn:microsoft.com/office/officeart/2005/8/layout/vList2"/>
    <dgm:cxn modelId="{F5E5C144-EFA2-4EDC-8F52-627F100F0773}" type="presParOf" srcId="{75363F58-B33B-4140-AD36-8526E99C44EB}" destId="{899B8B46-243E-486C-AA7C-D760794BA14E}" srcOrd="2" destOrd="0" presId="urn:microsoft.com/office/officeart/2005/8/layout/vList2"/>
    <dgm:cxn modelId="{9AA6F3AB-FF69-4DEB-B675-E1DE15B09872}" type="presParOf" srcId="{75363F58-B33B-4140-AD36-8526E99C44EB}" destId="{2E114F21-9D30-4894-B371-886FD075E1B7}" srcOrd="3" destOrd="0" presId="urn:microsoft.com/office/officeart/2005/8/layout/vList2"/>
    <dgm:cxn modelId="{B932AFF3-0D2B-47C5-B397-0A2E8B85CB80}" type="presParOf" srcId="{75363F58-B33B-4140-AD36-8526E99C44EB}" destId="{29ADBAF4-BE27-4130-9D69-71947CA42EEE}" srcOrd="4" destOrd="0" presId="urn:microsoft.com/office/officeart/2005/8/layout/vList2"/>
    <dgm:cxn modelId="{070A6F9A-1898-4EDF-98C0-D146FF5D67BD}" type="presParOf" srcId="{75363F58-B33B-4140-AD36-8526E99C44EB}" destId="{0CF6FAF7-A8E4-4E8A-984B-4CA3DB1D1EAB}" srcOrd="5" destOrd="0" presId="urn:microsoft.com/office/officeart/2005/8/layout/vList2"/>
    <dgm:cxn modelId="{A686F9F9-FED9-4DB4-B0A3-188FE895B366}" type="presParOf" srcId="{75363F58-B33B-4140-AD36-8526E99C44EB}" destId="{F0218CB6-9E37-4523-B4AD-41EFCBA01F97}" srcOrd="6" destOrd="0" presId="urn:microsoft.com/office/officeart/2005/8/layout/vList2"/>
    <dgm:cxn modelId="{1A17DC4F-BED2-42CA-B321-909412425F8A}" type="presParOf" srcId="{75363F58-B33B-4140-AD36-8526E99C44EB}" destId="{35269F0F-63AC-47F8-B4AD-BDB64C41FAFC}" srcOrd="7" destOrd="0" presId="urn:microsoft.com/office/officeart/2005/8/layout/vList2"/>
    <dgm:cxn modelId="{490BA035-1DAC-4D8C-832F-7BA714D74F96}" type="presParOf" srcId="{75363F58-B33B-4140-AD36-8526E99C44EB}" destId="{C7A75D09-A8B8-4834-A8E5-3FB661CB6462}" srcOrd="8" destOrd="0" presId="urn:microsoft.com/office/officeart/2005/8/layout/vList2"/>
    <dgm:cxn modelId="{D3503F2C-D959-4838-8930-3C1865C2C234}" type="presParOf" srcId="{75363F58-B33B-4140-AD36-8526E99C44EB}" destId="{3BA36D63-C55B-4111-B351-DDAE6FD4D291}" srcOrd="9"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72052CE-4FB0-4A13-A651-BCD5A8775FE8}">
      <dsp:nvSpPr>
        <dsp:cNvPr id="0" name=""/>
        <dsp:cNvSpPr/>
      </dsp:nvSpPr>
      <dsp:spPr>
        <a:xfrm>
          <a:off x="0" y="594326"/>
          <a:ext cx="8229600" cy="1056839"/>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en-US" sz="1500" kern="1200" dirty="0" smtClean="0"/>
            <a:t>Selection: When a particular variety is selected as the one to be developed into a standard language, it may be an existing variety. Such as the one used in an important political/commercial centre and  it could be an amalgam of various varieties. The choice is a matter of great social and political importance.</a:t>
          </a:r>
          <a:endParaRPr lang="en-US" sz="1500" kern="1200" dirty="0"/>
        </a:p>
      </dsp:txBody>
      <dsp:txXfrm>
        <a:off x="0" y="594326"/>
        <a:ext cx="8229600" cy="1056839"/>
      </dsp:txXfrm>
    </dsp:sp>
    <dsp:sp modelId="{899B8B46-243E-486C-AA7C-D760794BA14E}">
      <dsp:nvSpPr>
        <dsp:cNvPr id="0" name=""/>
        <dsp:cNvSpPr/>
      </dsp:nvSpPr>
      <dsp:spPr>
        <a:xfrm>
          <a:off x="0" y="1694365"/>
          <a:ext cx="8229600" cy="1056839"/>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en-US" sz="1500" kern="1200" dirty="0" smtClean="0"/>
            <a:t>Codification: Some agency such as an academy does the process of codification. The production of written dictionaries and grammar books plays an important role to 'fix' the variety , it makes everyone to agrees on what is correct.</a:t>
          </a:r>
          <a:endParaRPr lang="en-US" sz="1500" kern="1200" dirty="0"/>
        </a:p>
      </dsp:txBody>
      <dsp:txXfrm>
        <a:off x="0" y="1694365"/>
        <a:ext cx="8229600" cy="1056839"/>
      </dsp:txXfrm>
    </dsp:sp>
    <dsp:sp modelId="{29ADBAF4-BE27-4130-9D69-71947CA42EEE}">
      <dsp:nvSpPr>
        <dsp:cNvPr id="0" name=""/>
        <dsp:cNvSpPr/>
      </dsp:nvSpPr>
      <dsp:spPr>
        <a:xfrm flipV="1">
          <a:off x="0" y="2794404"/>
          <a:ext cx="8229600" cy="34717"/>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endParaRPr lang="en-US" sz="1500" kern="1200" dirty="0"/>
        </a:p>
      </dsp:txBody>
      <dsp:txXfrm flipV="1">
        <a:off x="0" y="2794404"/>
        <a:ext cx="8229600" cy="34717"/>
      </dsp:txXfrm>
    </dsp:sp>
    <dsp:sp modelId="{F0218CB6-9E37-4523-B4AD-41EFCBA01F97}">
      <dsp:nvSpPr>
        <dsp:cNvPr id="0" name=""/>
        <dsp:cNvSpPr/>
      </dsp:nvSpPr>
      <dsp:spPr>
        <a:xfrm>
          <a:off x="0" y="2767846"/>
          <a:ext cx="8229600" cy="1056839"/>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a:lnSpc>
              <a:spcPct val="90000"/>
            </a:lnSpc>
            <a:spcBef>
              <a:spcPct val="0"/>
            </a:spcBef>
            <a:spcAft>
              <a:spcPct val="35000"/>
            </a:spcAft>
          </a:pPr>
          <a:r>
            <a:rPr lang="en-US" sz="1500" kern="1200" dirty="0" smtClean="0"/>
            <a:t>3. Elaboration of Function: It must be possible to use the selected variety in all the functions associated with central governmental institutes. For example, in parliament and law courts, in bureaucratic, educational and scientific documents of all kinds and, of course, in various forms of literature. This may require extra linguistic items to be added to the variety, especially technical words</a:t>
          </a:r>
          <a:endParaRPr lang="en-US" sz="1500" kern="1200" dirty="0" smtClean="0"/>
        </a:p>
      </dsp:txBody>
      <dsp:txXfrm>
        <a:off x="0" y="2767846"/>
        <a:ext cx="8229600" cy="1056839"/>
      </dsp:txXfrm>
    </dsp:sp>
    <dsp:sp modelId="{C7A75D09-A8B8-4834-A8E5-3FB661CB6462}">
      <dsp:nvSpPr>
        <dsp:cNvPr id="0" name=""/>
        <dsp:cNvSpPr/>
      </dsp:nvSpPr>
      <dsp:spPr>
        <a:xfrm>
          <a:off x="0" y="3972360"/>
          <a:ext cx="8229600" cy="1056839"/>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a:lnSpc>
              <a:spcPct val="90000"/>
            </a:lnSpc>
            <a:spcBef>
              <a:spcPct val="0"/>
            </a:spcBef>
            <a:spcAft>
              <a:spcPct val="35000"/>
            </a:spcAft>
          </a:pPr>
          <a:r>
            <a:rPr lang="en-US" sz="1500" kern="1200" dirty="0" smtClean="0"/>
            <a:t>4. Acceptance: The variety has to be accepted by the relevant population as the variety of the community – usually in fact as the national language. Once this has happened, the standard language serves as:  </a:t>
          </a:r>
          <a:r>
            <a:rPr lang="en-US" sz="1500" kern="1200" dirty="0" err="1" smtClean="0"/>
            <a:t>i</a:t>
          </a:r>
          <a:r>
            <a:rPr lang="en-US" sz="1500" kern="1200" dirty="0" smtClean="0"/>
            <a:t>) a strong unifying force for the state , ii) a symbol of independence , iii) a marker of its difference from other states</a:t>
          </a:r>
          <a:endParaRPr lang="en-US" sz="1500" kern="1200" dirty="0" smtClean="0"/>
        </a:p>
      </dsp:txBody>
      <dsp:txXfrm>
        <a:off x="0" y="3972360"/>
        <a:ext cx="8229600" cy="1056839"/>
      </dsp:txXfrm>
    </dsp:sp>
    <dsp:sp modelId="{3BA36D63-C55B-4111-B351-DDAE6FD4D291}">
      <dsp:nvSpPr>
        <dsp:cNvPr id="0" name=""/>
        <dsp:cNvSpPr/>
      </dsp:nvSpPr>
      <dsp:spPr>
        <a:xfrm>
          <a:off x="0" y="5029199"/>
          <a:ext cx="8229600" cy="1216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19050" rIns="106680" bIns="19050" numCol="1" spcCol="1270" anchor="t" anchorCtr="0">
          <a:noAutofit/>
        </a:bodyPr>
        <a:lstStyle/>
        <a:p>
          <a:pPr marL="114300" lvl="1" indent="-114300" algn="l" defTabSz="533400">
            <a:lnSpc>
              <a:spcPct val="90000"/>
            </a:lnSpc>
            <a:spcBef>
              <a:spcPct val="0"/>
            </a:spcBef>
            <a:spcAft>
              <a:spcPct val="20000"/>
            </a:spcAft>
            <a:buChar char="••"/>
          </a:pPr>
          <a:endParaRPr lang="en-US" sz="1200" kern="1200" dirty="0" smtClean="0"/>
        </a:p>
      </dsp:txBody>
      <dsp:txXfrm>
        <a:off x="0" y="5029199"/>
        <a:ext cx="8229600" cy="12163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49A729C-9BE6-4FBB-8414-58F485627727}" type="datetimeFigureOut">
              <a:rPr lang="en-US" smtClean="0"/>
              <a:t>6/22/2020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B8FB1B-A512-4D8C-A404-9D8EBC87D02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9A729C-9BE6-4FBB-8414-58F485627727}" type="datetimeFigureOut">
              <a:rPr lang="en-US" smtClean="0"/>
              <a:t>6/24/2020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B8FB1B-A512-4D8C-A404-9D8EBC87D02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9A729C-9BE6-4FBB-8414-58F485627727}" type="datetimeFigureOut">
              <a:rPr lang="en-US" smtClean="0"/>
              <a:t>6/24/2020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B8FB1B-A512-4D8C-A404-9D8EBC87D02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9A729C-9BE6-4FBB-8414-58F485627727}" type="datetimeFigureOut">
              <a:rPr lang="en-US" smtClean="0"/>
              <a:t>6/24/2020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B8FB1B-A512-4D8C-A404-9D8EBC87D02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9A729C-9BE6-4FBB-8414-58F485627727}" type="datetimeFigureOut">
              <a:rPr lang="en-US" smtClean="0"/>
              <a:t>6/24/2020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B8FB1B-A512-4D8C-A404-9D8EBC87D02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49A729C-9BE6-4FBB-8414-58F485627727}" type="datetimeFigureOut">
              <a:rPr lang="en-US" smtClean="0"/>
              <a:t>6/24/2020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B8FB1B-A512-4D8C-A404-9D8EBC87D02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49A729C-9BE6-4FBB-8414-58F485627727}" type="datetimeFigureOut">
              <a:rPr lang="en-US" smtClean="0"/>
              <a:t>6/24/2020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B8FB1B-A512-4D8C-A404-9D8EBC87D02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49A729C-9BE6-4FBB-8414-58F485627727}" type="datetimeFigureOut">
              <a:rPr lang="en-US" smtClean="0"/>
              <a:t>6/24/2020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B8FB1B-A512-4D8C-A404-9D8EBC87D02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9A729C-9BE6-4FBB-8414-58F485627727}" type="datetimeFigureOut">
              <a:rPr lang="en-US" smtClean="0"/>
              <a:t>6/24/2020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B8FB1B-A512-4D8C-A404-9D8EBC87D02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9A729C-9BE6-4FBB-8414-58F485627727}" type="datetimeFigureOut">
              <a:rPr lang="en-US" smtClean="0"/>
              <a:t>6/24/2020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B8FB1B-A512-4D8C-A404-9D8EBC87D02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9A729C-9BE6-4FBB-8414-58F485627727}" type="datetimeFigureOut">
              <a:rPr lang="en-US" smtClean="0"/>
              <a:t>6/24/2020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B8FB1B-A512-4D8C-A404-9D8EBC87D02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9A729C-9BE6-4FBB-8414-58F485627727}" type="datetimeFigureOut">
              <a:rPr lang="en-US" smtClean="0"/>
              <a:t>6/22/2020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B8FB1B-A512-4D8C-A404-9D8EBC87D02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smtClean="0">
                <a:solidFill>
                  <a:schemeClr val="tx2"/>
                </a:solidFill>
                <a:latin typeface="Times New Roman" pitchFamily="18" charset="0"/>
                <a:cs typeface="Times New Roman" pitchFamily="18" charset="0"/>
              </a:rPr>
              <a:t>Sociolinguistics (</a:t>
            </a:r>
            <a:r>
              <a:rPr lang="en-US" sz="3200" dirty="0" err="1" smtClean="0">
                <a:solidFill>
                  <a:schemeClr val="tx2"/>
                </a:solidFill>
                <a:latin typeface="Times New Roman" pitchFamily="18" charset="0"/>
                <a:cs typeface="Times New Roman" pitchFamily="18" charset="0"/>
              </a:rPr>
              <a:t>ELing</a:t>
            </a:r>
            <a:r>
              <a:rPr lang="en-US" sz="3200" dirty="0" smtClean="0">
                <a:solidFill>
                  <a:schemeClr val="tx2"/>
                </a:solidFill>
                <a:latin typeface="Times New Roman" pitchFamily="18" charset="0"/>
                <a:cs typeface="Times New Roman" pitchFamily="18" charset="0"/>
              </a:rPr>
              <a:t> 620)</a:t>
            </a:r>
            <a:br>
              <a:rPr lang="en-US" sz="3200" dirty="0" smtClean="0">
                <a:solidFill>
                  <a:schemeClr val="tx2"/>
                </a:solidFill>
                <a:latin typeface="Times New Roman" pitchFamily="18" charset="0"/>
                <a:cs typeface="Times New Roman" pitchFamily="18" charset="0"/>
              </a:rPr>
            </a:br>
            <a:r>
              <a:rPr lang="en-US" sz="3200" dirty="0" smtClean="0">
                <a:solidFill>
                  <a:schemeClr val="tx2"/>
                </a:solidFill>
                <a:latin typeface="Times New Roman" pitchFamily="18" charset="0"/>
                <a:cs typeface="Times New Roman" pitchFamily="18" charset="0"/>
              </a:rPr>
              <a:t>Language variation</a:t>
            </a:r>
            <a:endParaRPr lang="en-US" sz="3200" dirty="0">
              <a:solidFill>
                <a:schemeClr val="tx2"/>
              </a:solidFill>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r>
              <a:rPr lang="en-US" dirty="0" smtClean="0"/>
              <a:t>Week 3</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Some Notable Examples</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2400" b="1" u="sng" dirty="0" smtClean="0">
                <a:latin typeface="Times New Roman" pitchFamily="18" charset="0"/>
                <a:cs typeface="Times New Roman" pitchFamily="18" charset="0"/>
              </a:rPr>
              <a:t>Language and dialects in Papua New Guinea</a:t>
            </a:r>
            <a:r>
              <a:rPr lang="en-US" sz="2400" dirty="0" smtClean="0">
                <a:latin typeface="Times New Roman" pitchFamily="18" charset="0"/>
                <a:cs typeface="Times New Roman" pitchFamily="18" charset="0"/>
              </a:rPr>
              <a:t>: The greatest concentration of diversity is found in Melanesia (an area comprising the south-west Pacific island nations of Papua New Guinea, the Solomon Islands, Vanuatu, New Caledonia, and Fiji). Here up to 1,500 languages are spoken, with as many as half found in Papua New Guinea alone. Most of the languages in Papua New Guinea are spoken by small groups; probably 40 per cent have fewer than 500 speakers. There is a great diversity of language types.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533400"/>
            <a:ext cx="8229600" cy="5592763"/>
          </a:xfrm>
        </p:spPr>
        <p:txBody>
          <a:bodyPr>
            <a:normAutofit fontScale="92500" lnSpcReduction="10000"/>
          </a:bodyPr>
          <a:lstStyle/>
          <a:p>
            <a:pPr algn="just">
              <a:buNone/>
            </a:pPr>
            <a:r>
              <a:rPr lang="en-US" sz="2800" b="1" u="sng" dirty="0" smtClean="0">
                <a:latin typeface="Times New Roman" pitchFamily="18" charset="0"/>
                <a:cs typeface="Times New Roman" pitchFamily="18" charset="0"/>
              </a:rPr>
              <a:t>Languages and dialects in </a:t>
            </a:r>
            <a:r>
              <a:rPr lang="en-US" sz="2800" b="1" u="sng" dirty="0" err="1" smtClean="0">
                <a:latin typeface="Times New Roman" pitchFamily="18" charset="0"/>
                <a:cs typeface="Times New Roman" pitchFamily="18" charset="0"/>
              </a:rPr>
              <a:t>Africa</a:t>
            </a:r>
            <a:r>
              <a:rPr lang="en-US" sz="2800" dirty="0" err="1" smtClean="0">
                <a:latin typeface="Times New Roman" pitchFamily="18" charset="0"/>
                <a:cs typeface="Times New Roman" pitchFamily="18" charset="0"/>
              </a:rPr>
              <a:t>:In</a:t>
            </a:r>
            <a:r>
              <a:rPr lang="en-US" sz="2800" dirty="0" smtClean="0">
                <a:latin typeface="Times New Roman" pitchFamily="18" charset="0"/>
                <a:cs typeface="Times New Roman" pitchFamily="18" charset="0"/>
              </a:rPr>
              <a:t> order to understand the situation of languages and dialects in Africa we shall delve into the situations of a sample African country of Cameroon:</a:t>
            </a:r>
          </a:p>
          <a:p>
            <a:pPr algn="just">
              <a:buNone/>
            </a:pPr>
            <a:r>
              <a:rPr lang="en-US" sz="2800" dirty="0" smtClean="0">
                <a:latin typeface="Times New Roman" pitchFamily="18" charset="0"/>
                <a:cs typeface="Times New Roman" pitchFamily="18" charset="0"/>
              </a:rPr>
              <a:t>Some varieties spoken in Cameroon: </a:t>
            </a:r>
          </a:p>
          <a:p>
            <a:pPr algn="just"/>
            <a:r>
              <a:rPr lang="en-US" sz="2800" dirty="0" err="1" smtClean="0">
                <a:latin typeface="Times New Roman" pitchFamily="18" charset="0"/>
                <a:cs typeface="Times New Roman" pitchFamily="18" charset="0"/>
              </a:rPr>
              <a:t>Nizaa</a:t>
            </a:r>
            <a:r>
              <a:rPr lang="en-US" sz="2800" dirty="0" smtClean="0">
                <a:latin typeface="Times New Roman" pitchFamily="18" charset="0"/>
                <a:cs typeface="Times New Roman" pitchFamily="18" charset="0"/>
              </a:rPr>
              <a:t> </a:t>
            </a:r>
          </a:p>
          <a:p>
            <a:pPr algn="just"/>
            <a:r>
              <a:rPr lang="en-US" sz="2800" dirty="0" smtClean="0">
                <a:latin typeface="Times New Roman" pitchFamily="18" charset="0"/>
                <a:cs typeface="Times New Roman" pitchFamily="18" charset="0"/>
              </a:rPr>
              <a:t>Hausa </a:t>
            </a:r>
          </a:p>
          <a:p>
            <a:pPr algn="just"/>
            <a:r>
              <a:rPr lang="en-US" sz="2800" dirty="0" err="1" smtClean="0">
                <a:latin typeface="Times New Roman" pitchFamily="18" charset="0"/>
                <a:cs typeface="Times New Roman" pitchFamily="18" charset="0"/>
              </a:rPr>
              <a:t>Chamba</a:t>
            </a: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Fula</a:t>
            </a:r>
            <a:r>
              <a:rPr lang="en-US" sz="2800" dirty="0" smtClean="0">
                <a:latin typeface="Times New Roman" pitchFamily="18" charset="0"/>
                <a:cs typeface="Times New Roman" pitchFamily="18" charset="0"/>
              </a:rPr>
              <a:t> </a:t>
            </a:r>
          </a:p>
          <a:p>
            <a:pPr algn="just"/>
            <a:r>
              <a:rPr lang="en-US" sz="2800" dirty="0" smtClean="0">
                <a:latin typeface="Times New Roman" pitchFamily="18" charset="0"/>
                <a:cs typeface="Times New Roman" pitchFamily="18" charset="0"/>
              </a:rPr>
              <a:t>French  </a:t>
            </a:r>
          </a:p>
          <a:p>
            <a:pPr algn="just"/>
            <a:r>
              <a:rPr lang="en-US" sz="2800" dirty="0" smtClean="0">
                <a:latin typeface="Times New Roman" pitchFamily="18" charset="0"/>
                <a:cs typeface="Times New Roman" pitchFamily="18" charset="0"/>
              </a:rPr>
              <a:t>This makes a real situation. It is a description of a real situation found in many villages in the northern part of the African country of Cameroon, for example in </a:t>
            </a:r>
            <a:r>
              <a:rPr lang="en-US" sz="2800" dirty="0" err="1" smtClean="0">
                <a:latin typeface="Times New Roman" pitchFamily="18" charset="0"/>
                <a:cs typeface="Times New Roman" pitchFamily="18" charset="0"/>
              </a:rPr>
              <a:t>Galim</a:t>
            </a:r>
            <a:r>
              <a:rPr lang="en-US" sz="2800" dirty="0" smtClean="0">
                <a:latin typeface="Times New Roman" pitchFamily="18" charset="0"/>
                <a:cs typeface="Times New Roman" pitchFamily="18" charset="0"/>
              </a:rPr>
              <a:t>.</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533400"/>
            <a:ext cx="8229600" cy="5592763"/>
          </a:xfrm>
        </p:spPr>
        <p:txBody>
          <a:bodyPr>
            <a:normAutofit fontScale="70000" lnSpcReduction="20000"/>
          </a:bodyPr>
          <a:lstStyle/>
          <a:p>
            <a:pPr algn="just">
              <a:buNone/>
            </a:pPr>
            <a:r>
              <a:rPr lang="en-US" b="1" u="sng" dirty="0" smtClean="0">
                <a:latin typeface="Times New Roman" pitchFamily="18" charset="0"/>
                <a:cs typeface="Times New Roman" pitchFamily="18" charset="0"/>
              </a:rPr>
              <a:t>Language and Dialects in Pakistan  </a:t>
            </a:r>
          </a:p>
          <a:p>
            <a:pPr algn="just"/>
            <a:r>
              <a:rPr lang="en-US" dirty="0" smtClean="0">
                <a:latin typeface="Times New Roman" pitchFamily="18" charset="0"/>
                <a:cs typeface="Times New Roman" pitchFamily="18" charset="0"/>
              </a:rPr>
              <a:t>Pakistan is an amalgamation of heterogeneous groups with widely different linguistic characteristics. A large number of languages are spoken, for instance, official languages: Urdu and English. Urdu is the official language, though it is not the first language of the majority of the population. Apart from Urdu and English, which is limited to a small proportion of the population no language is commonly understood</a:t>
            </a:r>
          </a:p>
          <a:p>
            <a:pPr algn="just"/>
            <a:r>
              <a:rPr lang="en-US" dirty="0" smtClean="0">
                <a:latin typeface="Times New Roman" pitchFamily="18" charset="0"/>
                <a:cs typeface="Times New Roman" pitchFamily="18" charset="0"/>
              </a:rPr>
              <a:t>The national language Urdu has a number of handicaps. The regional languages - Punjabi, </a:t>
            </a:r>
            <a:r>
              <a:rPr lang="en-US" dirty="0" err="1" smtClean="0">
                <a:latin typeface="Times New Roman" pitchFamily="18" charset="0"/>
                <a:cs typeface="Times New Roman" pitchFamily="18" charset="0"/>
              </a:rPr>
              <a:t>Baluchi</a:t>
            </a:r>
            <a:r>
              <a:rPr lang="en-US" dirty="0" smtClean="0">
                <a:latin typeface="Times New Roman" pitchFamily="18" charset="0"/>
                <a:cs typeface="Times New Roman" pitchFamily="18" charset="0"/>
              </a:rPr>
              <a:t>, Sindhi and Pashto, though rich in literature- rely heavily on oral tradition and moreover, lack a unitary system of speech form (</a:t>
            </a:r>
            <a:r>
              <a:rPr lang="en-US" dirty="0" err="1" smtClean="0">
                <a:latin typeface="Times New Roman" pitchFamily="18" charset="0"/>
                <a:cs typeface="Times New Roman" pitchFamily="18" charset="0"/>
              </a:rPr>
              <a:t>Mansoor</a:t>
            </a:r>
            <a:r>
              <a:rPr lang="en-US" dirty="0" smtClean="0">
                <a:latin typeface="Times New Roman" pitchFamily="18" charset="0"/>
                <a:cs typeface="Times New Roman" pitchFamily="18" charset="0"/>
              </a:rPr>
              <a:t>, 1993). Apart from Urdu and English, which is limited to a small proportion of the population no language is commonly understood. The national language Urdu is not indigenous and suffers from a number of handicaps. To complicate the situation even more, all speakers within a language community do not use a single form. Thus, within languages, there exist styles and dialects with varying degrees of mutual intelligibility.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Standard Language</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4906963"/>
          </a:xfrm>
        </p:spPr>
        <p:txBody>
          <a:bodyPr>
            <a:noAutofit/>
          </a:bodyPr>
          <a:lstStyle/>
          <a:p>
            <a:pPr algn="just"/>
            <a:r>
              <a:rPr lang="en-US" sz="2400" dirty="0" smtClean="0">
                <a:latin typeface="Times New Roman" pitchFamily="18" charset="0"/>
                <a:cs typeface="Times New Roman" pitchFamily="18" charset="0"/>
              </a:rPr>
              <a:t>It is fair to say that the only kind of variety which would count as a 'proper language' is a standard language</a:t>
            </a:r>
          </a:p>
          <a:p>
            <a:pPr algn="just"/>
            <a:r>
              <a:rPr lang="en-US" sz="2400" dirty="0" smtClean="0">
                <a:latin typeface="Times New Roman" pitchFamily="18" charset="0"/>
                <a:cs typeface="Times New Roman" pitchFamily="18" charset="0"/>
              </a:rPr>
              <a:t>Standard languages are the result of a direct and deliberate intervention by society. This intervention i.e. the process of standardization produces a standard language out of dialects or  non-standard varieties. The notion `standard language' is somewhat imprecise, but a typical standard language will pass  through the following processes:  </a:t>
            </a:r>
          </a:p>
          <a:p>
            <a:pPr algn="just"/>
            <a:r>
              <a:rPr lang="en-US" sz="2400" dirty="0" smtClean="0">
                <a:latin typeface="Times New Roman" pitchFamily="18" charset="0"/>
                <a:cs typeface="Times New Roman" pitchFamily="18" charset="0"/>
              </a:rPr>
              <a:t>1. Selection  </a:t>
            </a:r>
          </a:p>
          <a:p>
            <a:pPr algn="just"/>
            <a:r>
              <a:rPr lang="en-US" sz="2400" dirty="0" smtClean="0">
                <a:latin typeface="Times New Roman" pitchFamily="18" charset="0"/>
                <a:cs typeface="Times New Roman" pitchFamily="18" charset="0"/>
              </a:rPr>
              <a:t>2. Codification  </a:t>
            </a:r>
          </a:p>
          <a:p>
            <a:pPr algn="just"/>
            <a:r>
              <a:rPr lang="en-US" sz="2400" dirty="0" smtClean="0">
                <a:latin typeface="Times New Roman" pitchFamily="18" charset="0"/>
                <a:cs typeface="Times New Roman" pitchFamily="18" charset="0"/>
              </a:rPr>
              <a:t>3. Elaboration of function </a:t>
            </a:r>
          </a:p>
          <a:p>
            <a:pPr algn="just"/>
            <a:r>
              <a:rPr lang="en-US" sz="2400" dirty="0" smtClean="0">
                <a:latin typeface="Times New Roman" pitchFamily="18" charset="0"/>
                <a:cs typeface="Times New Roman" pitchFamily="18" charset="0"/>
              </a:rPr>
              <a:t> 4. Acceptance</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457200" y="381000"/>
          <a:ext cx="8229600" cy="5745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8229600" cy="5821363"/>
          </a:xfrm>
        </p:spPr>
        <p:txBody>
          <a:bodyPr anchor="t">
            <a:normAutofit/>
          </a:bodyPr>
          <a:lstStyle/>
          <a:p>
            <a:pPr lvl="1" algn="just">
              <a:buNone/>
            </a:pPr>
            <a:r>
              <a:rPr lang="en-US" sz="2400" dirty="0" smtClean="0">
                <a:latin typeface="Times New Roman" pitchFamily="18" charset="0"/>
                <a:cs typeface="Times New Roman" pitchFamily="18" charset="0"/>
              </a:rPr>
              <a:t>These factors are quite widely accepted by sociolinguists. However, there is ample scope for debate and disagreement about the desirability of certain aspects of standardization. For instance, it is not essential either that standardization should involve matters of pronunciation as well as of writing (Macaulay, 1973) or that the standard language should be presented as the only 'correct' variety</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English</a:t>
            </a:r>
            <a:endParaRPr lang="en-US" dirty="0"/>
          </a:p>
        </p:txBody>
      </p:sp>
      <p:sp>
        <p:nvSpPr>
          <p:cNvPr id="3" name="Content Placeholder 2"/>
          <p:cNvSpPr>
            <a:spLocks noGrp="1"/>
          </p:cNvSpPr>
          <p:nvPr>
            <p:ph idx="1"/>
          </p:nvPr>
        </p:nvSpPr>
        <p:spPr>
          <a:xfrm>
            <a:off x="457200" y="1143000"/>
            <a:ext cx="8229600" cy="4983163"/>
          </a:xfrm>
        </p:spPr>
        <p:txBody>
          <a:bodyPr>
            <a:noAutofit/>
          </a:bodyPr>
          <a:lstStyle/>
          <a:p>
            <a:pPr algn="just"/>
            <a:r>
              <a:rPr lang="en-US" sz="1600" dirty="0" smtClean="0">
                <a:latin typeface="Times New Roman" pitchFamily="18" charset="0"/>
                <a:cs typeface="Times New Roman" pitchFamily="18" charset="0"/>
              </a:rPr>
              <a:t>Standard English is that variety of English which is usually used in print, and which is normally taught in schools and to non-native speakers learning the language. It is also the variety which is normally spoken by educated people and used in news broadcasts and other similar situations.</a:t>
            </a:r>
          </a:p>
          <a:p>
            <a:pPr algn="just"/>
            <a:r>
              <a:rPr lang="en-US" sz="1600" dirty="0" smtClean="0">
                <a:latin typeface="Times New Roman" pitchFamily="18" charset="0"/>
                <a:cs typeface="Times New Roman" pitchFamily="18" charset="0"/>
              </a:rPr>
              <a:t> The </a:t>
            </a:r>
            <a:r>
              <a:rPr lang="en-US" sz="1600" dirty="0" smtClean="0">
                <a:solidFill>
                  <a:srgbClr val="FF0000"/>
                </a:solidFill>
                <a:latin typeface="Times New Roman" pitchFamily="18" charset="0"/>
                <a:cs typeface="Times New Roman" pitchFamily="18" charset="0"/>
              </a:rPr>
              <a:t>difference between standard and nonstandard</a:t>
            </a:r>
            <a:r>
              <a:rPr lang="en-US" sz="1600" dirty="0" smtClean="0">
                <a:latin typeface="Times New Roman" pitchFamily="18" charset="0"/>
                <a:cs typeface="Times New Roman" pitchFamily="18" charset="0"/>
              </a:rPr>
              <a:t>, it should be noted, has nothing in principle to do with differences between formal and colloquial language, or with concepts such as 'bad language'. Standard English has colloquial as well as formal variants, and Standard English speakers swear as much as others.</a:t>
            </a:r>
          </a:p>
          <a:p>
            <a:pPr algn="just"/>
            <a:r>
              <a:rPr lang="en-US" sz="1600" dirty="0" smtClean="0">
                <a:latin typeface="Times New Roman" pitchFamily="18" charset="0"/>
                <a:cs typeface="Times New Roman" pitchFamily="18" charset="0"/>
              </a:rPr>
              <a:t>Historically speaking, the standard variety of the language developed out of the English dialects used in and around London</a:t>
            </a:r>
          </a:p>
          <a:p>
            <a:pPr algn="just"/>
            <a:r>
              <a:rPr lang="en-US" sz="1600" dirty="0" smtClean="0">
                <a:latin typeface="Times New Roman" pitchFamily="18" charset="0"/>
                <a:cs typeface="Times New Roman" pitchFamily="18" charset="0"/>
              </a:rPr>
              <a:t>As time passed, the English used in the upper classes of society in the capital city came to diverge quite markedly from that used by other social groups and came to be regarded as the model for all those who wished to speak and write 'well'. When printing became widespread, it was the form of English most widely used in books, and, although it has undergone many changes, it has always retained its character as the form of the English language with the highest profile. </a:t>
            </a:r>
          </a:p>
          <a:p>
            <a:pPr algn="just"/>
            <a:r>
              <a:rPr lang="en-US" sz="1600" dirty="0" smtClean="0">
                <a:latin typeface="Times New Roman" pitchFamily="18" charset="0"/>
                <a:cs typeface="Times New Roman" pitchFamily="18" charset="0"/>
              </a:rPr>
              <a:t>There is a general consensus among educated people, and in particular among those who hold powerful and influential positions, as to what is Standard English and what is not-Standard English is, as it were, imposed from above over the range of regional dialects - the dialect continuum -and for this reason can be called a superposed variety of language.</a:t>
            </a:r>
            <a:endParaRPr lang="en-US"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Standard English Pronunciation</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pPr algn="just"/>
            <a:r>
              <a:rPr lang="en-US" dirty="0" smtClean="0">
                <a:latin typeface="Times New Roman" pitchFamily="18" charset="0"/>
                <a:cs typeface="Times New Roman" pitchFamily="18" charset="0"/>
              </a:rPr>
              <a:t>There is also one accent which only occurs together with Standard English. This is the British English accent, or more properly the English </a:t>
            </a:r>
            <a:r>
              <a:rPr lang="en-US" dirty="0" err="1" smtClean="0">
                <a:latin typeface="Times New Roman" pitchFamily="18" charset="0"/>
                <a:cs typeface="Times New Roman" pitchFamily="18" charset="0"/>
              </a:rPr>
              <a:t>English</a:t>
            </a:r>
            <a:r>
              <a:rPr lang="en-US" dirty="0" smtClean="0">
                <a:latin typeface="Times New Roman" pitchFamily="18" charset="0"/>
                <a:cs typeface="Times New Roman" pitchFamily="18" charset="0"/>
              </a:rPr>
              <a:t> accent, which is known to linguists as RP ('received pronunciation').</a:t>
            </a:r>
          </a:p>
          <a:p>
            <a:pPr algn="just"/>
            <a:r>
              <a:rPr lang="en-US" dirty="0" smtClean="0">
                <a:latin typeface="Times New Roman" pitchFamily="18" charset="0"/>
                <a:cs typeface="Times New Roman" pitchFamily="18" charset="0"/>
              </a:rPr>
              <a:t>This is the accent which developed largely in the residential, fee-paying English 'Public Schools' </a:t>
            </a:r>
            <a:r>
              <a:rPr lang="en-US" dirty="0" err="1" smtClean="0">
                <a:latin typeface="Times New Roman" pitchFamily="18" charset="0"/>
                <a:cs typeface="Times New Roman" pitchFamily="18" charset="0"/>
              </a:rPr>
              <a:t>favoured</a:t>
            </a:r>
            <a:r>
              <a:rPr lang="en-US" dirty="0" smtClean="0">
                <a:latin typeface="Times New Roman" pitchFamily="18" charset="0"/>
                <a:cs typeface="Times New Roman" pitchFamily="18" charset="0"/>
              </a:rPr>
              <a:t> by the aristocracy and the upper-middle-classes, at least for their sons, and which was until quite recently required of all BBC announcers. It is known colloquially under  various names such as 'Oxford English' and 'BBC English', and is still the accent taught to non-native speakers learning British pronunciation.</a:t>
            </a:r>
          </a:p>
          <a:p>
            <a:pPr algn="just"/>
            <a:r>
              <a:rPr lang="en-US" dirty="0" smtClean="0">
                <a:latin typeface="Times New Roman" pitchFamily="18" charset="0"/>
                <a:cs typeface="Times New Roman" pitchFamily="18" charset="0"/>
              </a:rPr>
              <a:t>however, not necessary to speak RP to speak Standard English. Standard English can be spoken with any regional accent, and in the vast majority of cases normally is.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 Assignment</a:t>
            </a:r>
            <a:endParaRPr lang="en-US" dirty="0"/>
          </a:p>
        </p:txBody>
      </p:sp>
      <p:sp>
        <p:nvSpPr>
          <p:cNvPr id="3" name="Content Placeholder 2"/>
          <p:cNvSpPr>
            <a:spLocks noGrp="1"/>
          </p:cNvSpPr>
          <p:nvPr>
            <p:ph idx="1"/>
          </p:nvPr>
        </p:nvSpPr>
        <p:spPr/>
        <p:txBody>
          <a:bodyPr/>
          <a:lstStyle/>
          <a:p>
            <a:r>
              <a:rPr lang="en-US" dirty="0" smtClean="0"/>
              <a:t>Read chapter 1 from Peter Roach’s book, pages 1 to 10.</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Language and Dialect</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pPr algn="just"/>
            <a:r>
              <a:rPr lang="en-US" dirty="0">
                <a:latin typeface="Times New Roman" pitchFamily="18" charset="0"/>
                <a:cs typeface="Times New Roman" pitchFamily="18" charset="0"/>
              </a:rPr>
              <a:t>D</a:t>
            </a:r>
            <a:r>
              <a:rPr lang="en-US" dirty="0" smtClean="0">
                <a:latin typeface="Times New Roman" pitchFamily="18" charset="0"/>
                <a:cs typeface="Times New Roman" pitchFamily="18" charset="0"/>
              </a:rPr>
              <a:t>istinction between `language' and 'dialect' is an influence of Greek culture. There were a number of clearly distinct written varieties in use in Classical Greece, each associated with a different area and used for a different kind of literature. </a:t>
            </a:r>
          </a:p>
          <a:p>
            <a:pPr algn="just"/>
            <a:r>
              <a:rPr lang="en-US" dirty="0" smtClean="0">
                <a:latin typeface="Times New Roman" pitchFamily="18" charset="0"/>
                <a:cs typeface="Times New Roman" pitchFamily="18" charset="0"/>
              </a:rPr>
              <a:t>Thus the meanings of the Greek terms which were translated as 'language' and 'dialect' were in fact quite different from the meanings these words have in English now. </a:t>
            </a:r>
          </a:p>
          <a:p>
            <a:pPr algn="just"/>
            <a:r>
              <a:rPr lang="en-US" dirty="0" smtClean="0">
                <a:latin typeface="Times New Roman" pitchFamily="18" charset="0"/>
                <a:cs typeface="Times New Roman" pitchFamily="18" charset="0"/>
              </a:rPr>
              <a:t>Their equivalents in French are perhaps more similar, since the French word ‘</a:t>
            </a:r>
            <a:r>
              <a:rPr lang="en-US" dirty="0" err="1" smtClean="0">
                <a:latin typeface="Times New Roman" pitchFamily="18" charset="0"/>
                <a:cs typeface="Times New Roman" pitchFamily="18" charset="0"/>
              </a:rPr>
              <a:t>dialecte</a:t>
            </a:r>
            <a:r>
              <a:rPr lang="en-US" dirty="0" smtClean="0">
                <a:latin typeface="Times New Roman" pitchFamily="18" charset="0"/>
                <a:cs typeface="Times New Roman" pitchFamily="18" charset="0"/>
              </a:rPr>
              <a:t>’ refers only to regional varieties which are written and have a literature in contrast with regional varieties which are not written are called ‘patois’ (</a:t>
            </a:r>
            <a:r>
              <a:rPr lang="en-US" dirty="0">
                <a:latin typeface="Times New Roman" pitchFamily="18" charset="0"/>
                <a:cs typeface="Times New Roman" pitchFamily="18" charset="0"/>
              </a:rPr>
              <a:t>the dialect of a particular region, especially one with low status in relation to the standard language of the </a:t>
            </a:r>
            <a:r>
              <a:rPr lang="en-US" dirty="0" smtClean="0">
                <a:latin typeface="Times New Roman" pitchFamily="18" charset="0"/>
                <a:cs typeface="Times New Roman" pitchFamily="18" charset="0"/>
              </a:rPr>
              <a:t>country).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381000"/>
            <a:ext cx="8229600" cy="5745163"/>
          </a:xfrm>
        </p:spPr>
        <p:txBody>
          <a:bodyPr>
            <a:normAutofit/>
          </a:bodyPr>
          <a:lstStyle/>
          <a:p>
            <a:pPr algn="just"/>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a:p>
            <a:pPr algn="just"/>
            <a:r>
              <a:rPr lang="en-US" sz="2000" u="sng" dirty="0" smtClean="0">
                <a:latin typeface="Times New Roman" pitchFamily="18" charset="0"/>
                <a:cs typeface="Times New Roman" pitchFamily="18" charset="0"/>
              </a:rPr>
              <a:t>Political and cultural factors affecting dialect and language distinction</a:t>
            </a:r>
            <a:r>
              <a:rPr lang="en-US" sz="2000" dirty="0" smtClean="0">
                <a:latin typeface="Times New Roman" pitchFamily="18" charset="0"/>
                <a:cs typeface="Times New Roman" pitchFamily="18" charset="0"/>
              </a:rPr>
              <a:t>: The criterion of 'mutual intelligibility', and other purely linguistic criteria of less importance in the use of the terms language and dialect than are political and cultural factors, of which the two most important are </a:t>
            </a:r>
            <a:r>
              <a:rPr lang="en-US" sz="2000" i="1" dirty="0" smtClean="0">
                <a:latin typeface="Times New Roman" pitchFamily="18" charset="0"/>
                <a:cs typeface="Times New Roman" pitchFamily="18" charset="0"/>
              </a:rPr>
              <a:t>autonomy</a:t>
            </a:r>
            <a:r>
              <a:rPr lang="en-US" sz="2000" dirty="0" smtClean="0">
                <a:latin typeface="Times New Roman" pitchFamily="18" charset="0"/>
                <a:cs typeface="Times New Roman" pitchFamily="18" charset="0"/>
              </a:rPr>
              <a:t> (independence) and </a:t>
            </a:r>
            <a:r>
              <a:rPr lang="en-US" sz="2000" i="1" dirty="0" smtClean="0">
                <a:latin typeface="Times New Roman" pitchFamily="18" charset="0"/>
                <a:cs typeface="Times New Roman" pitchFamily="18" charset="0"/>
              </a:rPr>
              <a:t>heteronomy</a:t>
            </a:r>
            <a:r>
              <a:rPr lang="en-US" sz="2000" dirty="0" smtClean="0">
                <a:latin typeface="Times New Roman" pitchFamily="18" charset="0"/>
                <a:cs typeface="Times New Roman" pitchFamily="18" charset="0"/>
              </a:rPr>
              <a:t> (dependence).</a:t>
            </a:r>
          </a:p>
          <a:p>
            <a:pPr algn="just"/>
            <a:r>
              <a:rPr lang="en-US" sz="2000" u="sng" dirty="0" smtClean="0">
                <a:latin typeface="Times New Roman" pitchFamily="18" charset="0"/>
                <a:cs typeface="Times New Roman" pitchFamily="18" charset="0"/>
              </a:rPr>
              <a:t>Case study of Dutch and </a:t>
            </a:r>
            <a:r>
              <a:rPr lang="en-US" sz="2000" u="sng" dirty="0">
                <a:latin typeface="Times New Roman" pitchFamily="18" charset="0"/>
                <a:cs typeface="Times New Roman" pitchFamily="18" charset="0"/>
              </a:rPr>
              <a:t>G</a:t>
            </a:r>
            <a:r>
              <a:rPr lang="en-US" sz="2000" u="sng" dirty="0" smtClean="0">
                <a:latin typeface="Times New Roman" pitchFamily="18" charset="0"/>
                <a:cs typeface="Times New Roman" pitchFamily="18" charset="0"/>
              </a:rPr>
              <a:t>erman:  </a:t>
            </a:r>
            <a:r>
              <a:rPr lang="en-US" sz="2000" dirty="0" smtClean="0">
                <a:latin typeface="Times New Roman" pitchFamily="18" charset="0"/>
                <a:cs typeface="Times New Roman" pitchFamily="18" charset="0"/>
              </a:rPr>
              <a:t>We can say that Dutch and German are autonomous, since both are independent, standardized varieties of language with, as it were, a life of their own. On the other hand, the nonstandard dialects of Germany, Austria and German-speaking Switzerland are all </a:t>
            </a:r>
            <a:r>
              <a:rPr lang="en-US" sz="2000" dirty="0" err="1" smtClean="0">
                <a:latin typeface="Times New Roman" pitchFamily="18" charset="0"/>
                <a:cs typeface="Times New Roman" pitchFamily="18" charset="0"/>
              </a:rPr>
              <a:t>heteronomous</a:t>
            </a:r>
            <a:r>
              <a:rPr lang="en-US" sz="2000" dirty="0" smtClean="0">
                <a:latin typeface="Times New Roman" pitchFamily="18" charset="0"/>
                <a:cs typeface="Times New Roman" pitchFamily="18" charset="0"/>
              </a:rPr>
              <a:t> with respect to standard German, in spite of the fact that they may be very unlike each other and that some of them may be very like Dutch dialects. (See Peter </a:t>
            </a:r>
            <a:r>
              <a:rPr lang="en-US" sz="2000" dirty="0" err="1" smtClean="0">
                <a:latin typeface="Times New Roman" pitchFamily="18" charset="0"/>
                <a:cs typeface="Times New Roman" pitchFamily="18" charset="0"/>
              </a:rPr>
              <a:t>Trudgill</a:t>
            </a:r>
            <a:r>
              <a:rPr lang="en-US" sz="2000" dirty="0" smtClean="0">
                <a:latin typeface="Times New Roman" pitchFamily="18" charset="0"/>
                <a:cs typeface="Times New Roman" pitchFamily="18" charset="0"/>
              </a:rPr>
              <a:t> pgs. 3&amp;4)</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Kinds of Dialect</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4906963"/>
          </a:xfrm>
        </p:spPr>
        <p:txBody>
          <a:bodyPr>
            <a:noAutofit/>
          </a:bodyPr>
          <a:lstStyle/>
          <a:p>
            <a:r>
              <a:rPr lang="en-US" sz="2000" dirty="0">
                <a:latin typeface="Times New Roman" pitchFamily="18" charset="0"/>
                <a:cs typeface="Times New Roman" pitchFamily="18" charset="0"/>
              </a:rPr>
              <a:t>D</a:t>
            </a:r>
            <a:r>
              <a:rPr lang="en-US" sz="2000" dirty="0" smtClean="0">
                <a:latin typeface="Times New Roman" pitchFamily="18" charset="0"/>
                <a:cs typeface="Times New Roman" pitchFamily="18" charset="0"/>
              </a:rPr>
              <a:t>ialects may be of different kinds. </a:t>
            </a:r>
            <a:r>
              <a:rPr lang="en-US" sz="2000" dirty="0" smtClean="0">
                <a:solidFill>
                  <a:srgbClr val="FF0000"/>
                </a:solidFill>
                <a:latin typeface="Times New Roman" pitchFamily="18" charset="0"/>
                <a:cs typeface="Times New Roman" pitchFamily="18" charset="0"/>
              </a:rPr>
              <a:t>A ‘regional dialect</a:t>
            </a:r>
            <a:r>
              <a:rPr lang="en-US" sz="2000" dirty="0" smtClean="0">
                <a:latin typeface="Times New Roman" pitchFamily="18" charset="0"/>
                <a:cs typeface="Times New Roman" pitchFamily="18" charset="0"/>
              </a:rPr>
              <a:t>’ is a variety associated with a place, such as the Yorkshire dialect in England or the Bavarian dialect in Germany. Dialects of a language tend to differ more from one another the more remote they are from one another geographically. </a:t>
            </a:r>
          </a:p>
          <a:p>
            <a:r>
              <a:rPr lang="en-US" sz="2000" dirty="0" smtClean="0">
                <a:latin typeface="Times New Roman" pitchFamily="18" charset="0"/>
                <a:cs typeface="Times New Roman" pitchFamily="18" charset="0"/>
              </a:rPr>
              <a:t>In this respect the study of dialects or dialectology has to do with boundaries, which often coincide with geographical features such as rivers and mountains</a:t>
            </a:r>
          </a:p>
          <a:p>
            <a:r>
              <a:rPr lang="en-US" sz="2000" dirty="0" smtClean="0">
                <a:latin typeface="Times New Roman" pitchFamily="18" charset="0"/>
                <a:cs typeface="Times New Roman" pitchFamily="18" charset="0"/>
              </a:rPr>
              <a:t>Boundaries are, however, often of a social nature, e.g. between different social class groups. In this case we may speak of </a:t>
            </a:r>
            <a:r>
              <a:rPr lang="en-US" sz="2000" dirty="0" smtClean="0">
                <a:solidFill>
                  <a:srgbClr val="FF0000"/>
                </a:solidFill>
                <a:latin typeface="Times New Roman" pitchFamily="18" charset="0"/>
                <a:cs typeface="Times New Roman" pitchFamily="18" charset="0"/>
              </a:rPr>
              <a:t>‘social dialects’. </a:t>
            </a:r>
            <a:r>
              <a:rPr lang="en-US" sz="2000" dirty="0" smtClean="0">
                <a:latin typeface="Times New Roman" pitchFamily="18" charset="0"/>
                <a:cs typeface="Times New Roman" pitchFamily="18" charset="0"/>
              </a:rPr>
              <a:t>Hierarchical social structure such as we find in Britain, where social class takes precedence over geography as a determinant of speech, there is far more geographical variation among people in the lower social classes than there is amongst those at the `top' of the social heap</a:t>
            </a:r>
          </a:p>
          <a:p>
            <a:r>
              <a:rPr lang="en-US" sz="2000" dirty="0" smtClean="0">
                <a:latin typeface="Times New Roman" pitchFamily="18" charset="0"/>
                <a:cs typeface="Times New Roman" pitchFamily="18" charset="0"/>
              </a:rPr>
              <a:t>Social dialects say who we are, and regional dialects where we come from</a:t>
            </a: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Idiolect </a:t>
            </a:r>
            <a:endParaRPr lang="en-US" dirty="0"/>
          </a:p>
        </p:txBody>
      </p:sp>
      <p:sp>
        <p:nvSpPr>
          <p:cNvPr id="3" name="Content Placeholder 2"/>
          <p:cNvSpPr>
            <a:spLocks noGrp="1"/>
          </p:cNvSpPr>
          <p:nvPr>
            <p:ph idx="1"/>
          </p:nvPr>
        </p:nvSpPr>
        <p:spPr>
          <a:xfrm>
            <a:off x="457200" y="1219200"/>
            <a:ext cx="8229600" cy="4906963"/>
          </a:xfrm>
        </p:spPr>
        <p:txBody>
          <a:bodyPr>
            <a:normAutofit fontScale="62500" lnSpcReduction="20000"/>
          </a:bodyPr>
          <a:lstStyle/>
          <a:p>
            <a:pPr algn="just"/>
            <a:r>
              <a:rPr lang="en-US" dirty="0" smtClean="0">
                <a:latin typeface="Times New Roman" pitchFamily="18" charset="0"/>
                <a:cs typeface="Times New Roman" pitchFamily="18" charset="0"/>
              </a:rPr>
              <a:t>An idiolect is a language variety, the linguistic (</a:t>
            </a:r>
            <a:r>
              <a:rPr lang="en-US"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e. syntactic, phonological, referential, etc.) properties of which can be exhaustively specified in terms of the </a:t>
            </a:r>
            <a:r>
              <a:rPr lang="en-US" dirty="0" smtClean="0">
                <a:solidFill>
                  <a:srgbClr val="FF0000"/>
                </a:solidFill>
                <a:latin typeface="Times New Roman" pitchFamily="18" charset="0"/>
                <a:cs typeface="Times New Roman" pitchFamily="18" charset="0"/>
              </a:rPr>
              <a:t>intrinsic</a:t>
            </a:r>
            <a:r>
              <a:rPr lang="en-US" dirty="0" smtClean="0">
                <a:latin typeface="Times New Roman" pitchFamily="18" charset="0"/>
                <a:cs typeface="Times New Roman" pitchFamily="18" charset="0"/>
              </a:rPr>
              <a:t> properties of some single individual, the person whose idiolect it is. The force of “intrinsic” is to exclude essential reference to features of the person’s wider environment, and in particular to their linguistic community.  </a:t>
            </a:r>
          </a:p>
          <a:p>
            <a:pPr algn="just"/>
            <a:r>
              <a:rPr lang="en-US" dirty="0" smtClean="0">
                <a:latin typeface="Times New Roman" pitchFamily="18" charset="0"/>
                <a:cs typeface="Times New Roman" pitchFamily="18" charset="0"/>
              </a:rPr>
              <a:t>The unique usage encompasses vocabulary, grammar, and pronunciation. Idiolect as the variety of language unique to an individual differs from a dialect that is a common set of linguistic characteristics shared among some group of people.</a:t>
            </a:r>
          </a:p>
          <a:p>
            <a:pPr algn="just"/>
            <a:r>
              <a:rPr lang="en-US" dirty="0" smtClean="0">
                <a:latin typeface="Times New Roman" pitchFamily="18" charset="0"/>
                <a:cs typeface="Times New Roman" pitchFamily="18" charset="0"/>
              </a:rPr>
              <a:t>There are many more subtle factors, like living in multiple locations at different ages, the more or less unique family terms, the topic-specific jargon of the schools and workplaces, and any other languages you speak. For example, a doctor who watches a lot of sci-fi will have a slightly different vocabulary than a lawyer who reads a lot of historical fiction. In fact no two people live the same life, and no two have the same set of linguistic influences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test of your idiolect</a:t>
            </a:r>
            <a:endParaRPr lang="en-US" dirty="0"/>
          </a:p>
        </p:txBody>
      </p:sp>
      <p:pic>
        <p:nvPicPr>
          <p:cNvPr id="4" name="Content Placeholder 3" descr="Color_icon_cyan.svg.png"/>
          <p:cNvPicPr>
            <a:picLocks noGrp="1" noChangeAspect="1"/>
          </p:cNvPicPr>
          <p:nvPr>
            <p:ph idx="1"/>
          </p:nvPr>
        </p:nvPicPr>
        <p:blipFill>
          <a:blip r:embed="rId2" cstate="print"/>
          <a:stretch>
            <a:fillRect/>
          </a:stretch>
        </p:blipFill>
        <p:spPr>
          <a:xfrm>
            <a:off x="2309018" y="1600200"/>
            <a:ext cx="4525963" cy="4525963"/>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Dialect and Identity</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2400" dirty="0" smtClean="0">
                <a:latin typeface="Times New Roman" pitchFamily="18" charset="0"/>
                <a:cs typeface="Times New Roman" pitchFamily="18" charset="0"/>
              </a:rPr>
              <a:t>We each have a sense of who we are and equally, of who we want to be. We choose, from situation to situation, and even from second to second, how to express ourselves. So, it is a continuous process. Usually it is unintentional, triggered by a place, subject of conversation, company etc. But these choices are not random, they are guided by our sense of belonging, and are shaped by our identity. This leads to certain questions:  </a:t>
            </a:r>
          </a:p>
          <a:p>
            <a:pPr lvl="1" algn="just"/>
            <a:r>
              <a:rPr lang="en-US" sz="2000" dirty="0" smtClean="0">
                <a:latin typeface="Times New Roman" pitchFamily="18" charset="0"/>
                <a:cs typeface="Times New Roman" pitchFamily="18" charset="0"/>
              </a:rPr>
              <a:t>What is identity? </a:t>
            </a:r>
          </a:p>
          <a:p>
            <a:pPr lvl="1" algn="just"/>
            <a:r>
              <a:rPr lang="en-US" sz="2000" dirty="0" smtClean="0">
                <a:latin typeface="Times New Roman" pitchFamily="18" charset="0"/>
                <a:cs typeface="Times New Roman" pitchFamily="18" charset="0"/>
              </a:rPr>
              <a:t>What is linguistic identity? </a:t>
            </a:r>
          </a:p>
          <a:p>
            <a:pPr lvl="1" algn="just"/>
            <a:r>
              <a:rPr lang="en-US" sz="2000" dirty="0" smtClean="0">
                <a:latin typeface="Times New Roman" pitchFamily="18" charset="0"/>
                <a:cs typeface="Times New Roman" pitchFamily="18" charset="0"/>
              </a:rPr>
              <a:t>What do dialects have to do with identity?</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Screenshot (741).png"/>
          <p:cNvPicPr>
            <a:picLocks noGrp="1" noChangeAspect="1"/>
          </p:cNvPicPr>
          <p:nvPr>
            <p:ph idx="1"/>
          </p:nvPr>
        </p:nvPicPr>
        <p:blipFill>
          <a:blip r:embed="rId2" cstate="print"/>
          <a:srcRect l="13083" t="1684" r="1725" b="19186"/>
          <a:stretch>
            <a:fillRect/>
          </a:stretch>
        </p:blipFill>
        <p:spPr>
          <a:xfrm>
            <a:off x="1143000" y="1752600"/>
            <a:ext cx="6858000" cy="3581400"/>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Principles of Dialectology</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pPr algn="just"/>
            <a:r>
              <a:rPr lang="en-US" dirty="0" smtClean="0">
                <a:latin typeface="Times New Roman" pitchFamily="18" charset="0"/>
                <a:cs typeface="Times New Roman" pitchFamily="18" charset="0"/>
              </a:rPr>
              <a:t>There are certain principles regarding study of dialects:</a:t>
            </a:r>
          </a:p>
          <a:p>
            <a:pPr algn="just"/>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First Premise</a:t>
            </a:r>
            <a:r>
              <a:rPr lang="en-US" dirty="0" smtClean="0">
                <a:latin typeface="Times New Roman" pitchFamily="18" charset="0"/>
                <a:cs typeface="Times New Roman" pitchFamily="18" charset="0"/>
              </a:rPr>
              <a:t>:  Linguistics is a descriptive rather than a prescriptive discipline</a:t>
            </a:r>
          </a:p>
          <a:p>
            <a:pPr algn="just"/>
            <a:r>
              <a:rPr lang="en-US" b="1" dirty="0" smtClean="0">
                <a:latin typeface="Times New Roman" pitchFamily="18" charset="0"/>
                <a:cs typeface="Times New Roman" pitchFamily="18" charset="0"/>
              </a:rPr>
              <a:t>Second Premise</a:t>
            </a:r>
            <a:r>
              <a:rPr lang="en-US" dirty="0" smtClean="0">
                <a:latin typeface="Times New Roman" pitchFamily="18" charset="0"/>
                <a:cs typeface="Times New Roman" pitchFamily="18" charset="0"/>
              </a:rPr>
              <a:t>:  Every naturally used language variety is systematic with regular rules and restrictions at the lexical, phonological and grammatical level. Linguists use the term ‘dialect’ as a neutral term to refer to the systematic usage of a group of speakers--those in a particular region or social class. No negative connotations such as of "nonstandard" or "substandard" speech.  </a:t>
            </a:r>
          </a:p>
          <a:p>
            <a:pPr algn="just"/>
            <a:r>
              <a:rPr lang="en-US" b="1" dirty="0" smtClean="0">
                <a:latin typeface="Times New Roman" pitchFamily="18" charset="0"/>
                <a:cs typeface="Times New Roman" pitchFamily="18" charset="0"/>
              </a:rPr>
              <a:t>Third Premise</a:t>
            </a:r>
            <a:r>
              <a:rPr lang="en-US" dirty="0" smtClean="0">
                <a:latin typeface="Times New Roman" pitchFamily="18" charset="0"/>
                <a:cs typeface="Times New Roman" pitchFamily="18" charset="0"/>
              </a:rPr>
              <a:t>:  Primary attention to speech rather than writing.</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2323</TotalTime>
  <Words>2126</Words>
  <Application>Microsoft Office PowerPoint</Application>
  <PresentationFormat>On-screen Show (4:3)</PresentationFormat>
  <Paragraphs>67</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Sociolinguistics (ELing 620) Language variation</vt:lpstr>
      <vt:lpstr>Language and Dialect</vt:lpstr>
      <vt:lpstr>Slide 3</vt:lpstr>
      <vt:lpstr>Kinds of Dialect</vt:lpstr>
      <vt:lpstr>Idiolect </vt:lpstr>
      <vt:lpstr>A test of your idiolect</vt:lpstr>
      <vt:lpstr>Dialect and Identity</vt:lpstr>
      <vt:lpstr>Slide 8</vt:lpstr>
      <vt:lpstr>Principles of Dialectology</vt:lpstr>
      <vt:lpstr>Some Notable Examples</vt:lpstr>
      <vt:lpstr>Slide 11</vt:lpstr>
      <vt:lpstr>Slide 12</vt:lpstr>
      <vt:lpstr>Standard Language</vt:lpstr>
      <vt:lpstr>Slide 14</vt:lpstr>
      <vt:lpstr>Slide 15</vt:lpstr>
      <vt:lpstr>Standard English</vt:lpstr>
      <vt:lpstr>Standard English Pronunciation</vt:lpstr>
      <vt:lpstr>Reading Assignment</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Sociolinguistics (ELing 620) Language variation</dc:title>
  <dc:creator>Sadia</dc:creator>
  <cp:lastModifiedBy>Sadia</cp:lastModifiedBy>
  <cp:revision>1</cp:revision>
  <dcterms:created xsi:type="dcterms:W3CDTF">2020-06-22T14:10:10Z</dcterms:created>
  <dcterms:modified xsi:type="dcterms:W3CDTF">2020-06-24T04:53:12Z</dcterms:modified>
</cp:coreProperties>
</file>