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7" r:id="rId19"/>
    <p:sldId id="278" r:id="rId20"/>
    <p:sldId id="279" r:id="rId21"/>
    <p:sldId id="280" r:id="rId22"/>
    <p:sldId id="281" r:id="rId23"/>
    <p:sldId id="282" r:id="rId24"/>
    <p:sldId id="283" r:id="rId25"/>
    <p:sldId id="28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783FD4-7E5C-405D-B780-3BFDBC713ED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3564883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83FD4-7E5C-405D-B780-3BFDBC713ED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176571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83FD4-7E5C-405D-B780-3BFDBC713ED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1581297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83FD4-7E5C-405D-B780-3BFDBC713ED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2008076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783FD4-7E5C-405D-B780-3BFDBC713ED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775225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783FD4-7E5C-405D-B780-3BFDBC713EDF}"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249180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783FD4-7E5C-405D-B780-3BFDBC713EDF}"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324674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783FD4-7E5C-405D-B780-3BFDBC713EDF}"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2706461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783FD4-7E5C-405D-B780-3BFDBC713EDF}"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3891365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783FD4-7E5C-405D-B780-3BFDBC713EDF}"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412161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783FD4-7E5C-405D-B780-3BFDBC713EDF}"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6547D-7B1C-4C19-BC73-E7CBDD743E5D}" type="slidenum">
              <a:rPr lang="en-US" smtClean="0"/>
              <a:t>‹#›</a:t>
            </a:fld>
            <a:endParaRPr lang="en-US"/>
          </a:p>
        </p:txBody>
      </p:sp>
    </p:spTree>
    <p:extLst>
      <p:ext uri="{BB962C8B-B14F-4D97-AF65-F5344CB8AC3E}">
        <p14:creationId xmlns:p14="http://schemas.microsoft.com/office/powerpoint/2010/main" val="12729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83FD4-7E5C-405D-B780-3BFDBC713EDF}" type="datetimeFigureOut">
              <a:rPr lang="en-US" smtClean="0"/>
              <a:t>7/13/2020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76547D-7B1C-4C19-BC73-E7CBDD743E5D}" type="slidenum">
              <a:rPr lang="en-US" smtClean="0"/>
              <a:t>‹#›</a:t>
            </a:fld>
            <a:endParaRPr lang="en-US"/>
          </a:p>
        </p:txBody>
      </p:sp>
    </p:spTree>
    <p:extLst>
      <p:ext uri="{BB962C8B-B14F-4D97-AF65-F5344CB8AC3E}">
        <p14:creationId xmlns:p14="http://schemas.microsoft.com/office/powerpoint/2010/main" val="173237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digitalhrtech.com/what-is-talent-management/?preview_id=15716&amp;preview_nonce=4320c6cc8e&amp;_thumbnail_id=17919&amp;preview=tru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analyticsinhr.com/blog/strategic-workforce-planning-tools/"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digitalhrtech.com/recruitment-tools-overview/" TargetMode="External"/><Relationship Id="rId2" Type="http://schemas.openxmlformats.org/officeDocument/2006/relationships/hyperlink" Target="https://sustainablebrands.com/read/behavior-change/philip-morris-international-is-quitting-smoking-but-don-t-take-their-word-for-it"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Apprenticeship_Levy"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digitalhrtech.com/career-pathin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14400" y="2136339"/>
            <a:ext cx="8229600" cy="2031325"/>
          </a:xfrm>
          <a:prstGeom prst="rect">
            <a:avLst/>
          </a:prstGeom>
        </p:spPr>
        <p:txBody>
          <a:bodyPr wrap="square">
            <a:spAutoFit/>
          </a:bodyPr>
          <a:lstStyle/>
          <a:p>
            <a:pPr fontAlgn="base"/>
            <a:r>
              <a:rPr lang="en-US" b="1" i="0" dirty="0" smtClean="0">
                <a:solidFill>
                  <a:srgbClr val="6C64AD"/>
                </a:solidFill>
                <a:effectLst/>
                <a:latin typeface="proxima-nova"/>
              </a:rPr>
              <a:t>Core Functions of HR</a:t>
            </a:r>
          </a:p>
          <a:p>
            <a:pPr fontAlgn="base"/>
            <a:r>
              <a:rPr lang="en-US" b="0" i="0" dirty="0" smtClean="0">
                <a:solidFill>
                  <a:srgbClr val="373D3F"/>
                </a:solidFill>
                <a:effectLst/>
                <a:latin typeface="proxima-nova"/>
              </a:rPr>
              <a:t>Human resources (HR) professionals conduct a wide variety of tasks within an organizational structure. A brief review of the core functions of human resource departments will be useful in framing the more common activities a human resource professional will conduct. The core functions can be summarized as:</a:t>
            </a:r>
          </a:p>
          <a:p>
            <a:r>
              <a:rPr lang="en-US" dirty="0" smtClean="0"/>
              <a:t/>
            </a:r>
            <a:br>
              <a:rPr lang="en-US" dirty="0" smtClean="0"/>
            </a:br>
            <a:endParaRPr lang="en-US" dirty="0"/>
          </a:p>
        </p:txBody>
      </p:sp>
    </p:spTree>
    <p:extLst>
      <p:ext uri="{BB962C8B-B14F-4D97-AF65-F5344CB8AC3E}">
        <p14:creationId xmlns:p14="http://schemas.microsoft.com/office/powerpoint/2010/main" val="2105400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640168" y="334851"/>
            <a:ext cx="7122017" cy="4961049"/>
          </a:xfrm>
          <a:prstGeom prst="rect">
            <a:avLst/>
          </a:prstGeom>
        </p:spPr>
      </p:pic>
    </p:spTree>
    <p:extLst>
      <p:ext uri="{BB962C8B-B14F-4D97-AF65-F5344CB8AC3E}">
        <p14:creationId xmlns:p14="http://schemas.microsoft.com/office/powerpoint/2010/main" val="1134209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67" y="1582341"/>
            <a:ext cx="8757634" cy="3693319"/>
          </a:xfrm>
          <a:prstGeom prst="rect">
            <a:avLst/>
          </a:prstGeom>
        </p:spPr>
        <p:txBody>
          <a:bodyPr wrap="square">
            <a:spAutoFit/>
          </a:bodyPr>
          <a:lstStyle/>
          <a:p>
            <a:r>
              <a:rPr lang="en-US" dirty="0">
                <a:solidFill>
                  <a:srgbClr val="50585F"/>
                </a:solidFill>
                <a:latin typeface="Open Sans"/>
              </a:rPr>
              <a:t>Rewards are thus much more than just financial. Here is a non-exhaustive overview of total rewards:</a:t>
            </a:r>
          </a:p>
          <a:p>
            <a:pPr>
              <a:buFont typeface="Arial" panose="020B0604020202020204" pitchFamily="34" charset="0"/>
              <a:buChar char="•"/>
            </a:pPr>
            <a:r>
              <a:rPr lang="en-US" dirty="0">
                <a:solidFill>
                  <a:srgbClr val="50585F"/>
                </a:solidFill>
                <a:latin typeface="Open Sans"/>
              </a:rPr>
              <a:t>Base salary</a:t>
            </a:r>
          </a:p>
          <a:p>
            <a:pPr>
              <a:buFont typeface="Arial" panose="020B0604020202020204" pitchFamily="34" charset="0"/>
              <a:buChar char="•"/>
            </a:pPr>
            <a:r>
              <a:rPr lang="en-US" dirty="0">
                <a:solidFill>
                  <a:srgbClr val="50585F"/>
                </a:solidFill>
                <a:latin typeface="Open Sans"/>
              </a:rPr>
              <a:t>Performance-based-pay</a:t>
            </a:r>
          </a:p>
          <a:p>
            <a:pPr>
              <a:buFont typeface="Arial" panose="020B0604020202020204" pitchFamily="34" charset="0"/>
              <a:buChar char="•"/>
            </a:pPr>
            <a:r>
              <a:rPr lang="en-US" dirty="0">
                <a:solidFill>
                  <a:srgbClr val="50585F"/>
                </a:solidFill>
                <a:latin typeface="Open Sans"/>
              </a:rPr>
              <a:t>Bonuses</a:t>
            </a:r>
          </a:p>
          <a:p>
            <a:pPr>
              <a:buFont typeface="Arial" panose="020B0604020202020204" pitchFamily="34" charset="0"/>
              <a:buChar char="•"/>
            </a:pPr>
            <a:r>
              <a:rPr lang="en-US" dirty="0">
                <a:solidFill>
                  <a:srgbClr val="50585F"/>
                </a:solidFill>
                <a:latin typeface="Open Sans"/>
              </a:rPr>
              <a:t>Social environment</a:t>
            </a:r>
          </a:p>
          <a:p>
            <a:pPr>
              <a:buFont typeface="Arial" panose="020B0604020202020204" pitchFamily="34" charset="0"/>
              <a:buChar char="•"/>
            </a:pPr>
            <a:r>
              <a:rPr lang="en-US" dirty="0">
                <a:solidFill>
                  <a:srgbClr val="50585F"/>
                </a:solidFill>
                <a:latin typeface="Open Sans"/>
              </a:rPr>
              <a:t>Job security</a:t>
            </a:r>
          </a:p>
          <a:p>
            <a:pPr>
              <a:buFont typeface="Arial" panose="020B0604020202020204" pitchFamily="34" charset="0"/>
              <a:buChar char="•"/>
            </a:pPr>
            <a:r>
              <a:rPr lang="en-US" dirty="0">
                <a:solidFill>
                  <a:srgbClr val="50585F"/>
                </a:solidFill>
                <a:latin typeface="Open Sans"/>
              </a:rPr>
              <a:t>Status</a:t>
            </a:r>
          </a:p>
          <a:p>
            <a:pPr>
              <a:buFont typeface="Arial" panose="020B0604020202020204" pitchFamily="34" charset="0"/>
              <a:buChar char="•"/>
            </a:pPr>
            <a:r>
              <a:rPr lang="en-US" dirty="0">
                <a:solidFill>
                  <a:srgbClr val="50585F"/>
                </a:solidFill>
                <a:latin typeface="Open Sans"/>
              </a:rPr>
              <a:t>Alternating work</a:t>
            </a:r>
          </a:p>
          <a:p>
            <a:pPr>
              <a:buFont typeface="Arial" panose="020B0604020202020204" pitchFamily="34" charset="0"/>
              <a:buChar char="•"/>
            </a:pPr>
            <a:r>
              <a:rPr lang="en-US" dirty="0">
                <a:solidFill>
                  <a:srgbClr val="50585F"/>
                </a:solidFill>
                <a:latin typeface="Open Sans"/>
              </a:rPr>
              <a:t>Autonomy</a:t>
            </a:r>
          </a:p>
          <a:p>
            <a:pPr>
              <a:buFont typeface="Arial" panose="020B0604020202020204" pitchFamily="34" charset="0"/>
              <a:buChar char="•"/>
            </a:pPr>
            <a:r>
              <a:rPr lang="en-US" dirty="0">
                <a:solidFill>
                  <a:srgbClr val="50585F"/>
                </a:solidFill>
                <a:latin typeface="Open Sans"/>
              </a:rPr>
              <a:t>Growth opportunities</a:t>
            </a:r>
          </a:p>
          <a:p>
            <a:pPr>
              <a:buFont typeface="Arial" panose="020B0604020202020204" pitchFamily="34" charset="0"/>
              <a:buChar char="•"/>
            </a:pPr>
            <a:r>
              <a:rPr lang="en-US" dirty="0">
                <a:solidFill>
                  <a:srgbClr val="50585F"/>
                </a:solidFill>
                <a:latin typeface="Open Sans"/>
              </a:rPr>
              <a:t>Feedback</a:t>
            </a:r>
          </a:p>
          <a:p>
            <a:pPr>
              <a:buFont typeface="Arial" panose="020B0604020202020204" pitchFamily="34" charset="0"/>
              <a:buChar char="•"/>
            </a:pPr>
            <a:r>
              <a:rPr lang="en-US" dirty="0">
                <a:solidFill>
                  <a:srgbClr val="50585F"/>
                </a:solidFill>
                <a:latin typeface="Open Sans"/>
              </a:rPr>
              <a:t>Formal and informal development opportunities</a:t>
            </a:r>
            <a:endParaRPr lang="en-US" b="0" i="0" dirty="0">
              <a:solidFill>
                <a:srgbClr val="50585F"/>
              </a:solidFill>
              <a:effectLst/>
              <a:latin typeface="Open Sans"/>
            </a:endParaRPr>
          </a:p>
        </p:txBody>
      </p:sp>
    </p:spTree>
    <p:extLst>
      <p:ext uri="{BB962C8B-B14F-4D97-AF65-F5344CB8AC3E}">
        <p14:creationId xmlns:p14="http://schemas.microsoft.com/office/powerpoint/2010/main" val="2286573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8039" y="2967335"/>
            <a:ext cx="7765961" cy="923330"/>
          </a:xfrm>
          <a:prstGeom prst="rect">
            <a:avLst/>
          </a:prstGeom>
        </p:spPr>
        <p:txBody>
          <a:bodyPr wrap="square">
            <a:spAutoFit/>
          </a:bodyPr>
          <a:lstStyle/>
          <a:p>
            <a:r>
              <a:rPr lang="en-US" dirty="0">
                <a:solidFill>
                  <a:srgbClr val="50585F"/>
                </a:solidFill>
                <a:latin typeface="Open Sans"/>
              </a:rPr>
              <a:t>Functions 1 to 7 all fall within the scope of what’s called </a:t>
            </a:r>
            <a:r>
              <a:rPr lang="en-US" u="sng" dirty="0">
                <a:solidFill>
                  <a:srgbClr val="1EBBF0"/>
                </a:solidFill>
                <a:latin typeface="Open Sans"/>
                <a:hlinkClick r:id="rId2"/>
              </a:rPr>
              <a:t>talent management</a:t>
            </a:r>
            <a:r>
              <a:rPr lang="en-US" dirty="0">
                <a:solidFill>
                  <a:srgbClr val="50585F"/>
                </a:solidFill>
                <a:latin typeface="Open Sans"/>
              </a:rPr>
              <a:t>; they aim to attract, develop, motivate and retain (high-performing) employees.</a:t>
            </a:r>
            <a:endParaRPr lang="en-US" dirty="0"/>
          </a:p>
        </p:txBody>
      </p:sp>
    </p:spTree>
    <p:extLst>
      <p:ext uri="{BB962C8B-B14F-4D97-AF65-F5344CB8AC3E}">
        <p14:creationId xmlns:p14="http://schemas.microsoft.com/office/powerpoint/2010/main" val="218612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2587" y="1720840"/>
            <a:ext cx="7611414" cy="2585323"/>
          </a:xfrm>
          <a:prstGeom prst="rect">
            <a:avLst/>
          </a:prstGeom>
        </p:spPr>
        <p:txBody>
          <a:bodyPr wrap="square">
            <a:spAutoFit/>
          </a:bodyPr>
          <a:lstStyle/>
          <a:p>
            <a:r>
              <a:rPr lang="en-US" b="1" dirty="0">
                <a:solidFill>
                  <a:srgbClr val="1EBBF0"/>
                </a:solidFill>
                <a:latin typeface="Open Sans"/>
              </a:rPr>
              <a:t>Industrial relations</a:t>
            </a:r>
          </a:p>
          <a:p>
            <a:r>
              <a:rPr lang="en-US" dirty="0">
                <a:solidFill>
                  <a:srgbClr val="50585F"/>
                </a:solidFill>
                <a:latin typeface="Open Sans"/>
              </a:rPr>
              <a:t>Another function of HR is maintaining and cultivating relationships with labor unions and other collectives, and their members.</a:t>
            </a:r>
          </a:p>
          <a:p>
            <a:r>
              <a:rPr lang="en-US" dirty="0">
                <a:solidFill>
                  <a:srgbClr val="50585F"/>
                </a:solidFill>
                <a:latin typeface="Open Sans"/>
              </a:rPr>
              <a:t>Unionization is still very prevalent in Europe. In 2015, 92% of employees in Iceland were a member of a union, followed by Sweden (67%), Belgium (55%), Italy (37%), Ireland (27%) and Canada (27%).</a:t>
            </a:r>
          </a:p>
          <a:p>
            <a:r>
              <a:rPr lang="en-US" dirty="0">
                <a:solidFill>
                  <a:srgbClr val="50585F"/>
                </a:solidFill>
                <a:latin typeface="Open Sans"/>
              </a:rPr>
              <a:t>Maintaining good relations with unions will help to spot and resolve potential conflicts quickly and will also be beneficial in more difficult economic times when layoffs or other actions are required.</a:t>
            </a:r>
            <a:endParaRPr lang="en-US" b="0" i="0" dirty="0">
              <a:solidFill>
                <a:srgbClr val="50585F"/>
              </a:solidFill>
              <a:effectLst/>
              <a:latin typeface="Open Sans"/>
            </a:endParaRPr>
          </a:p>
        </p:txBody>
      </p:sp>
    </p:spTree>
    <p:extLst>
      <p:ext uri="{BB962C8B-B14F-4D97-AF65-F5344CB8AC3E}">
        <p14:creationId xmlns:p14="http://schemas.microsoft.com/office/powerpoint/2010/main" val="907546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1369" y="2551837"/>
            <a:ext cx="8332631" cy="1477328"/>
          </a:xfrm>
          <a:prstGeom prst="rect">
            <a:avLst/>
          </a:prstGeom>
        </p:spPr>
        <p:txBody>
          <a:bodyPr wrap="square">
            <a:spAutoFit/>
          </a:bodyPr>
          <a:lstStyle/>
          <a:p>
            <a:r>
              <a:rPr lang="en-US" b="1" dirty="0">
                <a:solidFill>
                  <a:srgbClr val="1EBBF0"/>
                </a:solidFill>
                <a:latin typeface="Open Sans"/>
              </a:rPr>
              <a:t>Employee participation and communication</a:t>
            </a:r>
          </a:p>
          <a:p>
            <a:r>
              <a:rPr lang="en-US" dirty="0">
                <a:solidFill>
                  <a:srgbClr val="50585F"/>
                </a:solidFill>
                <a:latin typeface="Open Sans"/>
              </a:rPr>
              <a:t>According to Dave Ulrich, one of the key roles of HR is to be a credible activist for the employees. Employees need to be informed and heard on different topics that are relevant to them. Communication relates to spreading information relevant to employees.</a:t>
            </a:r>
            <a:endParaRPr lang="en-US" b="0" i="0" dirty="0">
              <a:solidFill>
                <a:srgbClr val="50585F"/>
              </a:solidFill>
              <a:effectLst/>
              <a:latin typeface="Open Sans"/>
            </a:endParaRPr>
          </a:p>
        </p:txBody>
      </p:sp>
    </p:spTree>
    <p:extLst>
      <p:ext uri="{BB962C8B-B14F-4D97-AF65-F5344CB8AC3E}">
        <p14:creationId xmlns:p14="http://schemas.microsoft.com/office/powerpoint/2010/main" val="96036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8186" y="1720840"/>
            <a:ext cx="8525814" cy="2585323"/>
          </a:xfrm>
          <a:prstGeom prst="rect">
            <a:avLst/>
          </a:prstGeom>
        </p:spPr>
        <p:txBody>
          <a:bodyPr wrap="square">
            <a:spAutoFit/>
          </a:bodyPr>
          <a:lstStyle/>
          <a:p>
            <a:r>
              <a:rPr lang="en-US" b="1" dirty="0">
                <a:solidFill>
                  <a:srgbClr val="1EBBF0"/>
                </a:solidFill>
                <a:latin typeface="Open Sans"/>
              </a:rPr>
              <a:t>Health and safety</a:t>
            </a:r>
          </a:p>
          <a:p>
            <a:r>
              <a:rPr lang="en-US" dirty="0">
                <a:solidFill>
                  <a:srgbClr val="50585F"/>
                </a:solidFill>
                <a:latin typeface="Open Sans"/>
              </a:rPr>
              <a:t>HR plays an important role in creating and implementing health and safety regulations. Making these regulations part of the company culture is one of the main functions of HR.</a:t>
            </a:r>
          </a:p>
          <a:p>
            <a:r>
              <a:rPr lang="en-US" dirty="0">
                <a:solidFill>
                  <a:srgbClr val="50585F"/>
                </a:solidFill>
                <a:latin typeface="Open Sans"/>
              </a:rPr>
              <a:t>A famous example is oil company Shell where it is forbidden to walk the stairs without holding the railing – also in the company’s HQ. This is part of Shell’s ‘Goal Zero’, which stands for zero accidents. Although holding the railing is much more important on an oil platform, safety is such a big part of the company culture that safety roles are applied everywhere.</a:t>
            </a:r>
            <a:endParaRPr lang="en-US" b="0" i="0" dirty="0">
              <a:solidFill>
                <a:srgbClr val="50585F"/>
              </a:solidFill>
              <a:effectLst/>
              <a:latin typeface="Open Sans"/>
            </a:endParaRPr>
          </a:p>
        </p:txBody>
      </p:sp>
    </p:spTree>
    <p:extLst>
      <p:ext uri="{BB962C8B-B14F-4D97-AF65-F5344CB8AC3E}">
        <p14:creationId xmlns:p14="http://schemas.microsoft.com/office/powerpoint/2010/main" val="12118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690336"/>
            <a:ext cx="8229600" cy="1200329"/>
          </a:xfrm>
          <a:prstGeom prst="rect">
            <a:avLst/>
          </a:prstGeom>
        </p:spPr>
        <p:txBody>
          <a:bodyPr wrap="square">
            <a:spAutoFit/>
          </a:bodyPr>
          <a:lstStyle/>
          <a:p>
            <a:r>
              <a:rPr lang="en-US" b="1" dirty="0">
                <a:solidFill>
                  <a:srgbClr val="1EBBF0"/>
                </a:solidFill>
                <a:latin typeface="Open Sans"/>
              </a:rPr>
              <a:t>Personal wellbeing</a:t>
            </a:r>
          </a:p>
          <a:p>
            <a:r>
              <a:rPr lang="en-US" dirty="0">
                <a:solidFill>
                  <a:srgbClr val="50585F"/>
                </a:solidFill>
                <a:latin typeface="Open Sans"/>
              </a:rPr>
              <a:t>HR has a function in assisting and taking care of employees when they run into personal problems. Personal wellbeing is about supporting employees when things don’t go as planned.</a:t>
            </a:r>
            <a:endParaRPr lang="en-US" b="0" i="0" dirty="0">
              <a:solidFill>
                <a:srgbClr val="50585F"/>
              </a:solidFill>
              <a:effectLst/>
              <a:latin typeface="Open Sans"/>
            </a:endParaRPr>
          </a:p>
        </p:txBody>
      </p:sp>
    </p:spTree>
    <p:extLst>
      <p:ext uri="{BB962C8B-B14F-4D97-AF65-F5344CB8AC3E}">
        <p14:creationId xmlns:p14="http://schemas.microsoft.com/office/powerpoint/2010/main" val="335407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6372" y="2274838"/>
            <a:ext cx="9208394" cy="1754326"/>
          </a:xfrm>
          <a:prstGeom prst="rect">
            <a:avLst/>
          </a:prstGeom>
        </p:spPr>
        <p:txBody>
          <a:bodyPr wrap="square">
            <a:spAutoFit/>
          </a:bodyPr>
          <a:lstStyle/>
          <a:p>
            <a:r>
              <a:rPr lang="en-US" b="1" dirty="0">
                <a:solidFill>
                  <a:srgbClr val="1EBBF0"/>
                </a:solidFill>
                <a:latin typeface="Open Sans"/>
              </a:rPr>
              <a:t>Administrative responsibilities</a:t>
            </a:r>
          </a:p>
          <a:p>
            <a:r>
              <a:rPr lang="en-US" dirty="0">
                <a:solidFill>
                  <a:srgbClr val="50585F"/>
                </a:solidFill>
                <a:latin typeface="Open Sans"/>
              </a:rPr>
              <a:t>The final function of HR is its administrative responsibility. These include personnel procedures and Human Resource Information Systems.</a:t>
            </a:r>
          </a:p>
          <a:p>
            <a:r>
              <a:rPr lang="en-US" dirty="0">
                <a:solidFill>
                  <a:srgbClr val="50585F"/>
                </a:solidFill>
                <a:latin typeface="Open Sans"/>
              </a:rPr>
              <a:t>Personnel procedures involve the handling of promotions, relocations, discipline, performance improvement, illness, regulations, cultural and racial diversity, unwanted intimacies, bullying, and so on.</a:t>
            </a:r>
            <a:endParaRPr lang="en-US" b="0" i="0" dirty="0">
              <a:solidFill>
                <a:srgbClr val="50585F"/>
              </a:solidFill>
              <a:effectLst/>
              <a:latin typeface="Open Sans"/>
            </a:endParaRPr>
          </a:p>
        </p:txBody>
      </p:sp>
    </p:spTree>
    <p:extLst>
      <p:ext uri="{BB962C8B-B14F-4D97-AF65-F5344CB8AC3E}">
        <p14:creationId xmlns:p14="http://schemas.microsoft.com/office/powerpoint/2010/main" val="510812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885" y="751344"/>
            <a:ext cx="8281115" cy="4247317"/>
          </a:xfrm>
          <a:prstGeom prst="rect">
            <a:avLst/>
          </a:prstGeom>
        </p:spPr>
        <p:txBody>
          <a:bodyPr wrap="square">
            <a:spAutoFit/>
          </a:bodyPr>
          <a:lstStyle/>
          <a:p>
            <a:pPr algn="just"/>
            <a:r>
              <a:rPr lang="en-US" dirty="0">
                <a:solidFill>
                  <a:srgbClr val="757575"/>
                </a:solidFill>
                <a:latin typeface="Roboto"/>
              </a:rPr>
              <a:t>The </a:t>
            </a:r>
            <a:r>
              <a:rPr lang="en-US" b="1" i="1" dirty="0">
                <a:solidFill>
                  <a:srgbClr val="6FA8DC"/>
                </a:solidFill>
                <a:latin typeface="Roboto"/>
              </a:rPr>
              <a:t>Managerial Functions</a:t>
            </a:r>
            <a:r>
              <a:rPr lang="en-US" dirty="0">
                <a:solidFill>
                  <a:srgbClr val="757575"/>
                </a:solidFill>
                <a:latin typeface="Roboto"/>
              </a:rPr>
              <a:t> of Human Resource Management are as follows:</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b="1" dirty="0">
                <a:solidFill>
                  <a:srgbClr val="757575"/>
                </a:solidFill>
                <a:latin typeface="Roboto"/>
              </a:rPr>
              <a:t>1. Human Resource Planning</a:t>
            </a:r>
            <a:r>
              <a:rPr lang="en-US" dirty="0">
                <a:solidFill>
                  <a:srgbClr val="757575"/>
                </a:solidFill>
                <a:latin typeface="Roboto"/>
              </a:rPr>
              <a:t> - In this function of HRM, the number and type of employees needed to accomplish organizational goals is determined. Research is an important part of this function, information is collected and analyzed to identify current and future human resource needs and to forecast changing values, attitude, and </a:t>
            </a:r>
            <a:r>
              <a:rPr lang="en-US" dirty="0" err="1">
                <a:solidFill>
                  <a:srgbClr val="757575"/>
                </a:solidFill>
                <a:latin typeface="Roboto"/>
              </a:rPr>
              <a:t>behaviour</a:t>
            </a:r>
            <a:r>
              <a:rPr lang="en-US" dirty="0">
                <a:solidFill>
                  <a:srgbClr val="757575"/>
                </a:solidFill>
                <a:latin typeface="Roboto"/>
              </a:rPr>
              <a:t> of employees and their impact on organization.</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b="1" dirty="0">
                <a:solidFill>
                  <a:srgbClr val="757575"/>
                </a:solidFill>
                <a:latin typeface="Roboto"/>
              </a:rPr>
              <a:t>2. Organizing</a:t>
            </a:r>
            <a:r>
              <a:rPr lang="en-US" dirty="0">
                <a:solidFill>
                  <a:srgbClr val="757575"/>
                </a:solidFill>
                <a:latin typeface="Roboto"/>
              </a:rPr>
              <a:t> - In an organization tasks are allocated among its members, relationships are identified, and activities are integrated towards a common objective. Relationships are established among the employees so that they can collectively contribute to the attainment of organization goal.</a:t>
            </a:r>
            <a:endParaRPr lang="en-US" b="0" i="0" dirty="0">
              <a:solidFill>
                <a:srgbClr val="757575"/>
              </a:solidFill>
              <a:effectLst/>
              <a:latin typeface="Roboto"/>
            </a:endParaRPr>
          </a:p>
        </p:txBody>
      </p:sp>
    </p:spTree>
    <p:extLst>
      <p:ext uri="{BB962C8B-B14F-4D97-AF65-F5344CB8AC3E}">
        <p14:creationId xmlns:p14="http://schemas.microsoft.com/office/powerpoint/2010/main" val="2144548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0462" y="1720840"/>
            <a:ext cx="8023538" cy="2862322"/>
          </a:xfrm>
          <a:prstGeom prst="rect">
            <a:avLst/>
          </a:prstGeom>
        </p:spPr>
        <p:txBody>
          <a:bodyPr wrap="square">
            <a:spAutoFit/>
          </a:bodyPr>
          <a:lstStyle/>
          <a:p>
            <a:pPr algn="just"/>
            <a:r>
              <a:rPr lang="en-US" b="1" dirty="0">
                <a:solidFill>
                  <a:srgbClr val="757575"/>
                </a:solidFill>
                <a:latin typeface="Roboto"/>
              </a:rPr>
              <a:t>Directing</a:t>
            </a:r>
            <a:r>
              <a:rPr lang="en-US" dirty="0">
                <a:solidFill>
                  <a:srgbClr val="757575"/>
                </a:solidFill>
                <a:latin typeface="Roboto"/>
              </a:rPr>
              <a:t> - Activating employees at different level and making them contribute maximum to the organization is possible through proper direction and motivation. Taping the maximum potentialities of the employees is possible through motivation and command.</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b="1" dirty="0">
                <a:solidFill>
                  <a:srgbClr val="757575"/>
                </a:solidFill>
                <a:latin typeface="Roboto"/>
              </a:rPr>
              <a:t>4.  Controlling</a:t>
            </a:r>
            <a:r>
              <a:rPr lang="en-US" dirty="0">
                <a:solidFill>
                  <a:srgbClr val="757575"/>
                </a:solidFill>
                <a:latin typeface="Roboto"/>
              </a:rPr>
              <a:t> - After planning, organizing, and directing, the actual performance of employees is checked, verified, and compared with the plans. If the actual performance is found deviated from the plan, control measures are required to be taken. </a:t>
            </a:r>
            <a:endParaRPr lang="en-US" b="0" i="0" dirty="0">
              <a:solidFill>
                <a:srgbClr val="757575"/>
              </a:solidFill>
              <a:effectLst/>
              <a:latin typeface="Roboto"/>
            </a:endParaRPr>
          </a:p>
        </p:txBody>
      </p:sp>
    </p:spTree>
    <p:extLst>
      <p:ext uri="{BB962C8B-B14F-4D97-AF65-F5344CB8AC3E}">
        <p14:creationId xmlns:p14="http://schemas.microsoft.com/office/powerpoint/2010/main" val="2454073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611" y="2136339"/>
            <a:ext cx="8358389" cy="2585323"/>
          </a:xfrm>
          <a:prstGeom prst="rect">
            <a:avLst/>
          </a:prstGeom>
        </p:spPr>
        <p:txBody>
          <a:bodyPr wrap="square">
            <a:spAutoFit/>
          </a:bodyPr>
          <a:lstStyle/>
          <a:p>
            <a:r>
              <a:rPr lang="en-US" b="1" dirty="0" smtClean="0">
                <a:solidFill>
                  <a:srgbClr val="1EBBF0"/>
                </a:solidFill>
                <a:effectLst/>
                <a:latin typeface="Open Sans"/>
              </a:rPr>
              <a:t>1. Human resource planning</a:t>
            </a:r>
          </a:p>
          <a:p>
            <a:r>
              <a:rPr lang="en-US" b="0" i="0" dirty="0" smtClean="0">
                <a:solidFill>
                  <a:srgbClr val="50585F"/>
                </a:solidFill>
                <a:effectLst/>
                <a:latin typeface="Open Sans"/>
              </a:rPr>
              <a:t>The first function of HR is all about knowing the future needs of the organization. What kind of people does the organization need, and how many? Knowing this will shape the recruitment, selection, performance management, learning and development, and all other HR functions.</a:t>
            </a:r>
            <a:r>
              <a:rPr lang="en-US" dirty="0"/>
              <a:t> Human resources planning is similar to </a:t>
            </a:r>
            <a:r>
              <a:rPr lang="en-US" u="sng" dirty="0">
                <a:hlinkClick r:id="rId2"/>
              </a:rPr>
              <a:t>workforce planning</a:t>
            </a:r>
            <a:r>
              <a:rPr lang="en-US" dirty="0"/>
              <a:t>. Both focus on where the organization is today and what it needs to be successful in the future.</a:t>
            </a:r>
            <a:endParaRPr lang="en-US" b="0" i="0" dirty="0" smtClean="0">
              <a:solidFill>
                <a:srgbClr val="50585F"/>
              </a:solidFill>
              <a:effectLst/>
              <a:latin typeface="Open Sans"/>
            </a:endParaRPr>
          </a:p>
          <a:p>
            <a:r>
              <a:rPr lang="en-US" b="0" i="0" dirty="0" smtClean="0">
                <a:solidFill>
                  <a:srgbClr val="50585F"/>
                </a:solidFill>
                <a:effectLst/>
                <a:latin typeface="Open Sans"/>
              </a:rPr>
              <a:t/>
            </a:r>
            <a:br>
              <a:rPr lang="en-US" b="0" i="0" dirty="0" smtClean="0">
                <a:solidFill>
                  <a:srgbClr val="50585F"/>
                </a:solidFill>
                <a:effectLst/>
                <a:latin typeface="Open Sans"/>
              </a:rPr>
            </a:br>
            <a:endParaRPr lang="en-US" dirty="0"/>
          </a:p>
        </p:txBody>
      </p:sp>
    </p:spTree>
    <p:extLst>
      <p:ext uri="{BB962C8B-B14F-4D97-AF65-F5344CB8AC3E}">
        <p14:creationId xmlns:p14="http://schemas.microsoft.com/office/powerpoint/2010/main" val="2960262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2130" y="197346"/>
            <a:ext cx="7881870" cy="5355312"/>
          </a:xfrm>
          <a:prstGeom prst="rect">
            <a:avLst/>
          </a:prstGeom>
        </p:spPr>
        <p:txBody>
          <a:bodyPr wrap="square">
            <a:spAutoFit/>
          </a:bodyPr>
          <a:lstStyle/>
          <a:p>
            <a:pPr algn="just"/>
            <a:r>
              <a:rPr lang="en-US" dirty="0">
                <a:solidFill>
                  <a:srgbClr val="757575"/>
                </a:solidFill>
                <a:latin typeface="Roboto"/>
              </a:rPr>
              <a:t>The </a:t>
            </a:r>
            <a:r>
              <a:rPr lang="en-US" b="1" i="1" dirty="0">
                <a:solidFill>
                  <a:srgbClr val="6FA8DC"/>
                </a:solidFill>
                <a:latin typeface="Roboto"/>
              </a:rPr>
              <a:t>Operative Functions</a:t>
            </a:r>
            <a:r>
              <a:rPr lang="en-US" b="1" dirty="0">
                <a:solidFill>
                  <a:srgbClr val="757575"/>
                </a:solidFill>
                <a:latin typeface="Roboto"/>
              </a:rPr>
              <a:t> </a:t>
            </a:r>
            <a:r>
              <a:rPr lang="en-US" dirty="0">
                <a:solidFill>
                  <a:srgbClr val="757575"/>
                </a:solidFill>
                <a:latin typeface="Roboto"/>
              </a:rPr>
              <a:t>of Human Resource Management are as follows:</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dirty="0">
                <a:solidFill>
                  <a:srgbClr val="757575"/>
                </a:solidFill>
                <a:latin typeface="Roboto"/>
              </a:rPr>
              <a:t>1. </a:t>
            </a:r>
            <a:r>
              <a:rPr lang="en-US" b="1" dirty="0">
                <a:solidFill>
                  <a:srgbClr val="757575"/>
                </a:solidFill>
                <a:latin typeface="Roboto"/>
              </a:rPr>
              <a:t>Recruitment and Selection</a:t>
            </a:r>
            <a:r>
              <a:rPr lang="en-US" dirty="0">
                <a:solidFill>
                  <a:srgbClr val="757575"/>
                </a:solidFill>
                <a:latin typeface="Roboto"/>
              </a:rPr>
              <a:t> - Recruitment of candidates is the function preceding the selection, which brings the pool of prospective candidates for the organization so that the management can select the right candidate from this pool.</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dirty="0">
                <a:solidFill>
                  <a:srgbClr val="757575"/>
                </a:solidFill>
                <a:latin typeface="Roboto"/>
              </a:rPr>
              <a:t>2. </a:t>
            </a:r>
            <a:r>
              <a:rPr lang="en-US" b="1" dirty="0">
                <a:solidFill>
                  <a:srgbClr val="757575"/>
                </a:solidFill>
                <a:latin typeface="Roboto"/>
              </a:rPr>
              <a:t>Job Analysis and Design</a:t>
            </a:r>
            <a:r>
              <a:rPr lang="en-US" dirty="0">
                <a:solidFill>
                  <a:srgbClr val="757575"/>
                </a:solidFill>
                <a:latin typeface="Roboto"/>
              </a:rPr>
              <a:t> - Job analysis is the process of describing the nature of a job and specifying the human requirements like qualification, skills, and work experience to perform that job. Job design aims at outlining and organizing tasks, duties, and responsibilities into a single unit of work for the achievement of  certain objectives.</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dirty="0">
                <a:solidFill>
                  <a:srgbClr val="757575"/>
                </a:solidFill>
                <a:latin typeface="Roboto"/>
              </a:rPr>
              <a:t>3. </a:t>
            </a:r>
            <a:r>
              <a:rPr lang="en-US" b="1" dirty="0">
                <a:solidFill>
                  <a:srgbClr val="757575"/>
                </a:solidFill>
                <a:latin typeface="Roboto"/>
              </a:rPr>
              <a:t>Performance Appraisal</a:t>
            </a:r>
            <a:r>
              <a:rPr lang="en-US" dirty="0">
                <a:solidFill>
                  <a:srgbClr val="757575"/>
                </a:solidFill>
                <a:latin typeface="Roboto"/>
              </a:rPr>
              <a:t> - Human resource professionals are required to perform this function to ensure that the performance of employee is at acceptable level.</a:t>
            </a:r>
            <a:endParaRPr lang="en-US" b="0" i="0" dirty="0">
              <a:solidFill>
                <a:srgbClr val="757575"/>
              </a:solidFill>
              <a:effectLst/>
              <a:latin typeface="Roboto"/>
            </a:endParaRPr>
          </a:p>
        </p:txBody>
      </p:sp>
    </p:spTree>
    <p:extLst>
      <p:ext uri="{BB962C8B-B14F-4D97-AF65-F5344CB8AC3E}">
        <p14:creationId xmlns:p14="http://schemas.microsoft.com/office/powerpoint/2010/main" val="2295285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4704" y="612845"/>
            <a:ext cx="8049296" cy="4524315"/>
          </a:xfrm>
          <a:prstGeom prst="rect">
            <a:avLst/>
          </a:prstGeom>
        </p:spPr>
        <p:txBody>
          <a:bodyPr wrap="square">
            <a:spAutoFit/>
          </a:bodyPr>
          <a:lstStyle/>
          <a:p>
            <a:pPr algn="just"/>
            <a:r>
              <a:rPr lang="en-US" b="1" dirty="0">
                <a:solidFill>
                  <a:srgbClr val="757575"/>
                </a:solidFill>
                <a:latin typeface="Roboto"/>
              </a:rPr>
              <a:t>Training and Development</a:t>
            </a:r>
            <a:r>
              <a:rPr lang="en-US" dirty="0">
                <a:solidFill>
                  <a:srgbClr val="757575"/>
                </a:solidFill>
                <a:latin typeface="Roboto"/>
              </a:rPr>
              <a:t> - This function of human resource management helps the employees to acquire skills and knowledge to perform their jobs effectively. Training an development programs are organized for both new and existing employees. Employees are prepared for higher level responsibilities through training and development.</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dirty="0">
                <a:solidFill>
                  <a:srgbClr val="757575"/>
                </a:solidFill>
                <a:latin typeface="Roboto"/>
              </a:rPr>
              <a:t>5. </a:t>
            </a:r>
            <a:r>
              <a:rPr lang="en-US" b="1" dirty="0">
                <a:solidFill>
                  <a:srgbClr val="757575"/>
                </a:solidFill>
                <a:latin typeface="Roboto"/>
              </a:rPr>
              <a:t>Wage and Salary Administration</a:t>
            </a:r>
            <a:r>
              <a:rPr lang="en-US" dirty="0">
                <a:solidFill>
                  <a:srgbClr val="757575"/>
                </a:solidFill>
                <a:latin typeface="Roboto"/>
              </a:rPr>
              <a:t> - Human resource management determines what is to be paid for different type of jobs. Human resource management decides employees compensation which includes -  wage administration, salary administration, incentives, bonuses, fringe benefits, and </a:t>
            </a:r>
            <a:r>
              <a:rPr lang="en-US" dirty="0" err="1">
                <a:solidFill>
                  <a:srgbClr val="757575"/>
                </a:solidFill>
                <a:latin typeface="Roboto"/>
              </a:rPr>
              <a:t>etc</a:t>
            </a:r>
            <a:r>
              <a:rPr lang="en-US" dirty="0">
                <a:solidFill>
                  <a:srgbClr val="757575"/>
                </a:solidFill>
                <a:latin typeface="Roboto"/>
              </a:rPr>
              <a:t>,.</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dirty="0">
                <a:solidFill>
                  <a:srgbClr val="757575"/>
                </a:solidFill>
                <a:latin typeface="Roboto"/>
              </a:rPr>
              <a:t>6. </a:t>
            </a:r>
            <a:r>
              <a:rPr lang="en-US" b="1" dirty="0">
                <a:solidFill>
                  <a:srgbClr val="757575"/>
                </a:solidFill>
                <a:latin typeface="Roboto"/>
              </a:rPr>
              <a:t>Employee Welfare </a:t>
            </a:r>
            <a:r>
              <a:rPr lang="en-US" dirty="0">
                <a:solidFill>
                  <a:srgbClr val="757575"/>
                </a:solidFill>
                <a:latin typeface="Roboto"/>
              </a:rPr>
              <a:t>- This function refers to various services, benefits, and facilities that are provided to employees for their well being.</a:t>
            </a:r>
            <a:endParaRPr lang="en-US" b="0" i="0" dirty="0">
              <a:solidFill>
                <a:srgbClr val="757575"/>
              </a:solidFill>
              <a:effectLst/>
              <a:latin typeface="Roboto"/>
            </a:endParaRPr>
          </a:p>
        </p:txBody>
      </p:sp>
    </p:spTree>
    <p:extLst>
      <p:ext uri="{BB962C8B-B14F-4D97-AF65-F5344CB8AC3E}">
        <p14:creationId xmlns:p14="http://schemas.microsoft.com/office/powerpoint/2010/main" val="55404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0163" y="1582341"/>
            <a:ext cx="7353837" cy="2862322"/>
          </a:xfrm>
          <a:prstGeom prst="rect">
            <a:avLst/>
          </a:prstGeom>
        </p:spPr>
        <p:txBody>
          <a:bodyPr wrap="square">
            <a:spAutoFit/>
          </a:bodyPr>
          <a:lstStyle/>
          <a:p>
            <a:pPr algn="just"/>
            <a:r>
              <a:rPr lang="en-US" b="1" dirty="0">
                <a:solidFill>
                  <a:srgbClr val="757575"/>
                </a:solidFill>
                <a:latin typeface="Roboto"/>
              </a:rPr>
              <a:t>Maintenance</a:t>
            </a:r>
            <a:r>
              <a:rPr lang="en-US" dirty="0">
                <a:solidFill>
                  <a:srgbClr val="757575"/>
                </a:solidFill>
                <a:latin typeface="Roboto"/>
              </a:rPr>
              <a:t> - Human resource is considered as asset for the organization. Employee turnover is not considered good for the organization. Human resource management always try to keep their best performing employees with the organization.</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dirty="0">
                <a:solidFill>
                  <a:srgbClr val="757575"/>
                </a:solidFill>
                <a:latin typeface="Roboto"/>
              </a:rPr>
              <a:t>8. </a:t>
            </a:r>
            <a:r>
              <a:rPr lang="en-US" b="1" dirty="0" err="1">
                <a:solidFill>
                  <a:srgbClr val="757575"/>
                </a:solidFill>
                <a:latin typeface="Roboto"/>
              </a:rPr>
              <a:t>Labour</a:t>
            </a:r>
            <a:r>
              <a:rPr lang="en-US" b="1" dirty="0">
                <a:solidFill>
                  <a:srgbClr val="757575"/>
                </a:solidFill>
                <a:latin typeface="Roboto"/>
              </a:rPr>
              <a:t> Relations</a:t>
            </a:r>
            <a:r>
              <a:rPr lang="en-US" dirty="0">
                <a:solidFill>
                  <a:srgbClr val="757575"/>
                </a:solidFill>
                <a:latin typeface="Roboto"/>
              </a:rPr>
              <a:t> - This function refers to the interaction of human resource management with employees who are represented by a trade union. Employees comes together and forms an union to obtain more voice in decisions affecting wage, benefits, working condition, </a:t>
            </a:r>
            <a:r>
              <a:rPr lang="en-US" dirty="0" err="1">
                <a:solidFill>
                  <a:srgbClr val="757575"/>
                </a:solidFill>
                <a:latin typeface="Roboto"/>
              </a:rPr>
              <a:t>etc</a:t>
            </a:r>
            <a:r>
              <a:rPr lang="en-US" dirty="0">
                <a:solidFill>
                  <a:srgbClr val="757575"/>
                </a:solidFill>
                <a:latin typeface="Roboto"/>
              </a:rPr>
              <a:t>,.</a:t>
            </a:r>
            <a:endParaRPr lang="en-US" b="0" i="0" dirty="0">
              <a:solidFill>
                <a:srgbClr val="757575"/>
              </a:solidFill>
              <a:effectLst/>
              <a:latin typeface="Roboto"/>
            </a:endParaRPr>
          </a:p>
        </p:txBody>
      </p:sp>
    </p:spTree>
    <p:extLst>
      <p:ext uri="{BB962C8B-B14F-4D97-AF65-F5344CB8AC3E}">
        <p14:creationId xmlns:p14="http://schemas.microsoft.com/office/powerpoint/2010/main" val="1179450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305342"/>
            <a:ext cx="6096000" cy="4247317"/>
          </a:xfrm>
          <a:prstGeom prst="rect">
            <a:avLst/>
          </a:prstGeom>
        </p:spPr>
        <p:txBody>
          <a:bodyPr>
            <a:spAutoFit/>
          </a:bodyPr>
          <a:lstStyle/>
          <a:p>
            <a:pPr algn="just"/>
            <a:r>
              <a:rPr lang="en-US" b="1" dirty="0">
                <a:solidFill>
                  <a:srgbClr val="757575"/>
                </a:solidFill>
                <a:latin typeface="Roboto"/>
              </a:rPr>
              <a:t>Personnel Research</a:t>
            </a:r>
            <a:r>
              <a:rPr lang="en-US" dirty="0">
                <a:solidFill>
                  <a:srgbClr val="757575"/>
                </a:solidFill>
                <a:latin typeface="Roboto"/>
              </a:rPr>
              <a:t> - Personnel researches are done by human resource management to gather employees' opinions on wages and salaries, promotions, working conditions, welfare activities, leadership, </a:t>
            </a:r>
            <a:r>
              <a:rPr lang="en-US" dirty="0" err="1">
                <a:solidFill>
                  <a:srgbClr val="757575"/>
                </a:solidFill>
                <a:latin typeface="Roboto"/>
              </a:rPr>
              <a:t>etc</a:t>
            </a:r>
            <a:r>
              <a:rPr lang="en-US" dirty="0">
                <a:solidFill>
                  <a:srgbClr val="757575"/>
                </a:solidFill>
                <a:latin typeface="Roboto"/>
              </a:rPr>
              <a:t>,. Such researches helps in understanding employees satisfaction, employees turnover, employee termination, </a:t>
            </a:r>
            <a:r>
              <a:rPr lang="en-US" dirty="0" err="1">
                <a:solidFill>
                  <a:srgbClr val="757575"/>
                </a:solidFill>
                <a:latin typeface="Roboto"/>
              </a:rPr>
              <a:t>etc</a:t>
            </a:r>
            <a:r>
              <a:rPr lang="en-US" dirty="0">
                <a:solidFill>
                  <a:srgbClr val="757575"/>
                </a:solidFill>
                <a:latin typeface="Roboto"/>
              </a:rPr>
              <a:t>,.</a:t>
            </a:r>
            <a:br>
              <a:rPr lang="en-US" dirty="0">
                <a:solidFill>
                  <a:srgbClr val="757575"/>
                </a:solidFill>
                <a:latin typeface="Roboto"/>
              </a:rPr>
            </a:br>
            <a:r>
              <a:rPr lang="en-US" dirty="0">
                <a:solidFill>
                  <a:srgbClr val="757575"/>
                </a:solidFill>
                <a:latin typeface="Roboto"/>
              </a:rPr>
              <a:t/>
            </a:r>
            <a:br>
              <a:rPr lang="en-US" dirty="0">
                <a:solidFill>
                  <a:srgbClr val="757575"/>
                </a:solidFill>
                <a:latin typeface="Roboto"/>
              </a:rPr>
            </a:br>
            <a:endParaRPr lang="en-US" dirty="0">
              <a:solidFill>
                <a:srgbClr val="757575"/>
              </a:solidFill>
              <a:latin typeface="Roboto"/>
            </a:endParaRPr>
          </a:p>
          <a:p>
            <a:pPr algn="just"/>
            <a:r>
              <a:rPr lang="en-US" dirty="0">
                <a:solidFill>
                  <a:srgbClr val="757575"/>
                </a:solidFill>
                <a:latin typeface="Roboto"/>
              </a:rPr>
              <a:t> </a:t>
            </a:r>
            <a:r>
              <a:rPr lang="en-US" b="1" dirty="0">
                <a:solidFill>
                  <a:srgbClr val="757575"/>
                </a:solidFill>
                <a:latin typeface="Roboto"/>
              </a:rPr>
              <a:t>Personnel Record</a:t>
            </a:r>
            <a:r>
              <a:rPr lang="en-US" dirty="0">
                <a:solidFill>
                  <a:srgbClr val="757575"/>
                </a:solidFill>
                <a:latin typeface="Roboto"/>
              </a:rPr>
              <a:t> - This function involves recording, maintaining, and retrieving employee related information like - application forms, employment history, working hours, earnings, employee absents and presents, employee turnover and other </a:t>
            </a:r>
            <a:r>
              <a:rPr lang="en-US" dirty="0" err="1">
                <a:solidFill>
                  <a:srgbClr val="757575"/>
                </a:solidFill>
                <a:latin typeface="Roboto"/>
              </a:rPr>
              <a:t>other</a:t>
            </a:r>
            <a:r>
              <a:rPr lang="en-US" dirty="0">
                <a:solidFill>
                  <a:srgbClr val="757575"/>
                </a:solidFill>
                <a:latin typeface="Roboto"/>
              </a:rPr>
              <a:t> data related to employees.</a:t>
            </a:r>
            <a:endParaRPr lang="en-US" b="0" i="0" dirty="0">
              <a:solidFill>
                <a:srgbClr val="757575"/>
              </a:solidFill>
              <a:effectLst/>
              <a:latin typeface="Roboto"/>
            </a:endParaRPr>
          </a:p>
        </p:txBody>
      </p:sp>
    </p:spTree>
    <p:extLst>
      <p:ext uri="{BB962C8B-B14F-4D97-AF65-F5344CB8AC3E}">
        <p14:creationId xmlns:p14="http://schemas.microsoft.com/office/powerpoint/2010/main" val="3361843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6372" y="1582341"/>
            <a:ext cx="7907628" cy="2308324"/>
          </a:xfrm>
          <a:prstGeom prst="rect">
            <a:avLst/>
          </a:prstGeom>
        </p:spPr>
        <p:txBody>
          <a:bodyPr wrap="square">
            <a:spAutoFit/>
          </a:bodyPr>
          <a:lstStyle/>
          <a:p>
            <a:r>
              <a:rPr lang="en-US" dirty="0">
                <a:solidFill>
                  <a:srgbClr val="757575"/>
                </a:solidFill>
                <a:latin typeface="Roboto"/>
              </a:rPr>
              <a:t>The </a:t>
            </a:r>
            <a:r>
              <a:rPr lang="en-US" b="1" i="1" dirty="0">
                <a:solidFill>
                  <a:srgbClr val="6FA8DC"/>
                </a:solidFill>
                <a:latin typeface="Roboto"/>
              </a:rPr>
              <a:t>Advisory Functions</a:t>
            </a:r>
            <a:r>
              <a:rPr lang="en-US" dirty="0">
                <a:solidFill>
                  <a:srgbClr val="757575"/>
                </a:solidFill>
                <a:latin typeface="Roboto"/>
              </a:rPr>
              <a:t> of Human Resource Management are as follows:</a:t>
            </a:r>
            <a:r>
              <a:rPr lang="en-US" dirty="0"/>
              <a:t/>
            </a:r>
            <a:br>
              <a:rPr lang="en-US" dirty="0"/>
            </a:br>
            <a:r>
              <a:rPr lang="en-US" dirty="0"/>
              <a:t/>
            </a:r>
            <a:br>
              <a:rPr lang="en-US" dirty="0"/>
            </a:br>
            <a:r>
              <a:rPr lang="en-US" dirty="0">
                <a:solidFill>
                  <a:srgbClr val="757575"/>
                </a:solidFill>
                <a:latin typeface="Roboto"/>
              </a:rPr>
              <a:t>Human Resource Management is expert in managing human resources and so can give advice on matters related to human resources of the organization. Human Resource Management can offer advice to:</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906243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6828" y="1997839"/>
            <a:ext cx="7637172" cy="2308324"/>
          </a:xfrm>
          <a:prstGeom prst="rect">
            <a:avLst/>
          </a:prstGeom>
        </p:spPr>
        <p:txBody>
          <a:bodyPr wrap="square">
            <a:spAutoFit/>
          </a:bodyPr>
          <a:lstStyle/>
          <a:p>
            <a:r>
              <a:rPr lang="en-US" dirty="0">
                <a:solidFill>
                  <a:srgbClr val="757575"/>
                </a:solidFill>
                <a:latin typeface="Roboto"/>
              </a:rPr>
              <a:t> </a:t>
            </a:r>
            <a:r>
              <a:rPr lang="en-US" b="1" dirty="0">
                <a:solidFill>
                  <a:srgbClr val="757575"/>
                </a:solidFill>
                <a:latin typeface="Roboto"/>
              </a:rPr>
              <a:t>Advised to Top Management</a:t>
            </a:r>
            <a:r>
              <a:rPr lang="en-US" dirty="0"/>
              <a:t/>
            </a:r>
            <a:br>
              <a:rPr lang="en-US" dirty="0"/>
            </a:br>
            <a:r>
              <a:rPr lang="en-US" dirty="0">
                <a:solidFill>
                  <a:srgbClr val="757575"/>
                </a:solidFill>
                <a:latin typeface="Roboto"/>
              </a:rPr>
              <a:t>Personnel manager advises the top management in formulation and evaluation of personnel programs, policies, and procedures.</a:t>
            </a:r>
            <a:r>
              <a:rPr lang="en-US" dirty="0"/>
              <a:t/>
            </a:r>
            <a:br>
              <a:rPr lang="en-US" dirty="0"/>
            </a:br>
            <a:r>
              <a:rPr lang="en-US" dirty="0"/>
              <a:t/>
            </a:r>
            <a:br>
              <a:rPr lang="en-US" dirty="0"/>
            </a:br>
            <a:r>
              <a:rPr lang="en-US" dirty="0">
                <a:solidFill>
                  <a:srgbClr val="757575"/>
                </a:solidFill>
                <a:latin typeface="Roboto"/>
              </a:rPr>
              <a:t>2. </a:t>
            </a:r>
            <a:r>
              <a:rPr lang="en-US" b="1" dirty="0">
                <a:solidFill>
                  <a:srgbClr val="757575"/>
                </a:solidFill>
                <a:latin typeface="Roboto"/>
              </a:rPr>
              <a:t>Advised to Departmental Heads</a:t>
            </a:r>
            <a:r>
              <a:rPr lang="en-US" dirty="0"/>
              <a:t/>
            </a:r>
            <a:br>
              <a:rPr lang="en-US" dirty="0"/>
            </a:br>
            <a:r>
              <a:rPr lang="en-US" dirty="0">
                <a:solidFill>
                  <a:srgbClr val="757575"/>
                </a:solidFill>
                <a:latin typeface="Roboto"/>
              </a:rPr>
              <a:t>Personnel manager advises the </a:t>
            </a:r>
            <a:r>
              <a:rPr lang="en-US" dirty="0" err="1">
                <a:solidFill>
                  <a:srgbClr val="757575"/>
                </a:solidFill>
                <a:latin typeface="Roboto"/>
              </a:rPr>
              <a:t>the</a:t>
            </a:r>
            <a:r>
              <a:rPr lang="en-US" dirty="0">
                <a:solidFill>
                  <a:srgbClr val="757575"/>
                </a:solidFill>
                <a:latin typeface="Roboto"/>
              </a:rPr>
              <a:t> heads of various departments on matters such as manpower planning, job analysis, job design, recruitment, selection, placement, training, performance appraisal, etc.</a:t>
            </a:r>
            <a:endParaRPr lang="en-US" dirty="0"/>
          </a:p>
        </p:txBody>
      </p:sp>
    </p:spTree>
    <p:extLst>
      <p:ext uri="{BB962C8B-B14F-4D97-AF65-F5344CB8AC3E}">
        <p14:creationId xmlns:p14="http://schemas.microsoft.com/office/powerpoint/2010/main" val="1603258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279" y="1305342"/>
            <a:ext cx="8216721" cy="3416320"/>
          </a:xfrm>
          <a:prstGeom prst="rect">
            <a:avLst/>
          </a:prstGeom>
        </p:spPr>
        <p:txBody>
          <a:bodyPr wrap="square">
            <a:spAutoFit/>
          </a:bodyPr>
          <a:lstStyle/>
          <a:p>
            <a:r>
              <a:rPr lang="en-US" b="1" dirty="0" smtClean="0">
                <a:solidFill>
                  <a:srgbClr val="1EBBF0"/>
                </a:solidFill>
                <a:effectLst/>
                <a:latin typeface="Open Sans"/>
              </a:rPr>
              <a:t>Recruitment and selection</a:t>
            </a:r>
          </a:p>
          <a:p>
            <a:r>
              <a:rPr lang="en-US" b="0" i="0" dirty="0" smtClean="0">
                <a:solidFill>
                  <a:srgbClr val="50585F"/>
                </a:solidFill>
                <a:effectLst/>
                <a:latin typeface="Open Sans"/>
              </a:rPr>
              <a:t>The second HR function involves attracting people to work for the organization and selecting the best candidates.</a:t>
            </a:r>
          </a:p>
          <a:p>
            <a:r>
              <a:rPr lang="en-US" b="0" i="0" dirty="0" smtClean="0">
                <a:solidFill>
                  <a:srgbClr val="50585F"/>
                </a:solidFill>
                <a:effectLst/>
                <a:latin typeface="Open Sans"/>
              </a:rPr>
              <a:t>Attracting people usually starts with an employee brand. Being an attractive employer has plenty of advantages – just as it is the other way around. A good example of the latter is the tobacco industry which </a:t>
            </a:r>
            <a:r>
              <a:rPr lang="en-US" b="0" i="0" u="sng" dirty="0" smtClean="0">
                <a:solidFill>
                  <a:srgbClr val="1EBBF0"/>
                </a:solidFill>
                <a:effectLst/>
                <a:latin typeface="Open Sans"/>
                <a:hlinkClick r:id="rId2"/>
              </a:rPr>
              <a:t>struggles to attract talent</a:t>
            </a:r>
            <a:r>
              <a:rPr lang="en-US" b="0" i="0" dirty="0" smtClean="0">
                <a:solidFill>
                  <a:srgbClr val="50585F"/>
                </a:solidFill>
                <a:effectLst/>
                <a:latin typeface="Open Sans"/>
              </a:rPr>
              <a:t> due to its tainted reputation.</a:t>
            </a:r>
          </a:p>
          <a:p>
            <a:r>
              <a:rPr lang="en-US" b="0" i="0" dirty="0" smtClean="0">
                <a:solidFill>
                  <a:srgbClr val="50585F"/>
                </a:solidFill>
                <a:effectLst/>
                <a:latin typeface="Open Sans"/>
              </a:rPr>
              <a:t>With a strong employer brand and the right sourcing strategies, you’re already halfway there. Once candidates apply, selection is an HR instrument to pick the best qualified and highest-potential candidates. Technological developments in recruitment have gone very fast and as a result, there are different types of </a:t>
            </a:r>
            <a:r>
              <a:rPr lang="en-US" b="0" i="0" u="sng" dirty="0" smtClean="0">
                <a:solidFill>
                  <a:srgbClr val="1EBBF0"/>
                </a:solidFill>
                <a:effectLst/>
                <a:latin typeface="Open Sans"/>
                <a:hlinkClick r:id="rId3"/>
              </a:rPr>
              <a:t>recruitment tools</a:t>
            </a:r>
            <a:r>
              <a:rPr lang="en-US" b="0" i="0" dirty="0" smtClean="0">
                <a:solidFill>
                  <a:srgbClr val="50585F"/>
                </a:solidFill>
                <a:effectLst/>
                <a:latin typeface="Open Sans"/>
              </a:rPr>
              <a:t> for each part of your recruitment funnel. </a:t>
            </a:r>
            <a:endParaRPr lang="en-US" b="0" i="0" dirty="0">
              <a:solidFill>
                <a:srgbClr val="50585F"/>
              </a:solidFill>
              <a:effectLst/>
              <a:latin typeface="Open Sans"/>
            </a:endParaRPr>
          </a:p>
        </p:txBody>
      </p:sp>
    </p:spTree>
    <p:extLst>
      <p:ext uri="{BB962C8B-B14F-4D97-AF65-F5344CB8AC3E}">
        <p14:creationId xmlns:p14="http://schemas.microsoft.com/office/powerpoint/2010/main" val="1755626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9549" y="1028343"/>
            <a:ext cx="8564451" cy="3416320"/>
          </a:xfrm>
          <a:prstGeom prst="rect">
            <a:avLst/>
          </a:prstGeom>
        </p:spPr>
        <p:txBody>
          <a:bodyPr wrap="square">
            <a:spAutoFit/>
          </a:bodyPr>
          <a:lstStyle/>
          <a:p>
            <a:r>
              <a:rPr lang="en-US" b="1" dirty="0" smtClean="0">
                <a:solidFill>
                  <a:srgbClr val="1EBBF0"/>
                </a:solidFill>
                <a:effectLst/>
                <a:latin typeface="Open Sans"/>
              </a:rPr>
              <a:t> Performance management</a:t>
            </a:r>
          </a:p>
          <a:p>
            <a:r>
              <a:rPr lang="en-US" b="0" i="0" dirty="0" smtClean="0">
                <a:solidFill>
                  <a:srgbClr val="50585F"/>
                </a:solidFill>
                <a:effectLst/>
                <a:latin typeface="Open Sans"/>
              </a:rPr>
              <a:t>Performance management is essential in ensuring that workers stay productive and engaged. Good performance management involves good leadership, clear goal-setting, and open feedback.</a:t>
            </a:r>
          </a:p>
          <a:p>
            <a:r>
              <a:rPr lang="en-US" b="0" i="0" dirty="0" smtClean="0">
                <a:solidFill>
                  <a:srgbClr val="50585F"/>
                </a:solidFill>
                <a:effectLst/>
                <a:latin typeface="Open Sans"/>
              </a:rPr>
              <a:t>Performance management tools include the (bi)annual performance review, in which the employee is reviewed by his/her manager. It also includes 360-degree feedback tools in which peers, managers, subordinates, and sometimes even customers review the employee’s performance. These kinds of tools can be very helpful in providing feedback.</a:t>
            </a:r>
          </a:p>
          <a:p>
            <a:r>
              <a:rPr lang="en-US" b="0" i="0" dirty="0" smtClean="0">
                <a:solidFill>
                  <a:srgbClr val="50585F"/>
                </a:solidFill>
                <a:effectLst/>
                <a:latin typeface="Open Sans"/>
              </a:rPr>
              <a:t>Performance management is also an instrument to close the gap between the workforce you have today and the one you want to have tomorrow. One of the best ways to build your future workforce is through learning and development (L&amp;D).</a:t>
            </a:r>
            <a:endParaRPr lang="en-US" b="0" i="0" dirty="0">
              <a:solidFill>
                <a:srgbClr val="50585F"/>
              </a:solidFill>
              <a:effectLst/>
              <a:latin typeface="Open Sans"/>
            </a:endParaRPr>
          </a:p>
        </p:txBody>
      </p:sp>
    </p:spTree>
    <p:extLst>
      <p:ext uri="{BB962C8B-B14F-4D97-AF65-F5344CB8AC3E}">
        <p14:creationId xmlns:p14="http://schemas.microsoft.com/office/powerpoint/2010/main" val="909549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474345"/>
            <a:ext cx="8886423" cy="4524315"/>
          </a:xfrm>
          <a:prstGeom prst="rect">
            <a:avLst/>
          </a:prstGeom>
        </p:spPr>
        <p:txBody>
          <a:bodyPr wrap="square">
            <a:spAutoFit/>
          </a:bodyPr>
          <a:lstStyle/>
          <a:p>
            <a:r>
              <a:rPr lang="en-US" b="1" dirty="0" smtClean="0">
                <a:solidFill>
                  <a:srgbClr val="1EBBF0"/>
                </a:solidFill>
                <a:effectLst/>
                <a:latin typeface="Open Sans"/>
              </a:rPr>
              <a:t>Learning and development</a:t>
            </a:r>
          </a:p>
          <a:p>
            <a:r>
              <a:rPr lang="en-US" b="0" i="0" dirty="0" smtClean="0">
                <a:solidFill>
                  <a:srgbClr val="50585F"/>
                </a:solidFill>
                <a:effectLst/>
                <a:latin typeface="Open Sans"/>
              </a:rPr>
              <a:t>Enabling employees to develop the skills they need for the future is an essential responsibility for HR. This is also related to the first HR function we listed, in which HR bridges the gap between the workforce today and the workforce needed in the near future.</a:t>
            </a:r>
          </a:p>
          <a:p>
            <a:r>
              <a:rPr lang="en-US" b="0" i="0" dirty="0" smtClean="0">
                <a:solidFill>
                  <a:srgbClr val="50585F"/>
                </a:solidFill>
                <a:effectLst/>
                <a:latin typeface="Open Sans"/>
              </a:rPr>
              <a:t>Traditionally, organizations have a set budget for learning and development. This budget is then distributed among its employees. In some countries, this fee is mandatory. In the UK, for example, companies with an annual pay bill of more than £3 million pay a mandatory rate of 0.5% </a:t>
            </a:r>
            <a:r>
              <a:rPr lang="en-US" b="0" i="0" u="sng" dirty="0" smtClean="0">
                <a:solidFill>
                  <a:srgbClr val="1EBBF0"/>
                </a:solidFill>
                <a:effectLst/>
                <a:latin typeface="Open Sans"/>
                <a:hlinkClick r:id="rId2"/>
              </a:rPr>
              <a:t>designated for the professional education of their employees</a:t>
            </a:r>
            <a:r>
              <a:rPr lang="en-US" b="0" i="0" dirty="0" smtClean="0">
                <a:solidFill>
                  <a:srgbClr val="50585F"/>
                </a:solidFill>
                <a:effectLst/>
                <a:latin typeface="Open Sans"/>
              </a:rPr>
              <a:t>.</a:t>
            </a:r>
          </a:p>
          <a:p>
            <a:r>
              <a:rPr lang="en-US" b="0" i="0" dirty="0" smtClean="0">
                <a:solidFill>
                  <a:srgbClr val="50585F"/>
                </a:solidFill>
                <a:effectLst/>
                <a:latin typeface="Open Sans"/>
              </a:rPr>
              <a:t>In other countries, like Belgium and the Netherlands, L&amp;D falls under the employer’s responsibility to take care of its employees. In a third group of countries, like the US, this is an almost unregulated territory.</a:t>
            </a:r>
          </a:p>
          <a:p>
            <a:r>
              <a:rPr lang="en-US" b="0" i="0" dirty="0" smtClean="0">
                <a:solidFill>
                  <a:srgbClr val="50585F"/>
                </a:solidFill>
                <a:effectLst/>
                <a:latin typeface="Open Sans"/>
              </a:rPr>
              <a:t>Despite the differences in regulation, almost all employers understand the value of investing in the (future) skills of their employees. It’s the responsibility of the HR department to lead these efforts in the right direction.</a:t>
            </a:r>
            <a:endParaRPr lang="en-US" b="0" i="0" dirty="0">
              <a:solidFill>
                <a:srgbClr val="50585F"/>
              </a:solidFill>
              <a:effectLst/>
              <a:latin typeface="Open Sans"/>
            </a:endParaRPr>
          </a:p>
        </p:txBody>
      </p:sp>
    </p:spTree>
    <p:extLst>
      <p:ext uri="{BB962C8B-B14F-4D97-AF65-F5344CB8AC3E}">
        <p14:creationId xmlns:p14="http://schemas.microsoft.com/office/powerpoint/2010/main" val="148648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123" y="2136339"/>
            <a:ext cx="10805375" cy="1754326"/>
          </a:xfrm>
          <a:prstGeom prst="rect">
            <a:avLst/>
          </a:prstGeom>
        </p:spPr>
        <p:txBody>
          <a:bodyPr wrap="square">
            <a:spAutoFit/>
          </a:bodyPr>
          <a:lstStyle/>
          <a:p>
            <a:r>
              <a:rPr lang="en-US" b="1" dirty="0" smtClean="0">
                <a:solidFill>
                  <a:srgbClr val="1EBBF0"/>
                </a:solidFill>
                <a:effectLst/>
                <a:latin typeface="Open Sans"/>
              </a:rPr>
              <a:t>Career planning</a:t>
            </a:r>
          </a:p>
          <a:p>
            <a:r>
              <a:rPr lang="en-US" b="0" i="0" dirty="0" smtClean="0">
                <a:solidFill>
                  <a:srgbClr val="50585F"/>
                </a:solidFill>
                <a:effectLst/>
                <a:latin typeface="Open Sans"/>
              </a:rPr>
              <a:t>The fifth function of HR is career planning, guidance, and development for employees, together also referred to as </a:t>
            </a:r>
            <a:r>
              <a:rPr lang="en-US" b="0" i="0" u="sng" dirty="0" smtClean="0">
                <a:solidFill>
                  <a:srgbClr val="1EBBF0"/>
                </a:solidFill>
                <a:effectLst/>
                <a:latin typeface="Open Sans"/>
                <a:hlinkClick r:id="rId2"/>
              </a:rPr>
              <a:t>career pathing</a:t>
            </a:r>
            <a:r>
              <a:rPr lang="en-US" b="0" i="0" dirty="0" smtClean="0">
                <a:solidFill>
                  <a:srgbClr val="50585F"/>
                </a:solidFill>
                <a:effectLst/>
                <a:latin typeface="Open Sans"/>
              </a:rPr>
              <a:t>.</a:t>
            </a:r>
          </a:p>
          <a:p>
            <a:r>
              <a:rPr lang="en-US" b="0" i="0" dirty="0" smtClean="0">
                <a:solidFill>
                  <a:srgbClr val="50585F"/>
                </a:solidFill>
                <a:effectLst/>
                <a:latin typeface="Open Sans"/>
              </a:rPr>
              <a:t>Showing employees how their personal ambition can align with the future of the company helps to engage and retain them. For the organization, there are the benefits of better succession planning, higher productivity, and a stronger employer brand.</a:t>
            </a:r>
            <a:endParaRPr lang="en-US" b="0" i="0" dirty="0">
              <a:solidFill>
                <a:srgbClr val="50585F"/>
              </a:solidFill>
              <a:effectLst/>
              <a:latin typeface="Open Sans"/>
            </a:endParaRPr>
          </a:p>
        </p:txBody>
      </p:sp>
    </p:spTree>
    <p:extLst>
      <p:ext uri="{BB962C8B-B14F-4D97-AF65-F5344CB8AC3E}">
        <p14:creationId xmlns:p14="http://schemas.microsoft.com/office/powerpoint/2010/main" val="2959663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2136339"/>
            <a:ext cx="10328857" cy="1754326"/>
          </a:xfrm>
          <a:prstGeom prst="rect">
            <a:avLst/>
          </a:prstGeom>
        </p:spPr>
        <p:txBody>
          <a:bodyPr wrap="square">
            <a:spAutoFit/>
          </a:bodyPr>
          <a:lstStyle/>
          <a:p>
            <a:r>
              <a:rPr lang="en-US" b="1" dirty="0" smtClean="0">
                <a:solidFill>
                  <a:srgbClr val="1EBBF0"/>
                </a:solidFill>
                <a:effectLst/>
                <a:latin typeface="Open Sans"/>
              </a:rPr>
              <a:t>Function evaluation</a:t>
            </a:r>
          </a:p>
          <a:p>
            <a:r>
              <a:rPr lang="en-US" b="0" i="0" dirty="0" smtClean="0">
                <a:solidFill>
                  <a:srgbClr val="50585F"/>
                </a:solidFill>
                <a:effectLst/>
                <a:latin typeface="Open Sans"/>
              </a:rPr>
              <a:t>Function evaluation is a more technical role of HR that involves comparing various functions in terms of qualification, the quality, and availability of workers, job location, working times, the economic situation, job responsibility, and how much value this job adds to the organization. The idea behind function evaluation is that similar jobs should be rewarded similarly.</a:t>
            </a:r>
          </a:p>
          <a:p>
            <a:r>
              <a:rPr lang="en-US" b="0" i="0" dirty="0" smtClean="0">
                <a:solidFill>
                  <a:srgbClr val="50585F"/>
                </a:solidFill>
                <a:effectLst/>
                <a:latin typeface="Open Sans"/>
              </a:rPr>
              <a:t>There are different ways of internally ranking function</a:t>
            </a:r>
            <a:endParaRPr lang="en-US" b="0" i="0" dirty="0">
              <a:solidFill>
                <a:srgbClr val="50585F"/>
              </a:solidFill>
              <a:effectLst/>
              <a:latin typeface="Open Sans"/>
            </a:endParaRPr>
          </a:p>
        </p:txBody>
      </p:sp>
    </p:spTree>
    <p:extLst>
      <p:ext uri="{BB962C8B-B14F-4D97-AF65-F5344CB8AC3E}">
        <p14:creationId xmlns:p14="http://schemas.microsoft.com/office/powerpoint/2010/main" val="3697021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8794" y="347730"/>
            <a:ext cx="8165206" cy="5078313"/>
          </a:xfrm>
          <a:prstGeom prst="rect">
            <a:avLst/>
          </a:prstGeom>
        </p:spPr>
        <p:txBody>
          <a:bodyPr wrap="square">
            <a:spAutoFit/>
          </a:bodyPr>
          <a:lstStyle/>
          <a:p>
            <a:pPr>
              <a:buFont typeface="Arial" panose="020B0604020202020204" pitchFamily="34" charset="0"/>
              <a:buChar char="•"/>
            </a:pPr>
            <a:r>
              <a:rPr lang="en-US" b="1" dirty="0">
                <a:solidFill>
                  <a:srgbClr val="50585F"/>
                </a:solidFill>
                <a:latin typeface="Open Sans"/>
              </a:rPr>
              <a:t>Ranking method: </a:t>
            </a:r>
            <a:r>
              <a:rPr lang="en-US" dirty="0">
                <a:solidFill>
                  <a:srgbClr val="50585F"/>
                </a:solidFill>
                <a:latin typeface="Open Sans"/>
              </a:rPr>
              <a:t>a method in which subject matter experts rank functions in terms of how much they contribute to the organization as a whole. Functions are paired and raters have to decide which one is more valuable. This is done with all functions and based on the outcome, a ranking is established.</a:t>
            </a:r>
          </a:p>
          <a:p>
            <a:pPr>
              <a:buFont typeface="Arial" panose="020B0604020202020204" pitchFamily="34" charset="0"/>
              <a:buChar char="•"/>
            </a:pPr>
            <a:r>
              <a:rPr lang="en-US" b="1" dirty="0">
                <a:solidFill>
                  <a:srgbClr val="50585F"/>
                </a:solidFill>
                <a:latin typeface="Open Sans"/>
              </a:rPr>
              <a:t>Classification method: </a:t>
            </a:r>
            <a:r>
              <a:rPr lang="en-US" dirty="0">
                <a:solidFill>
                  <a:srgbClr val="50585F"/>
                </a:solidFill>
                <a:latin typeface="Open Sans"/>
              </a:rPr>
              <a:t>jobs can also be classified in different categories using classification methods. In this case, jobs are categorized and then ranked within these categories to come up with a ranking. Categorizations can include education, experience, the degree of specialized skills needed to do the job, the degree to which these skills are in-demand, and so on.</a:t>
            </a:r>
          </a:p>
          <a:p>
            <a:pPr>
              <a:buFont typeface="Arial" panose="020B0604020202020204" pitchFamily="34" charset="0"/>
              <a:buChar char="•"/>
            </a:pPr>
            <a:r>
              <a:rPr lang="en-US" b="1" dirty="0">
                <a:solidFill>
                  <a:srgbClr val="50585F"/>
                </a:solidFill>
                <a:latin typeface="Open Sans"/>
              </a:rPr>
              <a:t>Points method: </a:t>
            </a:r>
            <a:r>
              <a:rPr lang="en-US" dirty="0">
                <a:solidFill>
                  <a:srgbClr val="50585F"/>
                </a:solidFill>
                <a:latin typeface="Open Sans"/>
              </a:rPr>
              <a:t>jobs are categorized according to the factors the organization believes contribute most to its success. Points are then awarded to each category for every job. These categories can include key competencies, like problem-solving, technical knowledge, communication and influencing skills, innovative capability, business acumen, and so on. These competencies will differ per organization</a:t>
            </a:r>
          </a:p>
          <a:p>
            <a:pPr>
              <a:buFont typeface="Arial" panose="020B0604020202020204" pitchFamily="34" charset="0"/>
              <a:buChar char="•"/>
            </a:pPr>
            <a:r>
              <a:rPr lang="en-US" b="1" dirty="0">
                <a:solidFill>
                  <a:srgbClr val="50585F"/>
                </a:solidFill>
                <a:latin typeface="Open Sans"/>
              </a:rPr>
              <a:t>Personal method:</a:t>
            </a:r>
            <a:r>
              <a:rPr lang="en-US" dirty="0">
                <a:solidFill>
                  <a:srgbClr val="50585F"/>
                </a:solidFill>
                <a:latin typeface="Open Sans"/>
              </a:rPr>
              <a:t> in this method, the job itself is not evaluated but the person doing the job is. Here, employees are rewarded based on their personal skills and competencies.</a:t>
            </a:r>
            <a:endParaRPr lang="en-US" b="0" i="0" dirty="0">
              <a:solidFill>
                <a:srgbClr val="50585F"/>
              </a:solidFill>
              <a:effectLst/>
              <a:latin typeface="Open Sans"/>
            </a:endParaRPr>
          </a:p>
        </p:txBody>
      </p:sp>
    </p:spTree>
    <p:extLst>
      <p:ext uri="{BB962C8B-B14F-4D97-AF65-F5344CB8AC3E}">
        <p14:creationId xmlns:p14="http://schemas.microsoft.com/office/powerpoint/2010/main" val="544941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611" y="1582341"/>
            <a:ext cx="8358389" cy="2585323"/>
          </a:xfrm>
          <a:prstGeom prst="rect">
            <a:avLst/>
          </a:prstGeom>
        </p:spPr>
        <p:txBody>
          <a:bodyPr wrap="square">
            <a:spAutoFit/>
          </a:bodyPr>
          <a:lstStyle/>
          <a:p>
            <a:r>
              <a:rPr lang="en-US" b="1" dirty="0">
                <a:solidFill>
                  <a:srgbClr val="1EBBF0"/>
                </a:solidFill>
                <a:latin typeface="Open Sans"/>
              </a:rPr>
              <a:t>Rewards</a:t>
            </a:r>
          </a:p>
          <a:p>
            <a:r>
              <a:rPr lang="en-US" dirty="0">
                <a:solidFill>
                  <a:srgbClr val="50585F"/>
                </a:solidFill>
                <a:latin typeface="Open Sans"/>
              </a:rPr>
              <a:t>Rewarding employees for their work is a function that is impossible to miss. Rewards include salary but also growth and career opportunities, status, recognition, a good organizational culture, and a satisfying work-life balance.</a:t>
            </a:r>
            <a:br>
              <a:rPr lang="en-US" dirty="0">
                <a:solidFill>
                  <a:srgbClr val="50585F"/>
                </a:solidFill>
                <a:latin typeface="Open Sans"/>
              </a:rPr>
            </a:br>
            <a:endParaRPr lang="en-US" dirty="0">
              <a:solidFill>
                <a:srgbClr val="50585F"/>
              </a:solidFill>
              <a:latin typeface="Open Sans"/>
            </a:endParaRPr>
          </a:p>
          <a:p>
            <a:r>
              <a:rPr lang="en-US" dirty="0">
                <a:solidFill>
                  <a:srgbClr val="50585F"/>
                </a:solidFill>
                <a:latin typeface="Open Sans"/>
              </a:rPr>
              <a:t>The total rewards framework shows that rewards are more than just money. They can also be relational and psychological outcomes. For example, fantastic colleagues and meaningful work are also rewarding to employees. The monetary reward of the job consists of financial rewards and other (secondary) benefits.</a:t>
            </a:r>
            <a:endParaRPr lang="en-US" b="0" i="0" dirty="0">
              <a:solidFill>
                <a:srgbClr val="50585F"/>
              </a:solidFill>
              <a:effectLst/>
              <a:latin typeface="Open Sans"/>
            </a:endParaRPr>
          </a:p>
        </p:txBody>
      </p:sp>
    </p:spTree>
    <p:extLst>
      <p:ext uri="{BB962C8B-B14F-4D97-AF65-F5344CB8AC3E}">
        <p14:creationId xmlns:p14="http://schemas.microsoft.com/office/powerpoint/2010/main" val="1831663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788</Words>
  <Application>Microsoft Office PowerPoint</Application>
  <PresentationFormat>Widescreen</PresentationFormat>
  <Paragraphs>77</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Open Sans</vt:lpstr>
      <vt:lpstr>proxima-nova</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Moorche</dc:creator>
  <cp:lastModifiedBy>Moorche</cp:lastModifiedBy>
  <cp:revision>28</cp:revision>
  <dcterms:created xsi:type="dcterms:W3CDTF">2020-07-12T21:14:02Z</dcterms:created>
  <dcterms:modified xsi:type="dcterms:W3CDTF">2020-07-12T22:32:18Z</dcterms:modified>
</cp:coreProperties>
</file>