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7" r:id="rId5"/>
    <p:sldId id="276" r:id="rId6"/>
    <p:sldId id="278" r:id="rId7"/>
    <p:sldId id="279" r:id="rId8"/>
    <p:sldId id="259" r:id="rId9"/>
    <p:sldId id="261" r:id="rId10"/>
    <p:sldId id="281" r:id="rId11"/>
    <p:sldId id="262" r:id="rId12"/>
    <p:sldId id="263" r:id="rId13"/>
    <p:sldId id="280" r:id="rId14"/>
    <p:sldId id="28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The Nervous system,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Sensation and perception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4191000" y="4495800"/>
            <a:ext cx="4419600" cy="457200"/>
          </a:xfrm>
        </p:spPr>
        <p:txBody>
          <a:bodyPr>
            <a:normAutofit fontScale="92500" lnSpcReduction="10000"/>
          </a:bodyPr>
          <a:lstStyle/>
          <a:p>
            <a:r>
              <a:rPr lang="en-US" dirty="0" smtClean="0">
                <a:solidFill>
                  <a:schemeClr val="tx1"/>
                </a:solidFill>
                <a:latin typeface="Times New Roman" pitchFamily="18" charset="0"/>
                <a:cs typeface="Times New Roman" pitchFamily="18" charset="0"/>
              </a:rPr>
              <a:t>Lecture By M.Sulaman</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8002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The cells of the nervous system are called neurons</a:t>
            </a:r>
          </a:p>
          <a:p>
            <a:r>
              <a:rPr lang="en-US" dirty="0" smtClean="0">
                <a:latin typeface="Times New Roman" pitchFamily="18" charset="0"/>
                <a:cs typeface="Times New Roman" pitchFamily="18" charset="0"/>
              </a:rPr>
              <a:t>There are three types of neurons based on their functions</a:t>
            </a:r>
          </a:p>
          <a:p>
            <a:pPr marL="624078" indent="-514350">
              <a:buFont typeface="+mj-lt"/>
              <a:buAutoNum type="arabicPeriod"/>
            </a:pPr>
            <a:r>
              <a:rPr lang="en-US" b="1" u="sng" dirty="0" smtClean="0">
                <a:latin typeface="Times New Roman" pitchFamily="18" charset="0"/>
                <a:cs typeface="Times New Roman" pitchFamily="18" charset="0"/>
              </a:rPr>
              <a:t>Sensory neurons:</a:t>
            </a:r>
          </a:p>
          <a:p>
            <a:pPr marL="109728" indent="0">
              <a:buNone/>
            </a:pPr>
            <a:r>
              <a:rPr lang="en-US" dirty="0" smtClean="0">
                <a:latin typeface="Times New Roman" pitchFamily="18" charset="0"/>
                <a:cs typeface="Times New Roman" pitchFamily="18" charset="0"/>
              </a:rPr>
              <a:t>These neurons receive sensory signals from the receptors and conveys these signals to the brain</a:t>
            </a:r>
          </a:p>
          <a:p>
            <a:pPr marL="624078" indent="-514350">
              <a:buFont typeface="+mj-lt"/>
              <a:buAutoNum type="arabicPeriod" startAt="2"/>
            </a:pPr>
            <a:r>
              <a:rPr lang="en-US" b="1" u="sng" dirty="0" smtClean="0">
                <a:latin typeface="Times New Roman" pitchFamily="18" charset="0"/>
                <a:cs typeface="Times New Roman" pitchFamily="18" charset="0"/>
              </a:rPr>
              <a:t>Motor neurons:</a:t>
            </a:r>
          </a:p>
          <a:p>
            <a:pPr marL="109728" indent="0">
              <a:buNone/>
            </a:pPr>
            <a:r>
              <a:rPr lang="en-US" dirty="0" smtClean="0">
                <a:latin typeface="Times New Roman" pitchFamily="18" charset="0"/>
                <a:cs typeface="Times New Roman" pitchFamily="18" charset="0"/>
              </a:rPr>
              <a:t>These neurons conveys information or commands from brain to the specific organs</a:t>
            </a:r>
          </a:p>
          <a:p>
            <a:pPr marL="624078" indent="-514350">
              <a:buFont typeface="+mj-lt"/>
              <a:buAutoNum type="arabicPeriod" startAt="3"/>
            </a:pPr>
            <a:r>
              <a:rPr lang="en-US" b="1" u="sng" dirty="0" smtClean="0">
                <a:latin typeface="Times New Roman" pitchFamily="18" charset="0"/>
                <a:cs typeface="Times New Roman" pitchFamily="18" charset="0"/>
              </a:rPr>
              <a:t>Inter neurons:</a:t>
            </a:r>
          </a:p>
          <a:p>
            <a:pPr marL="109728" indent="0">
              <a:buNone/>
            </a:pPr>
            <a:r>
              <a:rPr lang="en-US" dirty="0" smtClean="0">
                <a:latin typeface="Times New Roman" pitchFamily="18" charset="0"/>
                <a:cs typeface="Times New Roman" pitchFamily="18" charset="0"/>
              </a:rPr>
              <a:t>These neurons connects one neuron with another and conducts information </a:t>
            </a:r>
            <a:r>
              <a:rPr lang="en-US" dirty="0" err="1" smtClean="0">
                <a:latin typeface="Times New Roman" pitchFamily="18" charset="0"/>
                <a:cs typeface="Times New Roman" pitchFamily="18" charset="0"/>
              </a:rPr>
              <a:t>inbetween</a:t>
            </a:r>
            <a:endParaRPr lang="en-US" dirty="0" smtClean="0">
              <a:latin typeface="Times New Roman" pitchFamily="18" charset="0"/>
              <a:cs typeface="Times New Roman" pitchFamily="18" charset="0"/>
            </a:endParaRPr>
          </a:p>
          <a:p>
            <a:pPr marL="109728" indent="0">
              <a:buNone/>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Neurons </a:t>
            </a:r>
            <a:endParaRPr lang="en-US" dirty="0"/>
          </a:p>
        </p:txBody>
      </p:sp>
    </p:spTree>
    <p:extLst>
      <p:ext uri="{BB962C8B-B14F-4D97-AF65-F5344CB8AC3E}">
        <p14:creationId xmlns:p14="http://schemas.microsoft.com/office/powerpoint/2010/main" val="793568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a:latin typeface="Times New Roman" pitchFamily="18" charset="0"/>
                <a:cs typeface="Times New Roman" pitchFamily="18" charset="0"/>
              </a:rPr>
              <a:t>Messages to and from the brain travel along the nerves, which </a:t>
            </a:r>
            <a:r>
              <a:rPr lang="en-US" sz="2400" dirty="0" smtClean="0">
                <a:latin typeface="Times New Roman" pitchFamily="18" charset="0"/>
                <a:cs typeface="Times New Roman" pitchFamily="18" charset="0"/>
              </a:rPr>
              <a:t>are strings </a:t>
            </a:r>
            <a:r>
              <a:rPr lang="en-US" sz="2400" dirty="0">
                <a:latin typeface="Times New Roman" pitchFamily="18" charset="0"/>
                <a:cs typeface="Times New Roman" pitchFamily="18" charset="0"/>
              </a:rPr>
              <a:t>of long, thin cells called </a:t>
            </a:r>
            <a:r>
              <a:rPr lang="en-US" sz="2400" b="1" dirty="0" smtClean="0">
                <a:latin typeface="Times New Roman" pitchFamily="18" charset="0"/>
                <a:cs typeface="Times New Roman" pitchFamily="18" charset="0"/>
              </a:rPr>
              <a:t>neurons</a:t>
            </a:r>
          </a:p>
          <a:p>
            <a:r>
              <a:rPr lang="en-US" sz="2400" dirty="0">
                <a:latin typeface="Times New Roman" pitchFamily="18" charset="0"/>
                <a:cs typeface="Times New Roman" pitchFamily="18" charset="0"/>
              </a:rPr>
              <a:t>Transmission between neurons, or </a:t>
            </a:r>
            <a:r>
              <a:rPr lang="en-US" sz="2400" dirty="0" smtClean="0">
                <a:latin typeface="Times New Roman" pitchFamily="18" charset="0"/>
                <a:cs typeface="Times New Roman" pitchFamily="18" charset="0"/>
              </a:rPr>
              <a:t>nerve cells</a:t>
            </a:r>
            <a:r>
              <a:rPr lang="en-US" sz="2400" dirty="0">
                <a:latin typeface="Times New Roman" pitchFamily="18" charset="0"/>
                <a:cs typeface="Times New Roman" pitchFamily="18" charset="0"/>
              </a:rPr>
              <a:t>, occurs whenever the </a:t>
            </a:r>
            <a:r>
              <a:rPr lang="en-US" sz="2400" dirty="0" smtClean="0">
                <a:latin typeface="Times New Roman" pitchFamily="18" charset="0"/>
                <a:cs typeface="Times New Roman" pitchFamily="18" charset="0"/>
              </a:rPr>
              <a:t>cells are stimulated.</a:t>
            </a:r>
          </a:p>
          <a:p>
            <a:r>
              <a:rPr lang="en-US" sz="2400" dirty="0">
                <a:latin typeface="Times New Roman" pitchFamily="18" charset="0"/>
                <a:cs typeface="Times New Roman" pitchFamily="18" charset="0"/>
              </a:rPr>
              <a:t>Neurons have three basic parts: the cell body, </a:t>
            </a:r>
            <a:r>
              <a:rPr lang="en-US" sz="2400" dirty="0" smtClean="0">
                <a:latin typeface="Times New Roman" pitchFamily="18" charset="0"/>
                <a:cs typeface="Times New Roman" pitchFamily="18" charset="0"/>
              </a:rPr>
              <a:t>dendrites, and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axon</a:t>
            </a:r>
          </a:p>
          <a:p>
            <a:r>
              <a:rPr lang="en-US" sz="2400" dirty="0">
                <a:latin typeface="Times New Roman" pitchFamily="18" charset="0"/>
                <a:cs typeface="Times New Roman" pitchFamily="18" charset="0"/>
              </a:rPr>
              <a:t>The cell body contains the nucleus </a:t>
            </a:r>
            <a:r>
              <a:rPr lang="en-US" sz="2400" dirty="0" smtClean="0">
                <a:latin typeface="Times New Roman" pitchFamily="18" charset="0"/>
                <a:cs typeface="Times New Roman" pitchFamily="18" charset="0"/>
              </a:rPr>
              <a:t>and produces </a:t>
            </a:r>
            <a:r>
              <a:rPr lang="en-US" sz="2400" dirty="0">
                <a:latin typeface="Times New Roman" pitchFamily="18" charset="0"/>
                <a:cs typeface="Times New Roman" pitchFamily="18" charset="0"/>
              </a:rPr>
              <a:t>the energy needed to fuel neuron activity</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The </a:t>
            </a:r>
            <a:r>
              <a:rPr lang="en-US" sz="2400" i="1" dirty="0">
                <a:latin typeface="Times New Roman" pitchFamily="18" charset="0"/>
                <a:cs typeface="Times New Roman" pitchFamily="18" charset="0"/>
              </a:rPr>
              <a:t>dendrites </a:t>
            </a:r>
            <a:r>
              <a:rPr lang="en-US" sz="2400" dirty="0">
                <a:latin typeface="Times New Roman" pitchFamily="18" charset="0"/>
                <a:cs typeface="Times New Roman" pitchFamily="18" charset="0"/>
              </a:rPr>
              <a:t>are </a:t>
            </a:r>
            <a:r>
              <a:rPr lang="en-US" sz="2400" dirty="0" smtClean="0">
                <a:latin typeface="Times New Roman" pitchFamily="18" charset="0"/>
                <a:cs typeface="Times New Roman" pitchFamily="18" charset="0"/>
              </a:rPr>
              <a:t>short, thin </a:t>
            </a:r>
            <a:r>
              <a:rPr lang="en-US" sz="2400" dirty="0">
                <a:latin typeface="Times New Roman" pitchFamily="18" charset="0"/>
                <a:cs typeface="Times New Roman" pitchFamily="18" charset="0"/>
              </a:rPr>
              <a:t>fibers that stick out from the cell body</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Dendrites receive impulses, </a:t>
            </a:r>
            <a:r>
              <a:rPr lang="en-US" sz="2400" dirty="0" smtClean="0">
                <a:latin typeface="Times New Roman" pitchFamily="18" charset="0"/>
                <a:cs typeface="Times New Roman" pitchFamily="18" charset="0"/>
              </a:rPr>
              <a:t>or messages</a:t>
            </a:r>
            <a:r>
              <a:rPr lang="en-US" sz="2400" dirty="0">
                <a:latin typeface="Times New Roman" pitchFamily="18" charset="0"/>
                <a:cs typeface="Times New Roman" pitchFamily="18" charset="0"/>
              </a:rPr>
              <a:t>, from other neurons and send them to the cell body.</a:t>
            </a:r>
          </a:p>
        </p:txBody>
      </p:sp>
      <p:sp>
        <p:nvSpPr>
          <p:cNvPr id="2" name="Title 1"/>
          <p:cNvSpPr>
            <a:spLocks noGrp="1"/>
          </p:cNvSpPr>
          <p:nvPr>
            <p:ph type="title"/>
          </p:nvPr>
        </p:nvSpPr>
        <p:spPr/>
        <p:txBody>
          <a:bodyPr/>
          <a:lstStyle/>
          <a:p>
            <a:r>
              <a:rPr lang="en-US" dirty="0"/>
              <a:t>Neurons</a:t>
            </a:r>
          </a:p>
        </p:txBody>
      </p:sp>
    </p:spTree>
    <p:extLst>
      <p:ext uri="{BB962C8B-B14F-4D97-AF65-F5344CB8AC3E}">
        <p14:creationId xmlns:p14="http://schemas.microsoft.com/office/powerpoint/2010/main" val="1881614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The </a:t>
            </a:r>
            <a:r>
              <a:rPr lang="en-US" sz="2400" i="1" dirty="0">
                <a:latin typeface="Times New Roman" pitchFamily="18" charset="0"/>
                <a:cs typeface="Times New Roman" pitchFamily="18" charset="0"/>
              </a:rPr>
              <a:t>axon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a long </a:t>
            </a:r>
            <a:r>
              <a:rPr lang="en-US" sz="2400" dirty="0">
                <a:latin typeface="Times New Roman" pitchFamily="18" charset="0"/>
                <a:cs typeface="Times New Roman" pitchFamily="18" charset="0"/>
              </a:rPr>
              <a:t>fiber that carries the impulses away from the cell body toward the </a:t>
            </a:r>
            <a:r>
              <a:rPr lang="en-US" sz="2400" dirty="0" smtClean="0">
                <a:latin typeface="Times New Roman" pitchFamily="18" charset="0"/>
                <a:cs typeface="Times New Roman" pitchFamily="18" charset="0"/>
              </a:rPr>
              <a:t>dendrites of </a:t>
            </a:r>
            <a:r>
              <a:rPr lang="en-US" sz="2400" dirty="0">
                <a:latin typeface="Times New Roman" pitchFamily="18" charset="0"/>
                <a:cs typeface="Times New Roman" pitchFamily="18" charset="0"/>
              </a:rPr>
              <a:t>the next neuron</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here </a:t>
            </a:r>
            <a:r>
              <a:rPr lang="en-US" sz="2400" dirty="0">
                <a:latin typeface="Times New Roman" pitchFamily="18" charset="0"/>
                <a:cs typeface="Times New Roman" pitchFamily="18" charset="0"/>
              </a:rPr>
              <a:t>is a space between the axon terminals of one neuron and the </a:t>
            </a:r>
            <a:r>
              <a:rPr lang="en-US" sz="2400" dirty="0" smtClean="0">
                <a:latin typeface="Times New Roman" pitchFamily="18" charset="0"/>
                <a:cs typeface="Times New Roman" pitchFamily="18" charset="0"/>
              </a:rPr>
              <a:t>dendrites of </a:t>
            </a:r>
            <a:r>
              <a:rPr lang="en-US" sz="2400" dirty="0">
                <a:latin typeface="Times New Roman" pitchFamily="18" charset="0"/>
                <a:cs typeface="Times New Roman" pitchFamily="18" charset="0"/>
              </a:rPr>
              <a:t>another neuron. This space between neurons is called the </a:t>
            </a:r>
            <a:r>
              <a:rPr lang="en-US" sz="2400" b="1" dirty="0">
                <a:latin typeface="Times New Roman" pitchFamily="18" charset="0"/>
                <a:cs typeface="Times New Roman" pitchFamily="18" charset="0"/>
              </a:rPr>
              <a:t>synapse</a:t>
            </a:r>
            <a:r>
              <a:rPr lang="en-US" sz="2400" b="1"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 neuron </a:t>
            </a:r>
            <a:r>
              <a:rPr lang="en-US" sz="2400" dirty="0">
                <a:latin typeface="Times New Roman" pitchFamily="18" charset="0"/>
                <a:cs typeface="Times New Roman" pitchFamily="18" charset="0"/>
              </a:rPr>
              <a:t>transmits its impulses or message to another neuron across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synapse by releasing chemicals called </a:t>
            </a:r>
            <a:r>
              <a:rPr lang="en-US" sz="2400" b="1" dirty="0">
                <a:latin typeface="Times New Roman" pitchFamily="18" charset="0"/>
                <a:cs typeface="Times New Roman" pitchFamily="18" charset="0"/>
              </a:rPr>
              <a:t>neurotransmitters</a:t>
            </a:r>
            <a:r>
              <a:rPr lang="en-US" sz="2400" b="1" dirty="0" smtClean="0">
                <a:latin typeface="Times New Roman" pitchFamily="18" charset="0"/>
                <a:cs typeface="Times New Roman" pitchFamily="18" charset="0"/>
              </a:rPr>
              <a:t>.</a:t>
            </a:r>
          </a:p>
        </p:txBody>
      </p:sp>
      <p:sp>
        <p:nvSpPr>
          <p:cNvPr id="2" name="Title 1"/>
          <p:cNvSpPr>
            <a:spLocks noGrp="1"/>
          </p:cNvSpPr>
          <p:nvPr>
            <p:ph type="title"/>
          </p:nvPr>
        </p:nvSpPr>
        <p:spPr/>
        <p:txBody>
          <a:bodyPr/>
          <a:lstStyle/>
          <a:p>
            <a:r>
              <a:rPr lang="en-US" dirty="0"/>
              <a:t>Neurons</a:t>
            </a:r>
          </a:p>
        </p:txBody>
      </p:sp>
    </p:spTree>
    <p:extLst>
      <p:ext uri="{BB962C8B-B14F-4D97-AF65-F5344CB8AC3E}">
        <p14:creationId xmlns:p14="http://schemas.microsoft.com/office/powerpoint/2010/main" val="1186637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nerves of </a:t>
            </a:r>
            <a:r>
              <a:rPr lang="en-US" dirty="0" smtClean="0">
                <a:latin typeface="Times New Roman" pitchFamily="18" charset="0"/>
                <a:cs typeface="Times New Roman" pitchFamily="18" charset="0"/>
              </a:rPr>
              <a:t>the peripheral </a:t>
            </a:r>
            <a:r>
              <a:rPr lang="en-US" dirty="0">
                <a:latin typeface="Times New Roman" pitchFamily="18" charset="0"/>
                <a:cs typeface="Times New Roman" pitchFamily="18" charset="0"/>
              </a:rPr>
              <a:t>system conduct information from the bodily organs to the </a:t>
            </a:r>
            <a:r>
              <a:rPr lang="en-US" dirty="0" smtClean="0">
                <a:latin typeface="Times New Roman" pitchFamily="18" charset="0"/>
                <a:cs typeface="Times New Roman" pitchFamily="18" charset="0"/>
              </a:rPr>
              <a:t>central nervous </a:t>
            </a:r>
            <a:r>
              <a:rPr lang="en-US" dirty="0">
                <a:latin typeface="Times New Roman" pitchFamily="18" charset="0"/>
                <a:cs typeface="Times New Roman" pitchFamily="18" charset="0"/>
              </a:rPr>
              <a:t>system and take information back to the organs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central nervous system interpret the messages received from sensory neurons.</a:t>
            </a:r>
          </a:p>
          <a:p>
            <a:r>
              <a:rPr lang="en-US" dirty="0" smtClean="0">
                <a:latin typeface="Times New Roman" pitchFamily="18" charset="0"/>
                <a:cs typeface="Times New Roman" pitchFamily="18" charset="0"/>
              </a:rPr>
              <a:t>After interpreting sensory messages then the brain sends motor information to the specific organs. </a:t>
            </a:r>
          </a:p>
          <a:p>
            <a:r>
              <a:rPr lang="en-US" dirty="0" smtClean="0">
                <a:latin typeface="Times New Roman" pitchFamily="18" charset="0"/>
                <a:cs typeface="Times New Roman" pitchFamily="18" charset="0"/>
              </a:rPr>
              <a:t>The peripheral nerves branch </a:t>
            </a:r>
            <a:r>
              <a:rPr lang="en-US" dirty="0">
                <a:latin typeface="Times New Roman" pitchFamily="18" charset="0"/>
                <a:cs typeface="Times New Roman" pitchFamily="18" charset="0"/>
              </a:rPr>
              <a:t>out from the spinal column </a:t>
            </a:r>
            <a:r>
              <a:rPr lang="en-US" dirty="0" smtClean="0">
                <a:latin typeface="Times New Roman" pitchFamily="18" charset="0"/>
                <a:cs typeface="Times New Roman" pitchFamily="18" charset="0"/>
              </a:rPr>
              <a:t>and extends to all parts of the body.</a:t>
            </a:r>
          </a:p>
          <a:p>
            <a:r>
              <a:rPr lang="en-US" dirty="0">
                <a:latin typeface="Times New Roman" pitchFamily="18" charset="0"/>
                <a:cs typeface="Times New Roman" pitchFamily="18" charset="0"/>
              </a:rPr>
              <a:t>All </a:t>
            </a:r>
            <a:r>
              <a:rPr lang="en-US" dirty="0" smtClean="0">
                <a:latin typeface="Times New Roman" pitchFamily="18" charset="0"/>
                <a:cs typeface="Times New Roman" pitchFamily="18" charset="0"/>
              </a:rPr>
              <a:t>parts of </a:t>
            </a:r>
            <a:r>
              <a:rPr lang="en-US" dirty="0">
                <a:latin typeface="Times New Roman" pitchFamily="18" charset="0"/>
                <a:cs typeface="Times New Roman" pitchFamily="18" charset="0"/>
              </a:rPr>
              <a:t>the nervous system are </a:t>
            </a:r>
            <a:r>
              <a:rPr lang="en-US" dirty="0" smtClean="0">
                <a:latin typeface="Times New Roman" pitchFamily="18" charset="0"/>
                <a:cs typeface="Times New Roman" pitchFamily="18" charset="0"/>
              </a:rPr>
              <a:t>well protected,</a:t>
            </a:r>
            <a:r>
              <a:rPr lang="en-US" dirty="0">
                <a:latin typeface="Times New Roman" pitchFamily="18" charset="0"/>
                <a:cs typeface="Times New Roman" pitchFamily="18" charset="0"/>
              </a:rPr>
              <a:t> brain by the </a:t>
            </a:r>
            <a:r>
              <a:rPr lang="en-US" dirty="0" smtClean="0">
                <a:latin typeface="Times New Roman" pitchFamily="18" charset="0"/>
                <a:cs typeface="Times New Roman" pitchFamily="18" charset="0"/>
              </a:rPr>
              <a:t>skull,</a:t>
            </a:r>
            <a:r>
              <a:rPr lang="en-US" dirty="0">
                <a:latin typeface="Times New Roman" pitchFamily="18" charset="0"/>
                <a:cs typeface="Times New Roman" pitchFamily="18" charset="0"/>
              </a:rPr>
              <a:t> the spinal cord by the </a:t>
            </a:r>
            <a:r>
              <a:rPr lang="en-US" dirty="0" smtClean="0">
                <a:latin typeface="Times New Roman" pitchFamily="18" charset="0"/>
                <a:cs typeface="Times New Roman" pitchFamily="18" charset="0"/>
              </a:rPr>
              <a:t>vertebrae,</a:t>
            </a:r>
            <a:r>
              <a:rPr lang="en-US" dirty="0">
                <a:latin typeface="Times New Roman" pitchFamily="18" charset="0"/>
                <a:cs typeface="Times New Roman" pitchFamily="18" charset="0"/>
              </a:rPr>
              <a:t> and </a:t>
            </a:r>
            <a:r>
              <a:rPr lang="en-US" dirty="0" smtClean="0">
                <a:latin typeface="Times New Roman" pitchFamily="18" charset="0"/>
                <a:cs typeface="Times New Roman" pitchFamily="18" charset="0"/>
              </a:rPr>
              <a:t>the peripheral </a:t>
            </a:r>
            <a:r>
              <a:rPr lang="en-US" dirty="0">
                <a:latin typeface="Times New Roman" pitchFamily="18" charset="0"/>
                <a:cs typeface="Times New Roman" pitchFamily="18" charset="0"/>
              </a:rPr>
              <a:t>nerves by layers of sheathing.</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How nervous system works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52062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endParaRPr lang="en-US" sz="3200" b="1" u="sng" dirty="0" smtClean="0">
              <a:latin typeface="Times New Roman" pitchFamily="18" charset="0"/>
              <a:cs typeface="Times New Roman" pitchFamily="18" charset="0"/>
            </a:endParaRPr>
          </a:p>
          <a:p>
            <a:pPr marL="109728" indent="0" algn="ctr">
              <a:buNone/>
            </a:pPr>
            <a:endParaRPr lang="en-US" sz="3200" b="1" u="sng" dirty="0">
              <a:latin typeface="Times New Roman" pitchFamily="18" charset="0"/>
              <a:cs typeface="Times New Roman" pitchFamily="18" charset="0"/>
            </a:endParaRPr>
          </a:p>
          <a:p>
            <a:pPr marL="109728" indent="0" algn="ctr">
              <a:buNone/>
            </a:pPr>
            <a:endParaRPr lang="en-US" sz="3200" b="1" u="sng" dirty="0" smtClean="0">
              <a:latin typeface="Times New Roman" pitchFamily="18" charset="0"/>
              <a:cs typeface="Times New Roman" pitchFamily="18" charset="0"/>
            </a:endParaRPr>
          </a:p>
          <a:p>
            <a:pPr marL="109728" indent="0" algn="ctr">
              <a:buNone/>
            </a:pPr>
            <a:endParaRPr lang="en-US" sz="3200" b="1" u="sng" dirty="0">
              <a:latin typeface="Times New Roman" pitchFamily="18" charset="0"/>
              <a:cs typeface="Times New Roman" pitchFamily="18" charset="0"/>
            </a:endParaRPr>
          </a:p>
          <a:p>
            <a:pPr marL="109728" indent="0" algn="ctr">
              <a:buNone/>
            </a:pPr>
            <a:r>
              <a:rPr lang="en-US" sz="3200" b="1" u="sng" dirty="0" smtClean="0">
                <a:latin typeface="Times New Roman" pitchFamily="18" charset="0"/>
                <a:cs typeface="Times New Roman" pitchFamily="18" charset="0"/>
              </a:rPr>
              <a:t>Question and Answer session</a:t>
            </a:r>
            <a:endParaRPr lang="en-US" sz="3200" b="1" u="sng"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174490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nervous system is never at rest. There is always a job for it to </a:t>
            </a:r>
            <a:r>
              <a:rPr lang="en-US" dirty="0" smtClean="0">
                <a:latin typeface="Times New Roman" pitchFamily="18" charset="0"/>
                <a:cs typeface="Times New Roman" pitchFamily="18" charset="0"/>
              </a:rPr>
              <a:t>do. Even </a:t>
            </a:r>
            <a:r>
              <a:rPr lang="en-US" dirty="0">
                <a:latin typeface="Times New Roman" pitchFamily="18" charset="0"/>
                <a:cs typeface="Times New Roman" pitchFamily="18" charset="0"/>
              </a:rPr>
              <a:t>when you are sleeping the nervous system is busy regulating </a:t>
            </a:r>
            <a:r>
              <a:rPr lang="en-US" dirty="0" smtClean="0">
                <a:latin typeface="Times New Roman" pitchFamily="18" charset="0"/>
                <a:cs typeface="Times New Roman" pitchFamily="18" charset="0"/>
              </a:rPr>
              <a:t>your body </a:t>
            </a:r>
            <a:r>
              <a:rPr lang="en-US" dirty="0">
                <a:latin typeface="Times New Roman" pitchFamily="18" charset="0"/>
                <a:cs typeface="Times New Roman" pitchFamily="18" charset="0"/>
              </a:rPr>
              <a:t>functions. The nervous system controls your emotions, </a:t>
            </a:r>
            <a:r>
              <a:rPr lang="en-US" dirty="0" smtClean="0">
                <a:latin typeface="Times New Roman" pitchFamily="18" charset="0"/>
                <a:cs typeface="Times New Roman" pitchFamily="18" charset="0"/>
              </a:rPr>
              <a:t>movements, thinking</a:t>
            </a:r>
            <a:r>
              <a:rPr lang="en-US" dirty="0">
                <a:latin typeface="Times New Roman" pitchFamily="18" charset="0"/>
                <a:cs typeface="Times New Roman" pitchFamily="18" charset="0"/>
              </a:rPr>
              <a:t>, and behavior.</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The Nervous System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93718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dirty="0">
                <a:latin typeface="Times New Roman" pitchFamily="18" charset="0"/>
                <a:cs typeface="Times New Roman" pitchFamily="18" charset="0"/>
              </a:rPr>
              <a:t>Structurally, the nervous system is divided into two </a:t>
            </a:r>
            <a:r>
              <a:rPr lang="en-US" dirty="0" smtClean="0">
                <a:latin typeface="Times New Roman" pitchFamily="18" charset="0"/>
                <a:cs typeface="Times New Roman" pitchFamily="18" charset="0"/>
              </a:rPr>
              <a:t>parts.</a:t>
            </a:r>
          </a:p>
          <a:p>
            <a:pPr marL="109728" indent="0">
              <a:buNone/>
            </a:pPr>
            <a:endParaRPr lang="en-US" dirty="0" smtClean="0">
              <a:latin typeface="Times New Roman" pitchFamily="18" charset="0"/>
              <a:cs typeface="Times New Roman" pitchFamily="18" charset="0"/>
            </a:endParaRPr>
          </a:p>
          <a:p>
            <a:pPr marL="109728" indent="0">
              <a:buNone/>
            </a:pPr>
            <a:r>
              <a:rPr lang="en-US" b="1"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The central </a:t>
            </a:r>
            <a:r>
              <a:rPr lang="en-US" dirty="0">
                <a:latin typeface="Times New Roman" pitchFamily="18" charset="0"/>
                <a:cs typeface="Times New Roman" pitchFamily="18" charset="0"/>
              </a:rPr>
              <a:t>nervous system [CNS] (the brain and the spinal cord) </a:t>
            </a:r>
            <a:endParaRPr lang="en-US" dirty="0" smtClean="0">
              <a:latin typeface="Times New Roman" pitchFamily="18" charset="0"/>
              <a:cs typeface="Times New Roman" pitchFamily="18" charset="0"/>
            </a:endParaRPr>
          </a:p>
          <a:p>
            <a:pPr marL="109728" indent="0">
              <a:buNone/>
            </a:pPr>
            <a:endParaRPr lang="en-US" dirty="0" smtClean="0">
              <a:latin typeface="Times New Roman" pitchFamily="18" charset="0"/>
              <a:cs typeface="Times New Roman" pitchFamily="18" charset="0"/>
            </a:endParaRPr>
          </a:p>
          <a:p>
            <a:pPr marL="109728" indent="0">
              <a:buNone/>
            </a:pPr>
            <a:r>
              <a:rPr lang="en-US" b="1"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Peripheral </a:t>
            </a:r>
            <a:r>
              <a:rPr lang="en-US" dirty="0">
                <a:latin typeface="Times New Roman" pitchFamily="18" charset="0"/>
                <a:cs typeface="Times New Roman" pitchFamily="18" charset="0"/>
              </a:rPr>
              <a:t>nervous system [PNS] (the smaller branches of </a:t>
            </a:r>
            <a:r>
              <a:rPr lang="en-US" dirty="0" smtClean="0">
                <a:latin typeface="Times New Roman" pitchFamily="18" charset="0"/>
                <a:cs typeface="Times New Roman" pitchFamily="18" charset="0"/>
              </a:rPr>
              <a:t>nerves that </a:t>
            </a:r>
            <a:r>
              <a:rPr lang="en-US" dirty="0">
                <a:latin typeface="Times New Roman" pitchFamily="18" charset="0"/>
                <a:cs typeface="Times New Roman" pitchFamily="18" charset="0"/>
              </a:rPr>
              <a:t>reach the other parts of the body)</a:t>
            </a:r>
          </a:p>
        </p:txBody>
      </p:sp>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Structure of the Nervous system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81467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838200"/>
            <a:ext cx="8763000" cy="5060950"/>
          </a:xfrm>
        </p:spPr>
      </p:pic>
      <p:sp>
        <p:nvSpPr>
          <p:cNvPr id="3" name="Title 2"/>
          <p:cNvSpPr>
            <a:spLocks noGrp="1"/>
          </p:cNvSpPr>
          <p:nvPr>
            <p:ph type="title"/>
          </p:nvPr>
        </p:nvSpPr>
        <p:spPr>
          <a:xfrm>
            <a:off x="457200" y="274638"/>
            <a:ext cx="8229600" cy="487362"/>
          </a:xfrm>
        </p:spPr>
        <p:txBody>
          <a:bodyPr>
            <a:normAutofit fontScale="90000"/>
          </a:bodyPr>
          <a:lstStyle/>
          <a:p>
            <a:r>
              <a:rPr lang="en-US" dirty="0" smtClean="0"/>
              <a:t>The Brain</a:t>
            </a:r>
            <a:endParaRPr lang="en-US" dirty="0"/>
          </a:p>
        </p:txBody>
      </p:sp>
    </p:spTree>
    <p:extLst>
      <p:ext uri="{BB962C8B-B14F-4D97-AF65-F5344CB8AC3E}">
        <p14:creationId xmlns:p14="http://schemas.microsoft.com/office/powerpoint/2010/main" val="2984205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500" dirty="0">
                <a:latin typeface="Times New Roman" pitchFamily="18" charset="0"/>
                <a:cs typeface="Times New Roman" pitchFamily="18" charset="0"/>
              </a:rPr>
              <a:t>The brain is composed of three </a:t>
            </a:r>
            <a:r>
              <a:rPr lang="en-US" sz="2500" dirty="0" smtClean="0">
                <a:latin typeface="Times New Roman" pitchFamily="18" charset="0"/>
                <a:cs typeface="Times New Roman" pitchFamily="18" charset="0"/>
              </a:rPr>
              <a:t>parts</a:t>
            </a:r>
          </a:p>
          <a:p>
            <a:pPr marL="624078" indent="-514350">
              <a:buFont typeface="+mj-lt"/>
              <a:buAutoNum type="arabicPeriod"/>
            </a:pPr>
            <a:r>
              <a:rPr lang="en-US" sz="2500" dirty="0" smtClean="0">
                <a:latin typeface="Times New Roman" pitchFamily="18" charset="0"/>
                <a:cs typeface="Times New Roman" pitchFamily="18" charset="0"/>
              </a:rPr>
              <a:t>Forebrain</a:t>
            </a:r>
          </a:p>
          <a:p>
            <a:pPr marL="624078" indent="-514350">
              <a:buFont typeface="+mj-lt"/>
              <a:buAutoNum type="arabicPeriod"/>
            </a:pPr>
            <a:r>
              <a:rPr lang="en-US" sz="2500" dirty="0" smtClean="0">
                <a:latin typeface="Times New Roman" pitchFamily="18" charset="0"/>
                <a:cs typeface="Times New Roman" pitchFamily="18" charset="0"/>
              </a:rPr>
              <a:t>Midbrain</a:t>
            </a:r>
            <a:endParaRPr lang="en-US" sz="2500" dirty="0">
              <a:latin typeface="Times New Roman" pitchFamily="18" charset="0"/>
              <a:cs typeface="Times New Roman" pitchFamily="18" charset="0"/>
            </a:endParaRPr>
          </a:p>
          <a:p>
            <a:pPr marL="624078" indent="-514350">
              <a:buFont typeface="+mj-lt"/>
              <a:buAutoNum type="arabicPeriod"/>
            </a:pPr>
            <a:r>
              <a:rPr lang="en-US" sz="2500" b="1" dirty="0" smtClean="0">
                <a:latin typeface="Times New Roman" pitchFamily="18" charset="0"/>
                <a:cs typeface="Times New Roman" pitchFamily="18" charset="0"/>
              </a:rPr>
              <a:t>Hindbrain</a:t>
            </a:r>
          </a:p>
          <a:p>
            <a:r>
              <a:rPr lang="en-US" sz="2500" dirty="0">
                <a:latin typeface="Times New Roman" pitchFamily="18" charset="0"/>
                <a:cs typeface="Times New Roman" pitchFamily="18" charset="0"/>
              </a:rPr>
              <a:t>The </a:t>
            </a:r>
            <a:r>
              <a:rPr lang="en-US" sz="2500" b="1" dirty="0">
                <a:latin typeface="Times New Roman" pitchFamily="18" charset="0"/>
                <a:cs typeface="Times New Roman" pitchFamily="18" charset="0"/>
              </a:rPr>
              <a:t>hindbrain, </a:t>
            </a:r>
            <a:r>
              <a:rPr lang="en-US" sz="2500" dirty="0">
                <a:latin typeface="Times New Roman" pitchFamily="18" charset="0"/>
                <a:cs typeface="Times New Roman" pitchFamily="18" charset="0"/>
              </a:rPr>
              <a:t>located at the rear base </a:t>
            </a:r>
            <a:r>
              <a:rPr lang="en-US" sz="2500" dirty="0" smtClean="0">
                <a:latin typeface="Times New Roman" pitchFamily="18" charset="0"/>
                <a:cs typeface="Times New Roman" pitchFamily="18" charset="0"/>
              </a:rPr>
              <a:t>of the </a:t>
            </a:r>
            <a:r>
              <a:rPr lang="en-US" sz="2500" dirty="0">
                <a:latin typeface="Times New Roman" pitchFamily="18" charset="0"/>
                <a:cs typeface="Times New Roman" pitchFamily="18" charset="0"/>
              </a:rPr>
              <a:t>skull, is involved in the most basic processes of life.</a:t>
            </a:r>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It controls the following processes: </a:t>
            </a:r>
            <a:r>
              <a:rPr lang="en-US" sz="2500" dirty="0">
                <a:latin typeface="Times New Roman" pitchFamily="18" charset="0"/>
                <a:cs typeface="Times New Roman" pitchFamily="18" charset="0"/>
              </a:rPr>
              <a:t>posture, </a:t>
            </a:r>
            <a:r>
              <a:rPr lang="en-US" sz="2500" dirty="0" smtClean="0">
                <a:latin typeface="Times New Roman" pitchFamily="18" charset="0"/>
                <a:cs typeface="Times New Roman" pitchFamily="18" charset="0"/>
              </a:rPr>
              <a:t>balance, voluntary movements,</a:t>
            </a:r>
            <a:r>
              <a:rPr lang="en-US" sz="2500" dirty="0">
                <a:latin typeface="Times New Roman" pitchFamily="18" charset="0"/>
                <a:cs typeface="Times New Roman" pitchFamily="18" charset="0"/>
              </a:rPr>
              <a:t> breathing, heart rate, </a:t>
            </a:r>
            <a:r>
              <a:rPr lang="en-US" sz="2500" dirty="0" smtClean="0">
                <a:latin typeface="Times New Roman" pitchFamily="18" charset="0"/>
                <a:cs typeface="Times New Roman" pitchFamily="18" charset="0"/>
              </a:rPr>
              <a:t>and a </a:t>
            </a:r>
            <a:r>
              <a:rPr lang="en-US" sz="2500" dirty="0">
                <a:latin typeface="Times New Roman" pitchFamily="18" charset="0"/>
                <a:cs typeface="Times New Roman" pitchFamily="18" charset="0"/>
              </a:rPr>
              <a:t>variety of </a:t>
            </a:r>
            <a:r>
              <a:rPr lang="en-US" sz="2500" dirty="0" smtClean="0">
                <a:latin typeface="Times New Roman" pitchFamily="18" charset="0"/>
                <a:cs typeface="Times New Roman" pitchFamily="18" charset="0"/>
              </a:rPr>
              <a:t>reflexes.</a:t>
            </a:r>
          </a:p>
          <a:p>
            <a:r>
              <a:rPr lang="en-US" sz="2500" dirty="0" smtClean="0">
                <a:latin typeface="Times New Roman" pitchFamily="18" charset="0"/>
                <a:cs typeface="Times New Roman" pitchFamily="18" charset="0"/>
              </a:rPr>
              <a:t>It works as a bridge </a:t>
            </a:r>
            <a:r>
              <a:rPr lang="en-US" sz="2500" dirty="0">
                <a:latin typeface="Times New Roman" pitchFamily="18" charset="0"/>
                <a:cs typeface="Times New Roman" pitchFamily="18" charset="0"/>
              </a:rPr>
              <a:t>between the </a:t>
            </a:r>
            <a:r>
              <a:rPr lang="en-US" sz="2500" dirty="0" smtClean="0">
                <a:latin typeface="Times New Roman" pitchFamily="18" charset="0"/>
                <a:cs typeface="Times New Roman" pitchFamily="18" charset="0"/>
              </a:rPr>
              <a:t>spinal cord </a:t>
            </a:r>
            <a:r>
              <a:rPr lang="en-US" sz="2500" dirty="0">
                <a:latin typeface="Times New Roman" pitchFamily="18" charset="0"/>
                <a:cs typeface="Times New Roman" pitchFamily="18" charset="0"/>
              </a:rPr>
              <a:t>and the brain.</a:t>
            </a:r>
            <a:endParaRPr lang="en-US" sz="2500" dirty="0" smtClean="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THE BRAIN</a:t>
            </a:r>
            <a:endParaRPr lang="en-US" dirty="0"/>
          </a:p>
        </p:txBody>
      </p:sp>
    </p:spTree>
    <p:extLst>
      <p:ext uri="{BB962C8B-B14F-4D97-AF65-F5344CB8AC3E}">
        <p14:creationId xmlns:p14="http://schemas.microsoft.com/office/powerpoint/2010/main" val="736366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The </a:t>
            </a:r>
            <a:r>
              <a:rPr lang="en-US" b="1" dirty="0">
                <a:solidFill>
                  <a:schemeClr val="bg2">
                    <a:lumMod val="50000"/>
                  </a:schemeClr>
                </a:solidFill>
                <a:latin typeface="Times New Roman" pitchFamily="18" charset="0"/>
                <a:cs typeface="Times New Roman" pitchFamily="18" charset="0"/>
              </a:rPr>
              <a:t>midbrain</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a:t>
            </a:r>
            <a:r>
              <a:rPr lang="en-US" dirty="0" smtClean="0">
                <a:latin typeface="Times New Roman" pitchFamily="18" charset="0"/>
                <a:cs typeface="Times New Roman" pitchFamily="18" charset="0"/>
              </a:rPr>
              <a:t>a small </a:t>
            </a:r>
            <a:r>
              <a:rPr lang="en-US" dirty="0">
                <a:latin typeface="Times New Roman" pitchFamily="18" charset="0"/>
                <a:cs typeface="Times New Roman" pitchFamily="18" charset="0"/>
              </a:rPr>
              <a:t>part of the </a:t>
            </a:r>
            <a:r>
              <a:rPr lang="en-US" dirty="0" smtClean="0">
                <a:latin typeface="Times New Roman" pitchFamily="18" charset="0"/>
                <a:cs typeface="Times New Roman" pitchFamily="18" charset="0"/>
              </a:rPr>
              <a:t>brain above </a:t>
            </a:r>
            <a:r>
              <a:rPr lang="en-US" dirty="0">
                <a:latin typeface="Times New Roman" pitchFamily="18" charset="0"/>
                <a:cs typeface="Times New Roman" pitchFamily="18" charset="0"/>
              </a:rPr>
              <a:t>the pons that </a:t>
            </a:r>
            <a:r>
              <a:rPr lang="en-US" dirty="0" smtClean="0">
                <a:latin typeface="Times New Roman" pitchFamily="18" charset="0"/>
                <a:cs typeface="Times New Roman" pitchFamily="18" charset="0"/>
              </a:rPr>
              <a:t>integrates sensory information and relays it upward.</a:t>
            </a:r>
          </a:p>
          <a:p>
            <a:pPr marL="109728" indent="0">
              <a:buNone/>
            </a:pP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midbrain</a:t>
            </a:r>
            <a:r>
              <a:rPr lang="en-US" dirty="0">
                <a:latin typeface="Times New Roman" pitchFamily="18" charset="0"/>
                <a:cs typeface="Times New Roman" pitchFamily="18" charset="0"/>
              </a:rPr>
              <a:t> serves </a:t>
            </a:r>
            <a:r>
              <a:rPr lang="en-US" b="1" dirty="0">
                <a:latin typeface="Times New Roman" pitchFamily="18" charset="0"/>
                <a:cs typeface="Times New Roman" pitchFamily="18" charset="0"/>
              </a:rPr>
              <a:t>important functions</a:t>
            </a:r>
            <a:r>
              <a:rPr lang="en-US" dirty="0">
                <a:latin typeface="Times New Roman" pitchFamily="18" charset="0"/>
                <a:cs typeface="Times New Roman" pitchFamily="18" charset="0"/>
              </a:rPr>
              <a:t> in motor movement, particularly movements of the eye, and in auditory and visual processing</a:t>
            </a:r>
            <a:r>
              <a:rPr lang="en-US" dirty="0" smtClean="0">
                <a:latin typeface="Times New Roman" pitchFamily="18" charset="0"/>
                <a:cs typeface="Times New Roman" pitchFamily="18" charset="0"/>
              </a:rPr>
              <a:t>.</a:t>
            </a:r>
          </a:p>
          <a:p>
            <a:pPr marL="109728" indent="0">
              <a:buNone/>
            </a:pPr>
            <a:endParaRPr lang="en-US" dirty="0" smtClean="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The Mid Brain</a:t>
            </a:r>
            <a:endParaRPr lang="en-US" dirty="0"/>
          </a:p>
        </p:txBody>
      </p:sp>
    </p:spTree>
    <p:extLst>
      <p:ext uri="{BB962C8B-B14F-4D97-AF65-F5344CB8AC3E}">
        <p14:creationId xmlns:p14="http://schemas.microsoft.com/office/powerpoint/2010/main" val="112181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forebrain, </a:t>
            </a:r>
            <a:r>
              <a:rPr lang="en-US" dirty="0">
                <a:latin typeface="Times New Roman" pitchFamily="18" charset="0"/>
                <a:cs typeface="Times New Roman" pitchFamily="18" charset="0"/>
              </a:rPr>
              <a:t>covering the brain’s central </a:t>
            </a:r>
            <a:r>
              <a:rPr lang="en-US" dirty="0" smtClean="0">
                <a:latin typeface="Times New Roman" pitchFamily="18" charset="0"/>
                <a:cs typeface="Times New Roman" pitchFamily="18" charset="0"/>
              </a:rPr>
              <a:t>core and is the largest part of the brain</a:t>
            </a:r>
          </a:p>
          <a:p>
            <a:r>
              <a:rPr lang="en-US" dirty="0">
                <a:latin typeface="Times New Roman" pitchFamily="18" charset="0"/>
                <a:cs typeface="Times New Roman" pitchFamily="18" charset="0"/>
              </a:rPr>
              <a:t>All </a:t>
            </a:r>
            <a:r>
              <a:rPr lang="en-US" dirty="0" smtClean="0">
                <a:latin typeface="Times New Roman" pitchFamily="18" charset="0"/>
                <a:cs typeface="Times New Roman" pitchFamily="18" charset="0"/>
              </a:rPr>
              <a:t>sensory information </a:t>
            </a:r>
            <a:r>
              <a:rPr lang="en-US" dirty="0">
                <a:latin typeface="Times New Roman" pitchFamily="18" charset="0"/>
                <a:cs typeface="Times New Roman" pitchFamily="18" charset="0"/>
              </a:rPr>
              <a:t>with the exception of smell enters the </a:t>
            </a:r>
            <a:r>
              <a:rPr lang="en-US" dirty="0" smtClean="0">
                <a:latin typeface="Times New Roman" pitchFamily="18" charset="0"/>
                <a:cs typeface="Times New Roman" pitchFamily="18" charset="0"/>
              </a:rPr>
              <a:t>forebrain.</a:t>
            </a:r>
          </a:p>
          <a:p>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forebrain</a:t>
            </a:r>
            <a:r>
              <a:rPr lang="en-US" dirty="0">
                <a:latin typeface="Times New Roman" pitchFamily="18" charset="0"/>
                <a:cs typeface="Times New Roman" pitchFamily="18" charset="0"/>
              </a:rPr>
              <a:t> is responsible for a number of </a:t>
            </a:r>
            <a:r>
              <a:rPr lang="en-US" b="1" dirty="0">
                <a:latin typeface="Times New Roman" pitchFamily="18" charset="0"/>
                <a:cs typeface="Times New Roman" pitchFamily="18" charset="0"/>
              </a:rPr>
              <a:t>functions</a:t>
            </a:r>
            <a:r>
              <a:rPr lang="en-US" dirty="0">
                <a:latin typeface="Times New Roman" pitchFamily="18" charset="0"/>
                <a:cs typeface="Times New Roman" pitchFamily="18" charset="0"/>
              </a:rPr>
              <a:t> related to thinking, perceiving, and evaluating sensory information.</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It controls functions such as hunger, thirst, and sexual </a:t>
            </a:r>
            <a:r>
              <a:rPr lang="en-US" dirty="0" smtClean="0">
                <a:latin typeface="Times New Roman" pitchFamily="18" charset="0"/>
                <a:cs typeface="Times New Roman" pitchFamily="18" charset="0"/>
              </a:rPr>
              <a:t>behavior. It </a:t>
            </a:r>
            <a:r>
              <a:rPr lang="en-US" dirty="0">
                <a:latin typeface="Times New Roman" pitchFamily="18" charset="0"/>
                <a:cs typeface="Times New Roman" pitchFamily="18" charset="0"/>
              </a:rPr>
              <a:t>also controls the body’s reactions to changes in temperature, so </a:t>
            </a:r>
            <a:r>
              <a:rPr lang="en-US" dirty="0" smtClean="0">
                <a:latin typeface="Times New Roman" pitchFamily="18" charset="0"/>
                <a:cs typeface="Times New Roman" pitchFamily="18" charset="0"/>
              </a:rPr>
              <a:t>when we </a:t>
            </a:r>
            <a:r>
              <a:rPr lang="en-US" dirty="0">
                <a:latin typeface="Times New Roman" pitchFamily="18" charset="0"/>
                <a:cs typeface="Times New Roman" pitchFamily="18" charset="0"/>
              </a:rPr>
              <a:t>are warm, we begin to sweat, and when we are cold, we shiver</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The Forebrain</a:t>
            </a:r>
            <a:endParaRPr lang="en-US" dirty="0"/>
          </a:p>
        </p:txBody>
      </p:sp>
    </p:spTree>
    <p:extLst>
      <p:ext uri="{BB962C8B-B14F-4D97-AF65-F5344CB8AC3E}">
        <p14:creationId xmlns:p14="http://schemas.microsoft.com/office/powerpoint/2010/main" val="501346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533399"/>
          </a:xfrm>
        </p:spPr>
        <p:txBody>
          <a:bodyPr>
            <a:normAutofit fontScale="90000"/>
          </a:bodyPr>
          <a:lstStyle/>
          <a:p>
            <a:r>
              <a:rPr lang="en-US" dirty="0" smtClean="0"/>
              <a: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533400"/>
            <a:ext cx="7543800" cy="6070022"/>
          </a:xfrm>
        </p:spPr>
      </p:pic>
    </p:spTree>
    <p:extLst>
      <p:ext uri="{BB962C8B-B14F-4D97-AF65-F5344CB8AC3E}">
        <p14:creationId xmlns:p14="http://schemas.microsoft.com/office/powerpoint/2010/main" val="3758933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219200"/>
            <a:ext cx="8686800" cy="4648200"/>
          </a:xfrm>
        </p:spPr>
      </p:pic>
      <p:sp>
        <p:nvSpPr>
          <p:cNvPr id="2" name="Title 1"/>
          <p:cNvSpPr>
            <a:spLocks noGrp="1"/>
          </p:cNvSpPr>
          <p:nvPr>
            <p:ph type="title"/>
          </p:nvPr>
        </p:nvSpPr>
        <p:spPr>
          <a:xfrm rot="10800000" flipV="1">
            <a:off x="457200" y="152398"/>
            <a:ext cx="8229600" cy="1143001"/>
          </a:xfrm>
        </p:spPr>
        <p:txBody>
          <a:bodyPr>
            <a:noAutofit/>
          </a:bodyPr>
          <a:lstStyle/>
          <a:p>
            <a:r>
              <a:rPr lang="en-US" sz="1300" b="0" dirty="0">
                <a:solidFill>
                  <a:schemeClr val="tx1"/>
                </a:solidFill>
              </a:rPr>
              <a:t>The human body contains billions of neurons. The neuron receives messages from other neurons on </a:t>
            </a:r>
            <a:r>
              <a:rPr lang="en-US" sz="1300" b="0" dirty="0" smtClean="0">
                <a:solidFill>
                  <a:schemeClr val="tx1"/>
                </a:solidFill>
              </a:rPr>
              <a:t>its dendrites</a:t>
            </a:r>
            <a:r>
              <a:rPr lang="en-US" sz="1300" b="0" dirty="0">
                <a:solidFill>
                  <a:schemeClr val="tx1"/>
                </a:solidFill>
              </a:rPr>
              <a:t>. The messages are then transmitted down the axon and sent out through the axon terminals.</a:t>
            </a:r>
            <a:br>
              <a:rPr lang="en-US" sz="1300" b="0" dirty="0">
                <a:solidFill>
                  <a:schemeClr val="tx1"/>
                </a:solidFill>
              </a:rPr>
            </a:br>
            <a:r>
              <a:rPr lang="en-US" sz="1300" b="0" dirty="0">
                <a:solidFill>
                  <a:schemeClr val="tx1"/>
                </a:solidFill>
              </a:rPr>
              <a:t>The myelin sheath is wrapped around the axon to protect it.</a:t>
            </a:r>
          </a:p>
        </p:txBody>
      </p:sp>
    </p:spTree>
    <p:extLst>
      <p:ext uri="{BB962C8B-B14F-4D97-AF65-F5344CB8AC3E}">
        <p14:creationId xmlns:p14="http://schemas.microsoft.com/office/powerpoint/2010/main" val="42195132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284</TotalTime>
  <Words>622</Words>
  <Application>Microsoft Office PowerPoint</Application>
  <PresentationFormat>On-screen Show (4:3)</PresentationFormat>
  <Paragraphs>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The Nervous system, Sensation and perception</vt:lpstr>
      <vt:lpstr>The Nervous System</vt:lpstr>
      <vt:lpstr>Structure of the Nervous system</vt:lpstr>
      <vt:lpstr>The Brain</vt:lpstr>
      <vt:lpstr>THE BRAIN</vt:lpstr>
      <vt:lpstr>The Mid Brain</vt:lpstr>
      <vt:lpstr>The Forebrain</vt:lpstr>
      <vt:lpstr>,</vt:lpstr>
      <vt:lpstr>The human body contains billions of neurons. The neuron receives messages from other neurons on its dendrites. The messages are then transmitted down the axon and sent out through the axon terminals. The myelin sheath is wrapped around the axon to protect it.</vt:lpstr>
      <vt:lpstr>Neurons </vt:lpstr>
      <vt:lpstr>Neurons</vt:lpstr>
      <vt:lpstr>Neurons</vt:lpstr>
      <vt:lpstr>How nervous system works</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Home</cp:lastModifiedBy>
  <cp:revision>49</cp:revision>
  <dcterms:created xsi:type="dcterms:W3CDTF">2006-08-16T00:00:00Z</dcterms:created>
  <dcterms:modified xsi:type="dcterms:W3CDTF">2020-07-13T07:39:22Z</dcterms:modified>
</cp:coreProperties>
</file>