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8"/>
  </p:notesMasterIdLst>
  <p:handoutMasterIdLst>
    <p:handoutMasterId r:id="rId29"/>
  </p:handoutMasterIdLst>
  <p:sldIdLst>
    <p:sldId id="256" r:id="rId2"/>
    <p:sldId id="257" r:id="rId3"/>
    <p:sldId id="293" r:id="rId4"/>
    <p:sldId id="298" r:id="rId5"/>
    <p:sldId id="258" r:id="rId6"/>
    <p:sldId id="260" r:id="rId7"/>
    <p:sldId id="261" r:id="rId8"/>
    <p:sldId id="299" r:id="rId9"/>
    <p:sldId id="294" r:id="rId10"/>
    <p:sldId id="295" r:id="rId11"/>
    <p:sldId id="296" r:id="rId12"/>
    <p:sldId id="297" r:id="rId13"/>
    <p:sldId id="281" r:id="rId14"/>
    <p:sldId id="268" r:id="rId15"/>
    <p:sldId id="263" r:id="rId16"/>
    <p:sldId id="264" r:id="rId17"/>
    <p:sldId id="269" r:id="rId18"/>
    <p:sldId id="266" r:id="rId19"/>
    <p:sldId id="286" r:id="rId20"/>
    <p:sldId id="267" r:id="rId21"/>
    <p:sldId id="272" r:id="rId22"/>
    <p:sldId id="292" r:id="rId23"/>
    <p:sldId id="279" r:id="rId24"/>
    <p:sldId id="291" r:id="rId25"/>
    <p:sldId id="288" r:id="rId26"/>
    <p:sldId id="280"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62" autoAdjust="0"/>
  </p:normalViewPr>
  <p:slideViewPr>
    <p:cSldViewPr>
      <p:cViewPr varScale="1">
        <p:scale>
          <a:sx n="63" d="100"/>
          <a:sy n="63" d="100"/>
        </p:scale>
        <p:origin x="159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B4BBB9F-9EEB-4AFF-B827-462280DA5FB2}" type="datetimeFigureOut">
              <a:rPr lang="en-US" smtClean="0"/>
              <a:pPr/>
              <a:t>5/16/2020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4CE942F-1D90-49C1-B7D3-815BDEB50C47}" type="slidenum">
              <a:rPr lang="en-US" smtClean="0"/>
              <a:pPr/>
              <a:t>‹#›</a:t>
            </a:fld>
            <a:endParaRPr lang="en-US"/>
          </a:p>
        </p:txBody>
      </p:sp>
    </p:spTree>
    <p:extLst>
      <p:ext uri="{BB962C8B-B14F-4D97-AF65-F5344CB8AC3E}">
        <p14:creationId xmlns:p14="http://schemas.microsoft.com/office/powerpoint/2010/main" val="4033842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311D9A-4D30-40B3-8A92-AFCA30D18AD4}" type="datetimeFigureOut">
              <a:rPr lang="en-US" smtClean="0"/>
              <a:pPr/>
              <a:t>5/16/2020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A97007-B2B0-4FFC-9D3E-68934FEF4ABD}" type="slidenum">
              <a:rPr lang="en-US" smtClean="0"/>
              <a:pPr/>
              <a:t>‹#›</a:t>
            </a:fld>
            <a:endParaRPr lang="en-US"/>
          </a:p>
        </p:txBody>
      </p:sp>
    </p:spTree>
    <p:extLst>
      <p:ext uri="{BB962C8B-B14F-4D97-AF65-F5344CB8AC3E}">
        <p14:creationId xmlns:p14="http://schemas.microsoft.com/office/powerpoint/2010/main" val="1772594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A97007-B2B0-4FFC-9D3E-68934FEF4ABD}"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97007-B2B0-4FFC-9D3E-68934FEF4ABD}" type="slidenum">
              <a:rPr lang="en-US" smtClean="0"/>
              <a:pPr/>
              <a:t>4</a:t>
            </a:fld>
            <a:endParaRPr lang="en-US"/>
          </a:p>
        </p:txBody>
      </p:sp>
    </p:spTree>
    <p:extLst>
      <p:ext uri="{BB962C8B-B14F-4D97-AF65-F5344CB8AC3E}">
        <p14:creationId xmlns:p14="http://schemas.microsoft.com/office/powerpoint/2010/main" val="252357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385A8-6F33-402B-AFEA-5B7F055C273B}"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2089268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D385A8-6F33-402B-AFEA-5B7F055C273B}"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2356802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D385A8-6F33-402B-AFEA-5B7F055C273B}"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D9C6C21-E457-405E-9EC9-10D801DC19AE}" type="slidenum">
              <a:rPr lang="en-US" smtClean="0"/>
              <a:pPr/>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77659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BD385A8-6F33-402B-AFEA-5B7F055C273B}"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3951192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BD385A8-6F33-402B-AFEA-5B7F055C273B}"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D9C6C21-E457-405E-9EC9-10D801DC19AE}" type="slidenum">
              <a:rPr lang="en-US" smtClean="0"/>
              <a:pPr/>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59560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BD385A8-6F33-402B-AFEA-5B7F055C273B}"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184121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D385A8-6F33-402B-AFEA-5B7F055C273B}"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1077365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D385A8-6F33-402B-AFEA-5B7F055C273B}"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250785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D385A8-6F33-402B-AFEA-5B7F055C273B}"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3535453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D385A8-6F33-402B-AFEA-5B7F055C273B}" type="datetimeFigureOut">
              <a:rPr lang="en-US" smtClean="0"/>
              <a:pPr/>
              <a:t>5/16/2020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4182674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D385A8-6F33-402B-AFEA-5B7F055C273B}"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63514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D385A8-6F33-402B-AFEA-5B7F055C273B}" type="datetimeFigureOut">
              <a:rPr lang="en-US" smtClean="0"/>
              <a:pPr/>
              <a:t>5/16/2020</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351744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BD385A8-6F33-402B-AFEA-5B7F055C273B}" type="datetimeFigureOut">
              <a:rPr lang="en-US" smtClean="0"/>
              <a:pPr/>
              <a:t>5/16/2020</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87181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385A8-6F33-402B-AFEA-5B7F055C273B}" type="datetimeFigureOut">
              <a:rPr lang="en-US" smtClean="0"/>
              <a:pPr/>
              <a:t>5/16/2020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1705736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BD385A8-6F33-402B-AFEA-5B7F055C273B}"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1877058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BD385A8-6F33-402B-AFEA-5B7F055C273B}" type="datetimeFigureOut">
              <a:rPr lang="en-US" smtClean="0"/>
              <a:pPr/>
              <a:t>5/16/2020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6D9C6C21-E457-405E-9EC9-10D801DC19AE}" type="slidenum">
              <a:rPr lang="en-US" smtClean="0"/>
              <a:pPr/>
              <a:t>‹#›</a:t>
            </a:fld>
            <a:endParaRPr lang="en-US"/>
          </a:p>
        </p:txBody>
      </p:sp>
    </p:spTree>
    <p:extLst>
      <p:ext uri="{BB962C8B-B14F-4D97-AF65-F5344CB8AC3E}">
        <p14:creationId xmlns:p14="http://schemas.microsoft.com/office/powerpoint/2010/main" val="4082383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4BD385A8-6F33-402B-AFEA-5B7F055C273B}" type="datetimeFigureOut">
              <a:rPr lang="en-US" smtClean="0"/>
              <a:pPr/>
              <a:t>5/16/2020</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6D9C6C21-E457-405E-9EC9-10D801DC19AE}" type="slidenum">
              <a:rPr lang="en-US" smtClean="0"/>
              <a:pPr/>
              <a:t>‹#›</a:t>
            </a:fld>
            <a:endParaRPr lang="en-US"/>
          </a:p>
        </p:txBody>
      </p:sp>
    </p:spTree>
    <p:extLst>
      <p:ext uri="{BB962C8B-B14F-4D97-AF65-F5344CB8AC3E}">
        <p14:creationId xmlns:p14="http://schemas.microsoft.com/office/powerpoint/2010/main" val="104256125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95600"/>
            <a:ext cx="8610600" cy="3581400"/>
          </a:xfrm>
        </p:spPr>
        <p:txBody>
          <a:bodyPr>
            <a:normAutofit fontScale="90000"/>
          </a:bodyPr>
          <a:lstStyle/>
          <a:p>
            <a:pPr algn="ctr"/>
            <a:r>
              <a:rPr lang="en-US" sz="3600" b="1" dirty="0" smtClean="0">
                <a:latin typeface="Arial" panose="020B0604020202020204" pitchFamily="34" charset="0"/>
                <a:cs typeface="Arial" panose="020B0604020202020204" pitchFamily="34" charset="0"/>
              </a:rPr>
              <a:t>THE RISE AND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FALL OF NAPOLEON BONAPARTE</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
            </a:r>
            <a:br>
              <a:rPr lang="en-US" sz="3600" b="1" dirty="0" smtClean="0">
                <a:latin typeface="Arial" panose="020B0604020202020204" pitchFamily="34" charset="0"/>
                <a:cs typeface="Arial" panose="020B0604020202020204" pitchFamily="34" charset="0"/>
              </a:rPr>
            </a:br>
            <a:r>
              <a:rPr lang="en-US" sz="2200" b="1" dirty="0" smtClean="0">
                <a:latin typeface="Arial" panose="020B0604020202020204" pitchFamily="34" charset="0"/>
                <a:cs typeface="Arial" panose="020B0604020202020204" pitchFamily="34" charset="0"/>
              </a:rPr>
              <a:t>by</a:t>
            </a:r>
            <a:r>
              <a:rPr lang="en-US" sz="2200" b="1" dirty="0" smtClean="0">
                <a:latin typeface="Arial" panose="020B0604020202020204" pitchFamily="34" charset="0"/>
                <a:cs typeface="Arial" panose="020B0604020202020204" pitchFamily="34" charset="0"/>
              </a:rPr>
              <a:t/>
            </a:r>
            <a:br>
              <a:rPr lang="en-US" sz="2200" b="1" dirty="0" smtClean="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
            </a:r>
            <a:br>
              <a:rPr lang="en-US" sz="3600" b="1" dirty="0">
                <a:latin typeface="Arial" panose="020B0604020202020204" pitchFamily="34" charset="0"/>
                <a:cs typeface="Arial" panose="020B0604020202020204" pitchFamily="34" charset="0"/>
              </a:rPr>
            </a:br>
            <a:r>
              <a:rPr lang="en-CA" sz="2200" b="1" dirty="0" smtClean="0">
                <a:latin typeface="Arial" panose="020B0604020202020204" pitchFamily="34" charset="0"/>
                <a:cs typeface="Arial" panose="020B0604020202020204" pitchFamily="34" charset="0"/>
              </a:rPr>
              <a:t>Faiza </a:t>
            </a:r>
            <a:r>
              <a:rPr lang="en-CA" sz="2200" b="1" dirty="0">
                <a:latin typeface="Arial" panose="020B0604020202020204" pitchFamily="34" charset="0"/>
                <a:cs typeface="Arial" panose="020B0604020202020204" pitchFamily="34" charset="0"/>
              </a:rPr>
              <a:t>Mir</a:t>
            </a:r>
            <a:br>
              <a:rPr lang="en-CA" sz="2200" b="1" dirty="0">
                <a:latin typeface="Arial" panose="020B0604020202020204" pitchFamily="34" charset="0"/>
                <a:cs typeface="Arial" panose="020B0604020202020204" pitchFamily="34" charset="0"/>
              </a:rPr>
            </a:br>
            <a:r>
              <a:rPr lang="en-CA" sz="2200" b="1" dirty="0">
                <a:latin typeface="Arial" panose="020B0604020202020204" pitchFamily="34" charset="0"/>
                <a:cs typeface="Arial" panose="020B0604020202020204" pitchFamily="34" charset="0"/>
              </a:rPr>
              <a:t>Department of International Relations</a:t>
            </a:r>
            <a:br>
              <a:rPr lang="en-CA" sz="2200" b="1" dirty="0">
                <a:latin typeface="Arial" panose="020B0604020202020204" pitchFamily="34" charset="0"/>
                <a:cs typeface="Arial" panose="020B0604020202020204" pitchFamily="34" charset="0"/>
              </a:rPr>
            </a:br>
            <a:r>
              <a:rPr lang="en-CA" sz="2200" b="1" dirty="0">
                <a:latin typeface="Arial" panose="020B0604020202020204" pitchFamily="34" charset="0"/>
                <a:cs typeface="Arial" panose="020B0604020202020204" pitchFamily="34" charset="0"/>
              </a:rPr>
              <a:t>University of Balochistan, Quetta</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543800" cy="1143000"/>
          </a:xfrm>
        </p:spPr>
        <p:txBody>
          <a:bodyPr>
            <a:normAutofit fontScale="90000"/>
          </a:bodyPr>
          <a:lstStyle/>
          <a:p>
            <a:r>
              <a:rPr lang="en-US" altLang="en-US" b="1" dirty="0" smtClean="0">
                <a:latin typeface="Arial" panose="020B0604020202020204" pitchFamily="34" charset="0"/>
                <a:cs typeface="Arial" panose="020B0604020202020204" pitchFamily="34" charset="0"/>
              </a:rPr>
              <a:t>THE GREATEST EXTENT OF NAPOLEON’S EMPIRE!</a:t>
            </a:r>
            <a:br>
              <a:rPr lang="en-US" altLang="en-US" b="1" dirty="0" smtClean="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2"/>
          <a:stretch>
            <a:fillRect/>
          </a:stretch>
        </p:blipFill>
        <p:spPr>
          <a:xfrm>
            <a:off x="762000" y="1600200"/>
            <a:ext cx="7848600" cy="4875136"/>
          </a:xfrm>
          <a:prstGeom prst="rect">
            <a:avLst/>
          </a:prstGeom>
        </p:spPr>
      </p:pic>
    </p:spTree>
    <p:extLst>
      <p:ext uri="{BB962C8B-B14F-4D97-AF65-F5344CB8AC3E}">
        <p14:creationId xmlns:p14="http://schemas.microsoft.com/office/powerpoint/2010/main" val="1765601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7801" y="381000"/>
            <a:ext cx="7086600" cy="914400"/>
          </a:xfrm>
        </p:spPr>
        <p:txBody>
          <a:bodyPr>
            <a:normAutofit/>
          </a:bodyPr>
          <a:lstStyle/>
          <a:p>
            <a:r>
              <a:rPr lang="en-US" altLang="en-US" sz="3200" b="1" dirty="0" smtClean="0">
                <a:solidFill>
                  <a:schemeClr val="tx1"/>
                </a:solidFill>
                <a:latin typeface="Arial" panose="020B0604020202020204" pitchFamily="34" charset="0"/>
                <a:cs typeface="Arial" panose="020B0604020202020204" pitchFamily="34" charset="0"/>
              </a:rPr>
              <a:t>NAPOLEON’S REFORMS</a:t>
            </a:r>
            <a:endParaRPr lang="en-US" sz="3200" b="1" dirty="0">
              <a:solidFill>
                <a:schemeClr val="tx1"/>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228601" y="1295400"/>
            <a:ext cx="5333999" cy="5486400"/>
          </a:xfrm>
        </p:spPr>
        <p:txBody>
          <a:bodyPr>
            <a:normAutofit fontScale="92500" lnSpcReduction="10000"/>
          </a:bodyPr>
          <a:lstStyle/>
          <a:p>
            <a:r>
              <a:rPr lang="en-US" altLang="en-US" sz="2800" u="sng" dirty="0">
                <a:solidFill>
                  <a:srgbClr val="C00000"/>
                </a:solidFill>
                <a:latin typeface="Arial" panose="020B0604020202020204" pitchFamily="34" charset="0"/>
                <a:cs typeface="Arial" panose="020B0604020202020204" pitchFamily="34" charset="0"/>
              </a:rPr>
              <a:t>Economy</a:t>
            </a:r>
          </a:p>
          <a:p>
            <a:pPr lvl="1"/>
            <a:r>
              <a:rPr lang="en-US" altLang="en-US" sz="2400" dirty="0">
                <a:latin typeface="Arial" panose="020B0604020202020204" pitchFamily="34" charset="0"/>
                <a:cs typeface="Arial" panose="020B0604020202020204" pitchFamily="34" charset="0"/>
              </a:rPr>
              <a:t>fixed tax collection</a:t>
            </a:r>
          </a:p>
          <a:p>
            <a:pPr lvl="1"/>
            <a:r>
              <a:rPr lang="en-US" altLang="en-US" sz="2400" dirty="0">
                <a:latin typeface="Arial" panose="020B0604020202020204" pitchFamily="34" charset="0"/>
                <a:cs typeface="Arial" panose="020B0604020202020204" pitchFamily="34" charset="0"/>
              </a:rPr>
              <a:t>established national postal system</a:t>
            </a:r>
          </a:p>
          <a:p>
            <a:pPr lvl="1"/>
            <a:r>
              <a:rPr lang="en-US" altLang="en-US" sz="2400" dirty="0">
                <a:latin typeface="Arial" panose="020B0604020202020204" pitchFamily="34" charset="0"/>
                <a:cs typeface="Arial" panose="020B0604020202020204" pitchFamily="34" charset="0"/>
              </a:rPr>
              <a:t>established a national bank</a:t>
            </a:r>
          </a:p>
          <a:p>
            <a:pPr lvl="1"/>
            <a:r>
              <a:rPr lang="en-US" altLang="en-US" sz="2400" dirty="0">
                <a:latin typeface="Arial" panose="020B0604020202020204" pitchFamily="34" charset="0"/>
                <a:cs typeface="Arial" panose="020B0604020202020204" pitchFamily="34" charset="0"/>
              </a:rPr>
              <a:t>fired the corrupt employees</a:t>
            </a:r>
          </a:p>
          <a:p>
            <a:r>
              <a:rPr lang="en-US" altLang="en-US" sz="2800" u="sng" dirty="0">
                <a:solidFill>
                  <a:srgbClr val="C00000"/>
                </a:solidFill>
                <a:latin typeface="Arial" panose="020B0604020202020204" pitchFamily="34" charset="0"/>
                <a:cs typeface="Arial" panose="020B0604020202020204" pitchFamily="34" charset="0"/>
              </a:rPr>
              <a:t>Schools</a:t>
            </a:r>
            <a:r>
              <a:rPr lang="en-US" altLang="en-US" sz="2800" u="sng" dirty="0">
                <a:solidFill>
                  <a:srgbClr val="FF0000"/>
                </a:solidFill>
                <a:latin typeface="Arial" panose="020B0604020202020204" pitchFamily="34" charset="0"/>
                <a:cs typeface="Arial" panose="020B0604020202020204" pitchFamily="34" charset="0"/>
              </a:rPr>
              <a:t> </a:t>
            </a:r>
            <a:endParaRPr lang="en-US" altLang="en-US" sz="2400" u="sng" dirty="0">
              <a:solidFill>
                <a:srgbClr val="FF0000"/>
              </a:solidFill>
              <a:latin typeface="Arial" panose="020B0604020202020204" pitchFamily="34" charset="0"/>
              <a:cs typeface="Arial" panose="020B0604020202020204" pitchFamily="34" charset="0"/>
            </a:endParaRPr>
          </a:p>
          <a:p>
            <a:pPr lvl="1"/>
            <a:r>
              <a:rPr lang="en-US" altLang="en-US" sz="2400" dirty="0">
                <a:latin typeface="Arial" panose="020B0604020202020204" pitchFamily="34" charset="0"/>
                <a:cs typeface="Arial" panose="020B0604020202020204" pitchFamily="34" charset="0"/>
              </a:rPr>
              <a:t>started government run public schools</a:t>
            </a:r>
          </a:p>
          <a:p>
            <a:pPr lvl="1"/>
            <a:r>
              <a:rPr lang="en-US" altLang="en-US" sz="2400" dirty="0">
                <a:latin typeface="Arial" panose="020B0604020202020204" pitchFamily="34" charset="0"/>
                <a:cs typeface="Arial" panose="020B0604020202020204" pitchFamily="34" charset="0"/>
              </a:rPr>
              <a:t>rewards based on merit</a:t>
            </a:r>
          </a:p>
          <a:p>
            <a:r>
              <a:rPr lang="en-US" altLang="en-US" sz="2800" u="sng" dirty="0">
                <a:solidFill>
                  <a:srgbClr val="C00000"/>
                </a:solidFill>
                <a:latin typeface="Arial" panose="020B0604020202020204" pitchFamily="34" charset="0"/>
                <a:cs typeface="Arial" panose="020B0604020202020204" pitchFamily="34" charset="0"/>
              </a:rPr>
              <a:t>Religion</a:t>
            </a:r>
            <a:r>
              <a:rPr lang="en-US" altLang="en-US" sz="28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repairs the relationship with Church, freedom of religion</a:t>
            </a:r>
          </a:p>
          <a:p>
            <a:r>
              <a:rPr lang="en-US" altLang="en-US" sz="2600" u="sng" dirty="0">
                <a:solidFill>
                  <a:srgbClr val="C00000"/>
                </a:solidFill>
                <a:latin typeface="Arial" panose="020B0604020202020204" pitchFamily="34" charset="0"/>
                <a:cs typeface="Arial" panose="020B0604020202020204" pitchFamily="34" charset="0"/>
              </a:rPr>
              <a:t>Napoleonic Code </a:t>
            </a:r>
            <a:r>
              <a:rPr lang="en-US" altLang="en-US" sz="2400" dirty="0">
                <a:latin typeface="Arial" panose="020B0604020202020204" pitchFamily="34" charset="0"/>
                <a:cs typeface="Arial" panose="020B0604020202020204" pitchFamily="34" charset="0"/>
              </a:rPr>
              <a:t>–  A system of uniform laws</a:t>
            </a:r>
          </a:p>
          <a:p>
            <a:endParaRPr lang="en-US" dirty="0"/>
          </a:p>
        </p:txBody>
      </p:sp>
      <p:pic>
        <p:nvPicPr>
          <p:cNvPr id="7" name="Picture 6"/>
          <p:cNvPicPr>
            <a:picLocks noChangeAspect="1"/>
          </p:cNvPicPr>
          <p:nvPr/>
        </p:nvPicPr>
        <p:blipFill>
          <a:blip r:embed="rId2"/>
          <a:stretch>
            <a:fillRect/>
          </a:stretch>
        </p:blipFill>
        <p:spPr>
          <a:xfrm>
            <a:off x="7467601" y="20781"/>
            <a:ext cx="1676400" cy="2525035"/>
          </a:xfrm>
          <a:prstGeom prst="rect">
            <a:avLst/>
          </a:prstGeom>
        </p:spPr>
      </p:pic>
      <p:pic>
        <p:nvPicPr>
          <p:cNvPr id="8" name="Picture 7"/>
          <p:cNvPicPr>
            <a:picLocks noChangeAspect="1"/>
          </p:cNvPicPr>
          <p:nvPr/>
        </p:nvPicPr>
        <p:blipFill>
          <a:blip r:embed="rId3"/>
          <a:stretch>
            <a:fillRect/>
          </a:stretch>
        </p:blipFill>
        <p:spPr>
          <a:xfrm>
            <a:off x="5562600" y="1413085"/>
            <a:ext cx="2291993" cy="3213453"/>
          </a:xfrm>
          <a:prstGeom prst="rect">
            <a:avLst/>
          </a:prstGeom>
        </p:spPr>
      </p:pic>
      <p:pic>
        <p:nvPicPr>
          <p:cNvPr id="9" name="Picture 8"/>
          <p:cNvPicPr>
            <a:picLocks noChangeAspect="1"/>
          </p:cNvPicPr>
          <p:nvPr/>
        </p:nvPicPr>
        <p:blipFill>
          <a:blip r:embed="rId4"/>
          <a:stretch>
            <a:fillRect/>
          </a:stretch>
        </p:blipFill>
        <p:spPr>
          <a:xfrm>
            <a:off x="6477000" y="4329334"/>
            <a:ext cx="2475191" cy="2438611"/>
          </a:xfrm>
          <a:prstGeom prst="rect">
            <a:avLst/>
          </a:prstGeom>
        </p:spPr>
      </p:pic>
    </p:spTree>
    <p:extLst>
      <p:ext uri="{BB962C8B-B14F-4D97-AF65-F5344CB8AC3E}">
        <p14:creationId xmlns:p14="http://schemas.microsoft.com/office/powerpoint/2010/main" val="3567165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1" y="624110"/>
            <a:ext cx="7086600" cy="747490"/>
          </a:xfrm>
        </p:spPr>
        <p:txBody>
          <a:bodyPr>
            <a:normAutofit/>
          </a:bodyPr>
          <a:lstStyle/>
          <a:p>
            <a:r>
              <a:rPr lang="en-US" altLang="en-US" sz="3200" b="1" dirty="0" smtClean="0">
                <a:solidFill>
                  <a:schemeClr val="tx1"/>
                </a:solidFill>
                <a:latin typeface="Arial" panose="020B0604020202020204" pitchFamily="34" charset="0"/>
                <a:cs typeface="Arial" panose="020B0604020202020204" pitchFamily="34" charset="0"/>
              </a:rPr>
              <a:t>NAPOLEONIC CODE</a:t>
            </a:r>
            <a:endParaRPr lang="en-US" sz="3200" b="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28601" y="1767110"/>
            <a:ext cx="4800599" cy="4144112"/>
          </a:xfrm>
        </p:spPr>
        <p:txBody>
          <a:bodyPr>
            <a:normAutofit/>
          </a:bodyPr>
          <a:lstStyle/>
          <a:p>
            <a:pPr algn="just"/>
            <a:r>
              <a:rPr lang="en-US" altLang="en-US" sz="2000" dirty="0">
                <a:latin typeface="Arial" panose="020B0604020202020204" pitchFamily="34" charset="0"/>
                <a:cs typeface="Arial" panose="020B0604020202020204" pitchFamily="34" charset="0"/>
              </a:rPr>
              <a:t>Equality of all in the eyes of the law</a:t>
            </a:r>
          </a:p>
          <a:p>
            <a:pPr algn="just"/>
            <a:r>
              <a:rPr lang="en-US" altLang="en-US" sz="2000" dirty="0">
                <a:latin typeface="Arial" panose="020B0604020202020204" pitchFamily="34" charset="0"/>
                <a:cs typeface="Arial" panose="020B0604020202020204" pitchFamily="34" charset="0"/>
              </a:rPr>
              <a:t>No recognition of birthright (nobility)</a:t>
            </a:r>
          </a:p>
          <a:p>
            <a:pPr algn="just"/>
            <a:r>
              <a:rPr lang="en-US" altLang="en-US" sz="2000" dirty="0">
                <a:latin typeface="Arial" panose="020B0604020202020204" pitchFamily="34" charset="0"/>
                <a:cs typeface="Arial" panose="020B0604020202020204" pitchFamily="34" charset="0"/>
              </a:rPr>
              <a:t>Government positions based on merit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       (qualifications instead of being noble)</a:t>
            </a:r>
          </a:p>
          <a:p>
            <a:pPr algn="just"/>
            <a:r>
              <a:rPr lang="en-US" altLang="en-US" sz="2000" dirty="0">
                <a:latin typeface="Arial" panose="020B0604020202020204" pitchFamily="34" charset="0"/>
                <a:cs typeface="Arial" panose="020B0604020202020204" pitchFamily="34" charset="0"/>
              </a:rPr>
              <a:t>Freedom of Religion</a:t>
            </a:r>
          </a:p>
          <a:p>
            <a:pPr algn="just"/>
            <a:r>
              <a:rPr lang="en-US" altLang="en-US" sz="2000" dirty="0">
                <a:latin typeface="Arial" panose="020B0604020202020204" pitchFamily="34" charset="0"/>
                <a:cs typeface="Arial" panose="020B0604020202020204" pitchFamily="34" charset="0"/>
              </a:rPr>
              <a:t>Freedom to find an </a:t>
            </a:r>
            <a:r>
              <a:rPr lang="en-US" altLang="en-US" sz="2000" dirty="0" smtClean="0">
                <a:latin typeface="Arial" panose="020B0604020202020204" pitchFamily="34" charset="0"/>
                <a:cs typeface="Arial" panose="020B0604020202020204" pitchFamily="34" charset="0"/>
              </a:rPr>
              <a:t>occupation</a:t>
            </a:r>
          </a:p>
          <a:p>
            <a:pPr marL="0" indent="0" algn="just">
              <a:buNone/>
            </a:pPr>
            <a:r>
              <a:rPr lang="en-US" altLang="en-US" sz="2000" dirty="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of choice</a:t>
            </a:r>
          </a:p>
          <a:p>
            <a:pPr algn="just"/>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6781800" y="228600"/>
            <a:ext cx="2152075" cy="7553599"/>
          </a:xfrm>
          <a:prstGeom prst="rect">
            <a:avLst/>
          </a:prstGeom>
        </p:spPr>
      </p:pic>
      <p:pic>
        <p:nvPicPr>
          <p:cNvPr id="5" name="Picture 4"/>
          <p:cNvPicPr>
            <a:picLocks noChangeAspect="1"/>
          </p:cNvPicPr>
          <p:nvPr/>
        </p:nvPicPr>
        <p:blipFill>
          <a:blip r:embed="rId3"/>
          <a:stretch>
            <a:fillRect/>
          </a:stretch>
        </p:blipFill>
        <p:spPr>
          <a:xfrm>
            <a:off x="4724400" y="3679511"/>
            <a:ext cx="3633531" cy="5453081"/>
          </a:xfrm>
          <a:prstGeom prst="rect">
            <a:avLst/>
          </a:prstGeom>
        </p:spPr>
      </p:pic>
    </p:spTree>
    <p:extLst>
      <p:ext uri="{BB962C8B-B14F-4D97-AF65-F5344CB8AC3E}">
        <p14:creationId xmlns:p14="http://schemas.microsoft.com/office/powerpoint/2010/main" val="2664859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219200"/>
            <a:ext cx="8305800" cy="3352800"/>
          </a:xfrm>
        </p:spPr>
        <p:txBody>
          <a:bodyPr>
            <a:normAutofit/>
          </a:bodyPr>
          <a:lstStyle/>
          <a:p>
            <a:r>
              <a:rPr lang="en-US" sz="3000" dirty="0" smtClean="0">
                <a:latin typeface="Arial" panose="020B0604020202020204" pitchFamily="34" charset="0"/>
                <a:cs typeface="Arial" panose="020B0604020202020204" pitchFamily="34" charset="0"/>
              </a:rPr>
              <a:t>Napoleon’s style of government has been called rule for the people, but not by the people.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t>
            </a:r>
            <a:r>
              <a:rPr lang="en-US" sz="3200" u="sng" dirty="0" smtClean="0">
                <a:latin typeface="Arial" panose="020B0604020202020204" pitchFamily="34" charset="0"/>
                <a:cs typeface="Arial" panose="020B0604020202020204" pitchFamily="34" charset="0"/>
              </a:rPr>
              <a:t>Should freedom be limited to preserve</a:t>
            </a:r>
            <a:br>
              <a:rPr lang="en-US" sz="3200" u="sng" dirty="0" smtClean="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t>
            </a:r>
            <a:r>
              <a:rPr lang="en-US" sz="3200" u="sng" dirty="0" smtClean="0">
                <a:latin typeface="Arial" panose="020B0604020202020204" pitchFamily="34" charset="0"/>
                <a:cs typeface="Arial" panose="020B0604020202020204" pitchFamily="34" charset="0"/>
              </a:rPr>
              <a:t>national security?</a:t>
            </a:r>
            <a:endParaRPr lang="en-US" sz="3200" u="sng"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942416" y="2514601"/>
            <a:ext cx="6600451" cy="990599"/>
          </a:xfrm>
        </p:spPr>
        <p:txBody>
          <a:bodyPr>
            <a:normAutofit/>
          </a:bodyPr>
          <a:lstStyle/>
          <a:p>
            <a:r>
              <a:rPr lang="en-US" sz="3200" b="1" dirty="0" smtClean="0">
                <a:latin typeface="Arial" panose="020B0604020202020204" pitchFamily="34" charset="0"/>
                <a:cs typeface="Arial" panose="020B0604020202020204" pitchFamily="34" charset="0"/>
              </a:rPr>
              <a:t>HOLDING ON TO POWER…</a:t>
            </a:r>
            <a:endParaRPr lang="en-US" sz="32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25338"/>
            <a:ext cx="7315200" cy="1251062"/>
          </a:xfrm>
        </p:spPr>
        <p:txBody>
          <a:bodyPr>
            <a:normAutofit/>
          </a:bodyPr>
          <a:lstStyle/>
          <a:p>
            <a:r>
              <a:rPr lang="en-US" sz="3200" b="1" dirty="0" smtClean="0">
                <a:latin typeface="Arial" panose="020B0604020202020204" pitchFamily="34" charset="0"/>
                <a:cs typeface="Arial" panose="020B0604020202020204" pitchFamily="34" charset="0"/>
              </a:rPr>
              <a:t>CONTINENTAL SYSTEM </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228600" y="1773936"/>
            <a:ext cx="4038600" cy="4623816"/>
          </a:xfrm>
        </p:spPr>
        <p:txBody>
          <a:bodyPr>
            <a:normAutofit/>
          </a:bodyPr>
          <a:lstStyle/>
          <a:p>
            <a:r>
              <a:rPr lang="en-US" sz="2000" dirty="0" smtClean="0">
                <a:latin typeface="Arial" panose="020B0604020202020204" pitchFamily="34" charset="0"/>
                <a:cs typeface="Arial" panose="020B0604020202020204" pitchFamily="34" charset="0"/>
              </a:rPr>
              <a:t>Blockade of British Isles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No allies of France allowed to trade w/ Britain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Why created:</a:t>
            </a:r>
          </a:p>
          <a:p>
            <a:pPr lvl="1"/>
            <a:r>
              <a:rPr lang="en-US" sz="2000" dirty="0" smtClean="0">
                <a:latin typeface="Arial" panose="020B0604020202020204" pitchFamily="34" charset="0"/>
                <a:cs typeface="Arial" panose="020B0604020202020204" pitchFamily="34" charset="0"/>
              </a:rPr>
              <a:t>Britain &amp; allies start war w/ France</a:t>
            </a:r>
          </a:p>
          <a:p>
            <a:pPr lvl="1"/>
            <a:r>
              <a:rPr lang="en-US" sz="2000" dirty="0" smtClean="0">
                <a:latin typeface="Arial" panose="020B0604020202020204" pitchFamily="34" charset="0"/>
                <a:cs typeface="Arial" panose="020B0604020202020204" pitchFamily="34" charset="0"/>
              </a:rPr>
              <a:t>France defeated allies; But couldn’t defeat British Navy </a:t>
            </a:r>
          </a:p>
          <a:p>
            <a:pPr lvl="1">
              <a:buNone/>
            </a:pPr>
            <a:endParaRPr lang="en-US" sz="2000" dirty="0">
              <a:latin typeface="Arial" panose="020B0604020202020204" pitchFamily="34" charset="0"/>
              <a:cs typeface="Arial" panose="020B0604020202020204" pitchFamily="34" charset="0"/>
            </a:endParaRPr>
          </a:p>
        </p:txBody>
      </p:sp>
      <p:pic>
        <p:nvPicPr>
          <p:cNvPr id="5" name="Picture 2" descr="http://www.emersonkent.com/images/napoleon_power.jpg"/>
          <p:cNvPicPr>
            <a:picLocks noChangeAspect="1" noChangeArrowheads="1"/>
          </p:cNvPicPr>
          <p:nvPr/>
        </p:nvPicPr>
        <p:blipFill>
          <a:blip r:embed="rId2" cstate="print"/>
          <a:srcRect/>
          <a:stretch>
            <a:fillRect/>
          </a:stretch>
        </p:blipFill>
        <p:spPr bwMode="auto">
          <a:xfrm>
            <a:off x="4595726" y="2668131"/>
            <a:ext cx="4372147" cy="3350537"/>
          </a:xfrm>
          <a:prstGeom prst="rect">
            <a:avLst/>
          </a:prstGeom>
          <a:noFill/>
        </p:spPr>
      </p:pic>
      <p:sp>
        <p:nvSpPr>
          <p:cNvPr id="6" name="Arc 5"/>
          <p:cNvSpPr/>
          <p:nvPr/>
        </p:nvSpPr>
        <p:spPr>
          <a:xfrm flipH="1" flipV="1">
            <a:off x="4495800" y="3276600"/>
            <a:ext cx="1752600" cy="1066800"/>
          </a:xfrm>
          <a:prstGeom prst="arc">
            <a:avLst>
              <a:gd name="adj1" fmla="val 6790380"/>
              <a:gd name="adj2" fmla="val 1982373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rot="5400000" flipH="1" flipV="1">
            <a:off x="5943600" y="2096394"/>
            <a:ext cx="10668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77000" y="1295401"/>
            <a:ext cx="1728874" cy="646331"/>
          </a:xfrm>
          <a:prstGeom prst="rect">
            <a:avLst/>
          </a:prstGeom>
          <a:noFill/>
        </p:spPr>
        <p:txBody>
          <a:bodyPr wrap="square" rtlCol="0">
            <a:spAutoFit/>
          </a:bodyPr>
          <a:lstStyle/>
          <a:p>
            <a:pPr algn="ctr"/>
            <a:r>
              <a:rPr lang="en-US" b="1" dirty="0" smtClean="0"/>
              <a:t>Continental </a:t>
            </a:r>
          </a:p>
          <a:p>
            <a:pPr algn="ctr"/>
            <a:r>
              <a:rPr lang="en-US" b="1" dirty="0" smtClean="0"/>
              <a:t>System</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315200" cy="1252728"/>
          </a:xfrm>
        </p:spPr>
        <p:txBody>
          <a:bodyPr>
            <a:normAutofit/>
          </a:bodyPr>
          <a:lstStyle/>
          <a:p>
            <a:r>
              <a:rPr lang="en-US" sz="3200" b="1" dirty="0" smtClean="0">
                <a:latin typeface="Arial" panose="020B0604020202020204" pitchFamily="34" charset="0"/>
                <a:cs typeface="Arial" panose="020B0604020202020204" pitchFamily="34" charset="0"/>
              </a:rPr>
              <a:t>MAINTAINING CONTROL: REORGANIZATION OF EUROPE</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000" dirty="0" smtClean="0">
                <a:latin typeface="Arial" panose="020B0604020202020204" pitchFamily="34" charset="0"/>
                <a:cs typeface="Arial" panose="020B0604020202020204" pitchFamily="34" charset="0"/>
              </a:rPr>
              <a:t>Abolished HRE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Made family members monarchs of conquered countries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Abolished feudalism and serfdom</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All new territories given Napoleonic Code  </a:t>
            </a:r>
            <a:endParaRPr lang="en-US" sz="2000"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42416" y="2514601"/>
            <a:ext cx="6600451" cy="1142999"/>
          </a:xfrm>
        </p:spPr>
        <p:txBody>
          <a:bodyPr>
            <a:normAutofit/>
          </a:bodyPr>
          <a:lstStyle/>
          <a:p>
            <a:r>
              <a:rPr lang="en-US" sz="3200" b="1" dirty="0" smtClean="0">
                <a:latin typeface="Arial" panose="020B0604020202020204" pitchFamily="34" charset="0"/>
                <a:cs typeface="Arial" panose="020B0604020202020204" pitchFamily="34" charset="0"/>
              </a:rPr>
              <a:t>THE BEGINNING OF THE END…</a:t>
            </a:r>
            <a:endParaRPr lang="en-US" sz="3200"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99872"/>
            <a:ext cx="7315200" cy="1252728"/>
          </a:xfrm>
        </p:spPr>
        <p:txBody>
          <a:bodyPr>
            <a:normAutofit/>
          </a:bodyPr>
          <a:lstStyle/>
          <a:p>
            <a:r>
              <a:rPr lang="en-US" sz="3200" b="1" dirty="0" smtClean="0">
                <a:latin typeface="Arial" panose="020B0604020202020204" pitchFamily="34" charset="0"/>
                <a:cs typeface="Arial" panose="020B0604020202020204" pitchFamily="34" charset="0"/>
              </a:rPr>
              <a:t>THE PENINSULAR WAR 1808-1814 </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1" y="1524000"/>
            <a:ext cx="8077200" cy="5029200"/>
          </a:xfrm>
        </p:spPr>
        <p:txBody>
          <a:bodyPr>
            <a:normAutofit/>
          </a:bodyPr>
          <a:lstStyle/>
          <a:p>
            <a:r>
              <a:rPr lang="en-US" sz="2000" dirty="0" smtClean="0">
                <a:latin typeface="Arial" panose="020B0604020202020204" pitchFamily="34" charset="0"/>
                <a:cs typeface="Arial" panose="020B0604020202020204" pitchFamily="34" charset="0"/>
              </a:rPr>
              <a:t>War in Iberian Peninsula</a:t>
            </a:r>
          </a:p>
          <a:p>
            <a:pPr>
              <a:buNone/>
            </a:pP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France vs. Britain/Portugal/Spain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Why:</a:t>
            </a:r>
          </a:p>
          <a:p>
            <a:pPr marL="0" indent="0">
              <a:buNone/>
            </a:pPr>
            <a:endParaRPr lang="en-US" sz="2000" dirty="0" smtClean="0">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Portugal ignored Cont. System</a:t>
            </a:r>
          </a:p>
          <a:p>
            <a:pPr lvl="1"/>
            <a:r>
              <a:rPr lang="en-US" sz="2000" dirty="0" smtClean="0">
                <a:latin typeface="Arial" panose="020B0604020202020204" pitchFamily="34" charset="0"/>
                <a:cs typeface="Arial" panose="020B0604020202020204" pitchFamily="34" charset="0"/>
              </a:rPr>
              <a:t>Napoleon invaded Port., then Spain, &amp; took both over</a:t>
            </a:r>
          </a:p>
          <a:p>
            <a:pPr lvl="1"/>
            <a:r>
              <a:rPr lang="en-US" sz="2000" dirty="0" smtClean="0">
                <a:latin typeface="Arial" panose="020B0604020202020204" pitchFamily="34" charset="0"/>
                <a:cs typeface="Arial" panose="020B0604020202020204" pitchFamily="34" charset="0"/>
              </a:rPr>
              <a:t>Napoleon made bro. Joseph, King Port. &amp; Spain</a:t>
            </a:r>
          </a:p>
          <a:p>
            <a:pPr lvl="1"/>
            <a:r>
              <a:rPr lang="en-US" sz="2000" dirty="0" smtClean="0">
                <a:latin typeface="Arial" panose="020B0604020202020204" pitchFamily="34" charset="0"/>
                <a:cs typeface="Arial" panose="020B0604020202020204" pitchFamily="34" charset="0"/>
              </a:rPr>
              <a:t>Britain drove Joseph off throne</a:t>
            </a:r>
          </a:p>
          <a:p>
            <a:pPr lvl="1"/>
            <a:endParaRPr lang="en-US" dirty="0"/>
          </a:p>
        </p:txBody>
      </p:sp>
      <p:pic>
        <p:nvPicPr>
          <p:cNvPr id="62466" name="Picture 2" descr="http://www.drfeelgood.de/images/steve/2004sept_spain_map.jpg"/>
          <p:cNvPicPr>
            <a:picLocks noChangeAspect="1" noChangeArrowheads="1"/>
          </p:cNvPicPr>
          <p:nvPr/>
        </p:nvPicPr>
        <p:blipFill>
          <a:blip r:embed="rId2" cstate="print"/>
          <a:srcRect/>
          <a:stretch>
            <a:fillRect/>
          </a:stretch>
        </p:blipFill>
        <p:spPr bwMode="auto">
          <a:xfrm>
            <a:off x="5257800" y="1295400"/>
            <a:ext cx="3657600" cy="283011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609600"/>
            <a:ext cx="8229600" cy="4800600"/>
          </a:xfrm>
        </p:spPr>
        <p:txBody>
          <a:bodyPr>
            <a:noAutofit/>
          </a:bodyPr>
          <a:lstStyle/>
          <a:p>
            <a:pPr algn="just"/>
            <a:r>
              <a:rPr lang="en-US" sz="3200" i="1" dirty="0" smtClean="0">
                <a:latin typeface="Arial" panose="020B0604020202020204" pitchFamily="34" charset="0"/>
                <a:cs typeface="Arial" panose="020B0604020202020204" pitchFamily="34" charset="0"/>
              </a:rPr>
              <a:t>“I made a mistake attacking Russia.  I thought the whole world would be behind me.  Everybody turned against me…  One shudders when one thinks of Russia… She overflows on you if you lose; she retires back into the ice banks if you win… and I tried [to attack her] stupidly…”</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~Napoleon</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25338"/>
            <a:ext cx="7391400" cy="1251062"/>
          </a:xfrm>
        </p:spPr>
        <p:txBody>
          <a:bodyPr/>
          <a:lstStyle/>
          <a:p>
            <a:r>
              <a:rPr lang="en-US" b="1" dirty="0" smtClean="0">
                <a:latin typeface="Arial" panose="020B0604020202020204" pitchFamily="34" charset="0"/>
                <a:cs typeface="Arial" panose="020B0604020202020204" pitchFamily="34" charset="0"/>
              </a:rPr>
              <a:t>NAPOLEON</a:t>
            </a:r>
            <a:endParaRPr lang="en-US" b="1" dirty="0">
              <a:latin typeface="Arial" panose="020B0604020202020204" pitchFamily="34" charset="0"/>
              <a:cs typeface="Arial" panose="020B0604020202020204" pitchFamily="34" charset="0"/>
            </a:endParaRPr>
          </a:p>
        </p:txBody>
      </p:sp>
      <p:sp>
        <p:nvSpPr>
          <p:cNvPr id="4" name="Content Placeholder 3"/>
          <p:cNvSpPr>
            <a:spLocks noGrp="1"/>
          </p:cNvSpPr>
          <p:nvPr>
            <p:ph sz="half" idx="1"/>
          </p:nvPr>
        </p:nvSpPr>
        <p:spPr>
          <a:xfrm>
            <a:off x="228600" y="1295400"/>
            <a:ext cx="5200650" cy="5059525"/>
          </a:xfrm>
        </p:spPr>
        <p:txBody>
          <a:bodyPr>
            <a:normAutofit/>
          </a:bodyPr>
          <a:lstStyle/>
          <a:p>
            <a:pPr algn="just">
              <a:buNone/>
            </a:pPr>
            <a:r>
              <a:rPr lang="en-US" dirty="0" smtClean="0">
                <a:latin typeface="Arial" panose="020B0604020202020204" pitchFamily="34" charset="0"/>
                <a:cs typeface="Arial" panose="020B0604020202020204" pitchFamily="34" charset="0"/>
              </a:rPr>
              <a:t>“He did not hate any more than he  loved; for him</a:t>
            </a:r>
          </a:p>
          <a:p>
            <a:pPr algn="just">
              <a:buNone/>
            </a:pPr>
            <a:r>
              <a:rPr lang="en-US" dirty="0" smtClean="0">
                <a:latin typeface="Arial" panose="020B0604020202020204" pitchFamily="34" charset="0"/>
                <a:cs typeface="Arial" panose="020B0604020202020204" pitchFamily="34" charset="0"/>
              </a:rPr>
              <a:t>nothing existed but himself…Neither pity, nor</a:t>
            </a:r>
          </a:p>
          <a:p>
            <a:pPr algn="just">
              <a:buNone/>
            </a:pPr>
            <a:r>
              <a:rPr lang="en-US" dirty="0" smtClean="0">
                <a:latin typeface="Arial" panose="020B0604020202020204" pitchFamily="34" charset="0"/>
                <a:cs typeface="Arial" panose="020B0604020202020204" pitchFamily="34" charset="0"/>
              </a:rPr>
              <a:t>religion, nor attachment to any other idea</a:t>
            </a:r>
          </a:p>
          <a:p>
            <a:pPr algn="just">
              <a:buNone/>
            </a:pPr>
            <a:r>
              <a:rPr lang="en-US" dirty="0" smtClean="0">
                <a:latin typeface="Arial" panose="020B0604020202020204" pitchFamily="34" charset="0"/>
                <a:cs typeface="Arial" panose="020B0604020202020204" pitchFamily="34" charset="0"/>
              </a:rPr>
              <a:t>whatsoever, could [deflect] him from his  principal</a:t>
            </a:r>
          </a:p>
          <a:p>
            <a:pPr algn="just">
              <a:buNone/>
            </a:pPr>
            <a:r>
              <a:rPr lang="en-US" dirty="0" smtClean="0">
                <a:latin typeface="Arial" panose="020B0604020202020204" pitchFamily="34" charset="0"/>
                <a:cs typeface="Arial" panose="020B0604020202020204" pitchFamily="34" charset="0"/>
              </a:rPr>
              <a:t>direction.”</a:t>
            </a:r>
          </a:p>
          <a:p>
            <a:pPr algn="just">
              <a:buNone/>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Great military leader</a:t>
            </a:r>
          </a:p>
          <a:p>
            <a:pPr>
              <a:buNone/>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Very ambitious &amp; energetic</a:t>
            </a:r>
          </a:p>
          <a:p>
            <a:pPr>
              <a:buNone/>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Age of Napoleon 1799-1814</a:t>
            </a:r>
          </a:p>
          <a:p>
            <a:pPr>
              <a:buNone/>
            </a:pPr>
            <a:endParaRPr lang="en-US" i="1" dirty="0" smtClean="0"/>
          </a:p>
          <a:p>
            <a:pPr>
              <a:buNone/>
            </a:pPr>
            <a:endParaRPr lang="en-US" i="1" dirty="0" smtClean="0"/>
          </a:p>
        </p:txBody>
      </p:sp>
      <p:pic>
        <p:nvPicPr>
          <p:cNvPr id="1026" name="Picture 2" descr="http://finickypenguin.files.wordpress.com/2009/08/david-napoleon.png?w=472&amp;h=559"/>
          <p:cNvPicPr>
            <a:picLocks noChangeAspect="1" noChangeArrowheads="1"/>
          </p:cNvPicPr>
          <p:nvPr/>
        </p:nvPicPr>
        <p:blipFill>
          <a:blip r:embed="rId3" cstate="print"/>
          <a:srcRect/>
          <a:stretch>
            <a:fillRect/>
          </a:stretch>
        </p:blipFill>
        <p:spPr bwMode="auto">
          <a:xfrm>
            <a:off x="5429250" y="1524000"/>
            <a:ext cx="3714750" cy="437197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 calcmode="lin" valueType="num">
                                      <p:cBhvr additive="base">
                                        <p:cTn id="4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6858000" cy="1371600"/>
          </a:xfrm>
        </p:spPr>
        <p:txBody>
          <a:bodyPr>
            <a:normAutofit/>
          </a:bodyPr>
          <a:lstStyle/>
          <a:p>
            <a:r>
              <a:rPr lang="en-US" sz="3200" b="1" dirty="0" smtClean="0">
                <a:latin typeface="Arial" panose="020B0604020202020204" pitchFamily="34" charset="0"/>
                <a:cs typeface="Arial" panose="020B0604020202020204" pitchFamily="34" charset="0"/>
              </a:rPr>
              <a:t>PROBLEMS IN RUSSIA </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228600" y="1773936"/>
            <a:ext cx="4038600" cy="4931664"/>
          </a:xfrm>
        </p:spPr>
        <p:txBody>
          <a:bodyPr>
            <a:normAutofit/>
          </a:bodyPr>
          <a:lstStyle/>
          <a:p>
            <a:r>
              <a:rPr lang="en-US" sz="2000" dirty="0" smtClean="0">
                <a:latin typeface="Arial" panose="020B0604020202020204" pitchFamily="34" charset="0"/>
                <a:cs typeface="Arial" panose="020B0604020202020204" pitchFamily="34" charset="0"/>
              </a:rPr>
              <a:t>1812 Russia ignores Cont. System</a:t>
            </a:r>
          </a:p>
          <a:p>
            <a:pPr>
              <a:buNone/>
            </a:pP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Napoleon invaded Russia, but campaign ended in disaster</a:t>
            </a:r>
          </a:p>
          <a:p>
            <a:pPr>
              <a:buNone/>
            </a:pP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Russians defeated Napoleon using </a:t>
            </a:r>
            <a:r>
              <a:rPr lang="en-US" sz="2000" u="sng" dirty="0" smtClean="0">
                <a:latin typeface="Arial" panose="020B0604020202020204" pitchFamily="34" charset="0"/>
                <a:cs typeface="Arial" panose="020B0604020202020204" pitchFamily="34" charset="0"/>
              </a:rPr>
              <a:t>scorched-earth policy</a:t>
            </a:r>
            <a:endParaRPr lang="en-US" sz="2000" dirty="0" smtClean="0">
              <a:latin typeface="Arial" panose="020B0604020202020204" pitchFamily="34" charset="0"/>
              <a:cs typeface="Arial" panose="020B0604020202020204" pitchFamily="34" charset="0"/>
            </a:endParaRPr>
          </a:p>
        </p:txBody>
      </p:sp>
      <p:pic>
        <p:nvPicPr>
          <p:cNvPr id="3074" name="Picture 2" descr="http://www.heritage-history.com/books/finnemore/france/zpage080.gif"/>
          <p:cNvPicPr>
            <a:picLocks noChangeAspect="1" noChangeArrowheads="1"/>
          </p:cNvPicPr>
          <p:nvPr/>
        </p:nvPicPr>
        <p:blipFill>
          <a:blip r:embed="rId2" cstate="print"/>
          <a:srcRect/>
          <a:stretch>
            <a:fillRect/>
          </a:stretch>
        </p:blipFill>
        <p:spPr bwMode="auto">
          <a:xfrm>
            <a:off x="4246418" y="3755136"/>
            <a:ext cx="4070194" cy="2971800"/>
          </a:xfrm>
          <a:prstGeom prst="rect">
            <a:avLst/>
          </a:prstGeom>
          <a:noFill/>
        </p:spPr>
      </p:pic>
      <p:pic>
        <p:nvPicPr>
          <p:cNvPr id="3076" name="Picture 4" descr="http://www.map-of-europe.us/europe-map.gif"/>
          <p:cNvPicPr>
            <a:picLocks noChangeAspect="1" noChangeArrowheads="1"/>
          </p:cNvPicPr>
          <p:nvPr/>
        </p:nvPicPr>
        <p:blipFill>
          <a:blip r:embed="rId3" cstate="print"/>
          <a:srcRect/>
          <a:stretch>
            <a:fillRect/>
          </a:stretch>
        </p:blipFill>
        <p:spPr bwMode="auto">
          <a:xfrm>
            <a:off x="5638800" y="838200"/>
            <a:ext cx="3349256" cy="3200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 calcmode="lin" valueType="num">
                                      <p:cBhvr additive="base">
                                        <p:cTn id="17" dur="500" fill="hold"/>
                                        <p:tgtEl>
                                          <p:spTgt spid="3076"/>
                                        </p:tgtEl>
                                        <p:attrNameLst>
                                          <p:attrName>ppt_x</p:attrName>
                                        </p:attrNameLst>
                                      </p:cBhvr>
                                      <p:tavLst>
                                        <p:tav tm="0">
                                          <p:val>
                                            <p:strVal val="#ppt_x"/>
                                          </p:val>
                                        </p:tav>
                                        <p:tav tm="100000">
                                          <p:val>
                                            <p:strVal val="#ppt_x"/>
                                          </p:val>
                                        </p:tav>
                                      </p:tavLst>
                                    </p:anim>
                                    <p:anim calcmode="lin" valueType="num">
                                      <p:cBhvr additive="base">
                                        <p:cTn id="18"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ppt_x"/>
                                          </p:val>
                                        </p:tav>
                                        <p:tav tm="100000">
                                          <p:val>
                                            <p:strVal val="#ppt_x"/>
                                          </p:val>
                                        </p:tav>
                                      </p:tavLst>
                                    </p:anim>
                                    <p:anim calcmode="lin" valueType="num">
                                      <p:cBhvr additive="base">
                                        <p:cTn id="2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25338"/>
            <a:ext cx="7696200" cy="1251062"/>
          </a:xfrm>
        </p:spPr>
        <p:txBody>
          <a:bodyPr>
            <a:normAutofit/>
          </a:bodyPr>
          <a:lstStyle/>
          <a:p>
            <a:r>
              <a:rPr lang="en-US" sz="3000" b="1" dirty="0" smtClean="0">
                <a:latin typeface="Arial" panose="020B0604020202020204" pitchFamily="34" charset="0"/>
                <a:cs typeface="Arial" panose="020B0604020202020204" pitchFamily="34" charset="0"/>
              </a:rPr>
              <a:t>NAPOLEONS FINAL DEFEAT: THE BATTLE OF WATERLOO </a:t>
            </a:r>
            <a:endParaRPr lang="en-US" sz="3000" b="1" dirty="0">
              <a:latin typeface="Arial" panose="020B0604020202020204" pitchFamily="34" charset="0"/>
              <a:cs typeface="Arial" panose="020B0604020202020204" pitchFamily="34" charset="0"/>
            </a:endParaRPr>
          </a:p>
        </p:txBody>
      </p:sp>
      <p:pic>
        <p:nvPicPr>
          <p:cNvPr id="31746" name="Picture 2" descr="http://www.markchurms.com/mm5/graphics/union-l.jpg"/>
          <p:cNvPicPr>
            <a:picLocks noChangeAspect="1" noChangeArrowheads="1"/>
          </p:cNvPicPr>
          <p:nvPr/>
        </p:nvPicPr>
        <p:blipFill>
          <a:blip r:embed="rId2" cstate="print"/>
          <a:srcRect/>
          <a:stretch>
            <a:fillRect/>
          </a:stretch>
        </p:blipFill>
        <p:spPr bwMode="auto">
          <a:xfrm>
            <a:off x="838200" y="1635493"/>
            <a:ext cx="7467600" cy="507010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18428" y="171483"/>
            <a:ext cx="7425572" cy="1047718"/>
          </a:xfrm>
          <a:prstGeom prst="rect">
            <a:avLst/>
          </a:prstGeom>
        </p:spPr>
      </p:pic>
      <p:sp>
        <p:nvSpPr>
          <p:cNvPr id="5" name="Text Placeholder 4"/>
          <p:cNvSpPr>
            <a:spLocks noGrp="1"/>
          </p:cNvSpPr>
          <p:nvPr>
            <p:ph type="body" idx="1"/>
          </p:nvPr>
        </p:nvSpPr>
        <p:spPr>
          <a:xfrm>
            <a:off x="152400" y="1237602"/>
            <a:ext cx="4876800" cy="438798"/>
          </a:xfrm>
        </p:spPr>
        <p:txBody>
          <a:bodyPr/>
          <a:lstStyle/>
          <a:p>
            <a:r>
              <a:rPr lang="en-US" sz="2200" b="1" dirty="0" smtClean="0">
                <a:latin typeface="Arial" panose="020B0604020202020204" pitchFamily="34" charset="0"/>
                <a:cs typeface="Arial" panose="020B0604020202020204" pitchFamily="34" charset="0"/>
              </a:rPr>
              <a:t>The Bourbon’s Return: Louis XVIII</a:t>
            </a:r>
            <a:endParaRPr lang="en-US" sz="2200" b="1" dirty="0">
              <a:latin typeface="Arial" panose="020B0604020202020204" pitchFamily="34" charset="0"/>
              <a:cs typeface="Arial" panose="020B0604020202020204" pitchFamily="34" charset="0"/>
            </a:endParaRPr>
          </a:p>
        </p:txBody>
      </p:sp>
      <p:pic>
        <p:nvPicPr>
          <p:cNvPr id="13" name="Content Placeholder 12"/>
          <p:cNvPicPr>
            <a:picLocks noGrp="1" noChangeAspect="1"/>
          </p:cNvPicPr>
          <p:nvPr>
            <p:ph sz="half" idx="2"/>
          </p:nvPr>
        </p:nvPicPr>
        <p:blipFill>
          <a:blip r:embed="rId3"/>
          <a:stretch>
            <a:fillRect/>
          </a:stretch>
        </p:blipFill>
        <p:spPr>
          <a:xfrm>
            <a:off x="304800" y="1729437"/>
            <a:ext cx="2747128" cy="3164536"/>
          </a:xfrm>
          <a:prstGeom prst="rect">
            <a:avLst/>
          </a:prstGeom>
        </p:spPr>
      </p:pic>
      <p:sp>
        <p:nvSpPr>
          <p:cNvPr id="7" name="Text Placeholder 6"/>
          <p:cNvSpPr>
            <a:spLocks noGrp="1"/>
          </p:cNvSpPr>
          <p:nvPr>
            <p:ph type="body" sz="quarter" idx="3"/>
          </p:nvPr>
        </p:nvSpPr>
        <p:spPr>
          <a:xfrm>
            <a:off x="4876800" y="3733800"/>
            <a:ext cx="4006116" cy="609600"/>
          </a:xfrm>
        </p:spPr>
        <p:txBody>
          <a:bodyPr/>
          <a:lstStyle/>
          <a:p>
            <a:r>
              <a:rPr lang="en-US" b="1" dirty="0">
                <a:latin typeface="Arial" panose="020B0604020202020204" pitchFamily="34" charset="0"/>
                <a:cs typeface="Arial" panose="020B0604020202020204" pitchFamily="34" charset="0"/>
              </a:rPr>
              <a:t>Napoleon is Exiled to Elba</a:t>
            </a:r>
          </a:p>
        </p:txBody>
      </p:sp>
      <p:sp>
        <p:nvSpPr>
          <p:cNvPr id="8" name="Content Placeholder 7"/>
          <p:cNvSpPr>
            <a:spLocks noGrp="1"/>
          </p:cNvSpPr>
          <p:nvPr>
            <p:ph sz="quarter" idx="4"/>
          </p:nvPr>
        </p:nvSpPr>
        <p:spPr>
          <a:xfrm>
            <a:off x="5333715" y="5334000"/>
            <a:ext cx="3195678" cy="571363"/>
          </a:xfrm>
        </p:spPr>
        <p:txBody>
          <a:bodyPr/>
          <a:lstStyle/>
          <a:p>
            <a:endParaRPr lang="en-US" dirty="0"/>
          </a:p>
        </p:txBody>
      </p:sp>
      <p:pic>
        <p:nvPicPr>
          <p:cNvPr id="12" name="Picture 11"/>
          <p:cNvPicPr>
            <a:picLocks noChangeAspect="1"/>
          </p:cNvPicPr>
          <p:nvPr/>
        </p:nvPicPr>
        <p:blipFill>
          <a:blip r:embed="rId4"/>
          <a:stretch>
            <a:fillRect/>
          </a:stretch>
        </p:blipFill>
        <p:spPr>
          <a:xfrm>
            <a:off x="5333714" y="1048398"/>
            <a:ext cx="3676755" cy="2627604"/>
          </a:xfrm>
          <a:prstGeom prst="rect">
            <a:avLst/>
          </a:prstGeom>
        </p:spPr>
      </p:pic>
      <p:pic>
        <p:nvPicPr>
          <p:cNvPr id="15" name="Picture 14"/>
          <p:cNvPicPr>
            <a:picLocks noChangeAspect="1"/>
          </p:cNvPicPr>
          <p:nvPr/>
        </p:nvPicPr>
        <p:blipFill>
          <a:blip r:embed="rId5"/>
          <a:stretch>
            <a:fillRect/>
          </a:stretch>
        </p:blipFill>
        <p:spPr>
          <a:xfrm>
            <a:off x="5465850" y="4401198"/>
            <a:ext cx="3417066" cy="2353869"/>
          </a:xfrm>
          <a:prstGeom prst="rect">
            <a:avLst/>
          </a:prstGeom>
        </p:spPr>
      </p:pic>
      <p:pic>
        <p:nvPicPr>
          <p:cNvPr id="16" name="Picture 15"/>
          <p:cNvPicPr>
            <a:picLocks noChangeAspect="1"/>
          </p:cNvPicPr>
          <p:nvPr/>
        </p:nvPicPr>
        <p:blipFill>
          <a:blip r:embed="rId6"/>
          <a:stretch>
            <a:fillRect/>
          </a:stretch>
        </p:blipFill>
        <p:spPr>
          <a:xfrm>
            <a:off x="5924595" y="5205972"/>
            <a:ext cx="1249788" cy="640135"/>
          </a:xfrm>
          <a:prstGeom prst="rect">
            <a:avLst/>
          </a:prstGeom>
        </p:spPr>
      </p:pic>
      <p:pic>
        <p:nvPicPr>
          <p:cNvPr id="17" name="Picture 16"/>
          <p:cNvPicPr>
            <a:picLocks noChangeAspect="1"/>
          </p:cNvPicPr>
          <p:nvPr/>
        </p:nvPicPr>
        <p:blipFill>
          <a:blip r:embed="rId7"/>
          <a:stretch>
            <a:fillRect/>
          </a:stretch>
        </p:blipFill>
        <p:spPr>
          <a:xfrm>
            <a:off x="2337354" y="3427950"/>
            <a:ext cx="2405915" cy="3327117"/>
          </a:xfrm>
          <a:prstGeom prst="rect">
            <a:avLst/>
          </a:prstGeom>
        </p:spPr>
      </p:pic>
    </p:spTree>
    <p:extLst>
      <p:ext uri="{BB962C8B-B14F-4D97-AF65-F5344CB8AC3E}">
        <p14:creationId xmlns:p14="http://schemas.microsoft.com/office/powerpoint/2010/main" val="845745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01538"/>
            <a:ext cx="7391400" cy="1251062"/>
          </a:xfrm>
        </p:spPr>
        <p:txBody>
          <a:bodyPr>
            <a:normAutofit/>
          </a:bodyPr>
          <a:lstStyle/>
          <a:p>
            <a:r>
              <a:rPr lang="en-US" sz="3200" b="1" dirty="0" smtClean="0">
                <a:latin typeface="Arial" panose="020B0604020202020204" pitchFamily="34" charset="0"/>
                <a:cs typeface="Arial" panose="020B0604020202020204" pitchFamily="34" charset="0"/>
              </a:rPr>
              <a:t>HITLER VISITS NAPOLEON’S TOMB (1940)</a:t>
            </a:r>
            <a:endParaRPr lang="en-US" sz="3200" b="1" dirty="0">
              <a:latin typeface="Arial" panose="020B0604020202020204" pitchFamily="34" charset="0"/>
              <a:cs typeface="Arial" panose="020B0604020202020204" pitchFamily="34" charset="0"/>
            </a:endParaRPr>
          </a:p>
        </p:txBody>
      </p:sp>
      <p:sp>
        <p:nvSpPr>
          <p:cNvPr id="4" name="Content Placeholder 3"/>
          <p:cNvSpPr>
            <a:spLocks noGrp="1"/>
          </p:cNvSpPr>
          <p:nvPr>
            <p:ph sz="half" idx="1"/>
          </p:nvPr>
        </p:nvSpPr>
        <p:spPr>
          <a:xfrm>
            <a:off x="457200" y="1828800"/>
            <a:ext cx="3352799" cy="4075303"/>
          </a:xfrm>
        </p:spPr>
        <p:txBody>
          <a:bodyPr/>
          <a:lstStyle/>
          <a:p>
            <a:endParaRPr lang="en-US" dirty="0" smtClean="0"/>
          </a:p>
          <a:p>
            <a:pPr>
              <a:buNone/>
            </a:pPr>
            <a:r>
              <a:rPr lang="en-US" dirty="0" smtClean="0"/>
              <a:t>     </a:t>
            </a:r>
            <a:r>
              <a:rPr lang="en-US" sz="2400" i="1" dirty="0">
                <a:latin typeface="Arial" panose="020B0604020202020204" pitchFamily="34" charset="0"/>
                <a:cs typeface="Arial" panose="020B0604020202020204" pitchFamily="34" charset="0"/>
              </a:rPr>
              <a:t>“That was the greatest and finest moment of my life.” </a:t>
            </a:r>
          </a:p>
          <a:p>
            <a:pPr>
              <a:buNone/>
            </a:pPr>
            <a:r>
              <a:rPr lang="en-US" sz="2400" i="1" dirty="0" smtClean="0">
                <a:latin typeface="Arial" panose="020B0604020202020204" pitchFamily="34" charset="0"/>
                <a:cs typeface="Arial" panose="020B0604020202020204" pitchFamily="34" charset="0"/>
              </a:rPr>
              <a:t>                        ~Hitler</a:t>
            </a:r>
            <a:endParaRPr lang="en-US" sz="2400" i="1" dirty="0">
              <a:latin typeface="Arial" panose="020B0604020202020204" pitchFamily="34" charset="0"/>
              <a:cs typeface="Arial" panose="020B0604020202020204" pitchFamily="34" charset="0"/>
            </a:endParaRPr>
          </a:p>
        </p:txBody>
      </p:sp>
      <p:pic>
        <p:nvPicPr>
          <p:cNvPr id="3" name="Picture 4" descr="Hitler viewing Napoleon's tomb"/>
          <p:cNvPicPr>
            <a:picLocks noChangeAspect="1" noChangeArrowheads="1"/>
          </p:cNvPicPr>
          <p:nvPr/>
        </p:nvPicPr>
        <p:blipFill>
          <a:blip r:embed="rId2" cstate="print">
            <a:lum bright="-6000" contrast="6000"/>
          </a:blip>
          <a:srcRect/>
          <a:stretch>
            <a:fillRect/>
          </a:stretch>
        </p:blipFill>
        <p:spPr bwMode="auto">
          <a:xfrm>
            <a:off x="5410200" y="1554478"/>
            <a:ext cx="3404755" cy="4356552"/>
          </a:xfrm>
          <a:prstGeom prst="rect">
            <a:avLst/>
          </a:prstGeom>
          <a:noFill/>
          <a:ln w="9525">
            <a:solidFill>
              <a:schemeClr val="bg2"/>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624110"/>
            <a:ext cx="6705600" cy="1280890"/>
          </a:xfrm>
        </p:spPr>
        <p:txBody>
          <a:bodyPr>
            <a:normAutofit/>
          </a:bodyPr>
          <a:lstStyle/>
          <a:p>
            <a:r>
              <a:rPr lang="en-US" sz="3200" b="1" dirty="0" smtClean="0">
                <a:latin typeface="Arial" panose="020B0604020202020204" pitchFamily="34" charset="0"/>
                <a:cs typeface="Arial" panose="020B0604020202020204" pitchFamily="34" charset="0"/>
              </a:rPr>
              <a:t> ENLIGHTENED DESPOT</a:t>
            </a:r>
            <a:endParaRPr lang="en-US" sz="3200" b="1" dirty="0">
              <a:latin typeface="Arial" panose="020B0604020202020204" pitchFamily="34" charset="0"/>
              <a:cs typeface="Arial" panose="020B0604020202020204" pitchFamily="34" charset="0"/>
            </a:endParaRPr>
          </a:p>
        </p:txBody>
      </p:sp>
      <p:sp>
        <p:nvSpPr>
          <p:cNvPr id="5" name="TextBox 4"/>
          <p:cNvSpPr txBox="1"/>
          <p:nvPr/>
        </p:nvSpPr>
        <p:spPr>
          <a:xfrm flipH="1">
            <a:off x="533400" y="1676400"/>
            <a:ext cx="8382000" cy="3416320"/>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The term 'Enlightened Despot" was given to rulers during the Enlightenment period that used their power and influence to better the lives of their people. Rulers, such as Catherine the Great and Joseph II did this through religious tolerance, abolition to serfdom and more. </a:t>
            </a:r>
            <a:endParaRPr lang="en-US" sz="2400" dirty="0" smtClean="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r>
              <a:rPr lang="en-US" sz="2400" dirty="0" smtClean="0">
                <a:latin typeface="Arial" panose="020B0604020202020204" pitchFamily="34" charset="0"/>
                <a:cs typeface="Arial" panose="020B0604020202020204" pitchFamily="34" charset="0"/>
              </a:rPr>
              <a:t>Napoleon </a:t>
            </a:r>
            <a:r>
              <a:rPr lang="en-US" sz="2400" dirty="0">
                <a:latin typeface="Arial" panose="020B0604020202020204" pitchFamily="34" charset="0"/>
                <a:cs typeface="Arial" panose="020B0604020202020204" pitchFamily="34" charset="0"/>
              </a:rPr>
              <a:t>embodied this same (moral) quality in the sense that he used his status and power during the Revolution to bring out and surface Revolution ideals and help his people.</a:t>
            </a:r>
          </a:p>
        </p:txBody>
      </p:sp>
    </p:spTree>
    <p:extLst>
      <p:ext uri="{BB962C8B-B14F-4D97-AF65-F5344CB8AC3E}">
        <p14:creationId xmlns:p14="http://schemas.microsoft.com/office/powerpoint/2010/main" val="24991296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24110"/>
            <a:ext cx="5029200" cy="1280890"/>
          </a:xfrm>
        </p:spPr>
        <p:txBody>
          <a:bodyPr>
            <a:normAutofit/>
          </a:bodyPr>
          <a:lstStyle/>
          <a:p>
            <a:r>
              <a:rPr lang="en-US" sz="3200" b="1" dirty="0" smtClean="0">
                <a:latin typeface="Arial" panose="020B0604020202020204" pitchFamily="34" charset="0"/>
                <a:cs typeface="Arial" panose="020B0604020202020204" pitchFamily="34" charset="0"/>
              </a:rPr>
              <a:t> A RETURN TO PEACE</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773936"/>
            <a:ext cx="8305800" cy="4623816"/>
          </a:xfrm>
        </p:spPr>
        <p:txBody>
          <a:bodyPr>
            <a:normAutofit/>
          </a:bodyPr>
          <a:lstStyle/>
          <a:p>
            <a:pPr algn="just"/>
            <a:r>
              <a:rPr lang="en-US" sz="2400" dirty="0" smtClean="0">
                <a:latin typeface="Arial" panose="020B0604020202020204" pitchFamily="34" charset="0"/>
                <a:cs typeface="Arial" panose="020B0604020202020204" pitchFamily="34" charset="0"/>
              </a:rPr>
              <a:t>Having defeated Napoleon, the major European powers wanted to restore order, keep the peace, and suppress the ideas of Revolution.</a:t>
            </a:r>
          </a:p>
          <a:p>
            <a:pPr algn="just"/>
            <a:r>
              <a:rPr lang="en-US" sz="2400" dirty="0" smtClean="0">
                <a:latin typeface="Arial" panose="020B0604020202020204" pitchFamily="34" charset="0"/>
                <a:cs typeface="Arial" panose="020B0604020202020204" pitchFamily="34" charset="0"/>
              </a:rPr>
              <a:t>Delegates throughout Europe came to Vienna, Austria to have a conference about the future of Europe.</a:t>
            </a:r>
          </a:p>
          <a:p>
            <a:pPr algn="just"/>
            <a:r>
              <a:rPr lang="en-US" sz="2400" dirty="0" smtClean="0">
                <a:latin typeface="Arial" panose="020B0604020202020204" pitchFamily="34" charset="0"/>
                <a:cs typeface="Arial" panose="020B0604020202020204" pitchFamily="34" charset="0"/>
              </a:rPr>
              <a:t>Most decision-making authority rested with Great Britain, Austria, Prussia, and Russia.</a:t>
            </a:r>
          </a:p>
          <a:p>
            <a:pPr algn="just"/>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473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latin typeface="Arial" panose="020B0604020202020204" pitchFamily="34" charset="0"/>
                <a:cs typeface="Arial" panose="020B0604020202020204" pitchFamily="34" charset="0"/>
              </a:rPr>
              <a:t>FOOD FOR THOUGHT </a:t>
            </a:r>
            <a:br>
              <a:rPr lang="en-US" b="1" dirty="0" smtClean="0">
                <a:latin typeface="Arial" panose="020B0604020202020204" pitchFamily="34" charset="0"/>
                <a:cs typeface="Arial" panose="020B0604020202020204" pitchFamily="34" charset="0"/>
              </a:rPr>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Was Napoleon a Revolutionary or a Tyrant???</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24110"/>
            <a:ext cx="4800600" cy="1280890"/>
          </a:xfrm>
        </p:spPr>
        <p:txBody>
          <a:bodyPr>
            <a:normAutofit/>
          </a:bodyPr>
          <a:lstStyle/>
          <a:p>
            <a:r>
              <a:rPr lang="en-US" altLang="en-US" sz="3200" b="1" dirty="0" smtClean="0">
                <a:solidFill>
                  <a:schemeClr val="tx1"/>
                </a:solidFill>
                <a:latin typeface="Arial" panose="020B0604020202020204" pitchFamily="34" charset="0"/>
                <a:cs typeface="Arial" panose="020B0604020202020204" pitchFamily="34" charset="0"/>
              </a:rPr>
              <a:t>NAPOLEON’S RISE</a:t>
            </a:r>
            <a:endParaRPr lang="en-US" sz="3200" b="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304801" y="2136706"/>
            <a:ext cx="3962400" cy="4416494"/>
          </a:xfrm>
        </p:spPr>
        <p:txBody>
          <a:bodyPr>
            <a:normAutofit/>
          </a:bodyPr>
          <a:lstStyle/>
          <a:p>
            <a:pPr>
              <a:lnSpc>
                <a:spcPct val="90000"/>
              </a:lnSpc>
              <a:defRPr/>
            </a:pPr>
            <a:r>
              <a:rPr lang="en-US" altLang="en-US" sz="2400" dirty="0">
                <a:latin typeface="Arial" panose="020B0604020202020204" pitchFamily="34" charset="0"/>
                <a:cs typeface="Arial" panose="020B0604020202020204" pitchFamily="34" charset="0"/>
              </a:rPr>
              <a:t>Age 9 - Military school in France on Scholarship</a:t>
            </a:r>
          </a:p>
          <a:p>
            <a:pPr>
              <a:lnSpc>
                <a:spcPct val="90000"/>
              </a:lnSpc>
              <a:defRPr/>
            </a:pPr>
            <a:r>
              <a:rPr lang="en-US" altLang="en-US" sz="2400" dirty="0">
                <a:latin typeface="Arial" panose="020B0604020202020204" pitchFamily="34" charset="0"/>
                <a:cs typeface="Arial" panose="020B0604020202020204" pitchFamily="34" charset="0"/>
              </a:rPr>
              <a:t>Graduates in half the normal time </a:t>
            </a:r>
          </a:p>
          <a:p>
            <a:pPr>
              <a:lnSpc>
                <a:spcPct val="90000"/>
              </a:lnSpc>
              <a:defRPr/>
            </a:pPr>
            <a:r>
              <a:rPr lang="en-US" altLang="en-US" sz="2400" dirty="0">
                <a:latin typeface="Arial" panose="020B0604020202020204" pitchFamily="34" charset="0"/>
                <a:cs typeface="Arial" panose="020B0604020202020204" pitchFamily="34" charset="0"/>
              </a:rPr>
              <a:t>Officer at age 16</a:t>
            </a:r>
          </a:p>
          <a:p>
            <a:pPr>
              <a:lnSpc>
                <a:spcPct val="90000"/>
              </a:lnSpc>
              <a:defRPr/>
            </a:pPr>
            <a:r>
              <a:rPr lang="en-US" altLang="en-US" sz="2400" dirty="0">
                <a:latin typeface="Arial" panose="020B0604020202020204" pitchFamily="34" charset="0"/>
                <a:cs typeface="Arial" panose="020B0604020202020204" pitchFamily="34" charset="0"/>
              </a:rPr>
              <a:t>Lieutenant by age 20</a:t>
            </a:r>
          </a:p>
          <a:p>
            <a:pPr>
              <a:lnSpc>
                <a:spcPct val="90000"/>
              </a:lnSpc>
              <a:defRPr/>
            </a:pPr>
            <a:r>
              <a:rPr lang="en-US" altLang="en-US" sz="2400" dirty="0">
                <a:latin typeface="Arial" panose="020B0604020202020204" pitchFamily="34" charset="0"/>
                <a:cs typeface="Arial" panose="020B0604020202020204" pitchFamily="34" charset="0"/>
              </a:rPr>
              <a:t>General by age 24</a:t>
            </a:r>
          </a:p>
          <a:p>
            <a:pPr marL="0" indent="0">
              <a:lnSpc>
                <a:spcPct val="90000"/>
              </a:lnSpc>
              <a:buNone/>
              <a:defRPr/>
            </a:pP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7" name="Content Placeholder 6"/>
          <p:cNvPicPr>
            <a:picLocks noGrp="1" noChangeAspect="1"/>
          </p:cNvPicPr>
          <p:nvPr>
            <p:ph sz="half" idx="2"/>
          </p:nvPr>
        </p:nvPicPr>
        <p:blipFill>
          <a:blip r:embed="rId2"/>
          <a:stretch>
            <a:fillRect/>
          </a:stretch>
        </p:blipFill>
        <p:spPr>
          <a:xfrm>
            <a:off x="6022582" y="152400"/>
            <a:ext cx="2944283" cy="4416425"/>
          </a:xfrm>
          <a:prstGeom prst="rect">
            <a:avLst/>
          </a:prstGeom>
        </p:spPr>
      </p:pic>
      <p:pic>
        <p:nvPicPr>
          <p:cNvPr id="8" name="Picture 7"/>
          <p:cNvPicPr>
            <a:picLocks noChangeAspect="1"/>
          </p:cNvPicPr>
          <p:nvPr/>
        </p:nvPicPr>
        <p:blipFill>
          <a:blip r:embed="rId3"/>
          <a:stretch>
            <a:fillRect/>
          </a:stretch>
        </p:blipFill>
        <p:spPr>
          <a:xfrm>
            <a:off x="3962400" y="3886200"/>
            <a:ext cx="4976756" cy="2926415"/>
          </a:xfrm>
          <a:prstGeom prst="rect">
            <a:avLst/>
          </a:prstGeom>
        </p:spPr>
      </p:pic>
    </p:spTree>
    <p:extLst>
      <p:ext uri="{BB962C8B-B14F-4D97-AF65-F5344CB8AC3E}">
        <p14:creationId xmlns:p14="http://schemas.microsoft.com/office/powerpoint/2010/main" val="4214078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00201" y="304800"/>
            <a:ext cx="6934200" cy="685800"/>
          </a:xfrm>
        </p:spPr>
        <p:txBody>
          <a:bodyPr>
            <a:normAutofit/>
          </a:bodyPr>
          <a:lstStyle/>
          <a:p>
            <a:r>
              <a:rPr lang="en-US" altLang="en-US" sz="3200" b="1" dirty="0" smtClean="0">
                <a:solidFill>
                  <a:schemeClr val="tx1"/>
                </a:solidFill>
                <a:latin typeface="Arial" panose="020B0604020202020204" pitchFamily="34" charset="0"/>
                <a:cs typeface="Arial" panose="020B0604020202020204" pitchFamily="34" charset="0"/>
              </a:rPr>
              <a:t>NAPOLEON’S RISE</a:t>
            </a:r>
            <a:endParaRPr lang="en-US" sz="3200" b="1" dirty="0">
              <a:solidFill>
                <a:schemeClr val="tx1"/>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304801" y="1219200"/>
            <a:ext cx="8686799" cy="5334000"/>
          </a:xfrm>
        </p:spPr>
        <p:txBody>
          <a:bodyPr/>
          <a:lstStyle/>
          <a:p>
            <a:pPr algn="just">
              <a:lnSpc>
                <a:spcPct val="90000"/>
              </a:lnSpc>
            </a:pPr>
            <a:r>
              <a:rPr lang="en-US" sz="2000" dirty="0">
                <a:latin typeface="Arial" panose="020B0604020202020204" pitchFamily="34" charset="0"/>
                <a:cs typeface="Arial" panose="020B0604020202020204" pitchFamily="34" charset="0"/>
              </a:rPr>
              <a:t>A mob of </a:t>
            </a:r>
            <a:r>
              <a:rPr lang="en-US" sz="2000" b="1" u="sng" dirty="0">
                <a:solidFill>
                  <a:srgbClr val="C00000"/>
                </a:solidFill>
                <a:latin typeface="Arial" panose="020B0604020202020204" pitchFamily="34" charset="0"/>
                <a:cs typeface="Arial" panose="020B0604020202020204" pitchFamily="34" charset="0"/>
              </a:rPr>
              <a:t>Royalists</a:t>
            </a:r>
            <a:r>
              <a:rPr lang="en-US" sz="2000" dirty="0">
                <a:solidFill>
                  <a:srgbClr val="FF000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 Paris declared a rebellion against the </a:t>
            </a:r>
            <a:r>
              <a:rPr lang="en-US" sz="2000" b="1" u="sng" dirty="0">
                <a:solidFill>
                  <a:srgbClr val="C00000"/>
                </a:solidFill>
                <a:latin typeface="Arial" panose="020B0604020202020204" pitchFamily="34" charset="0"/>
                <a:cs typeface="Arial" panose="020B0604020202020204" pitchFamily="34" charset="0"/>
              </a:rPr>
              <a:t>Directory</a:t>
            </a:r>
            <a:r>
              <a:rPr lang="en-US" sz="2000" dirty="0">
                <a:latin typeface="Arial" panose="020B0604020202020204" pitchFamily="34" charset="0"/>
                <a:cs typeface="Arial" panose="020B0604020202020204" pitchFamily="34" charset="0"/>
              </a:rPr>
              <a:t>, the new French government. </a:t>
            </a:r>
          </a:p>
          <a:p>
            <a:pPr algn="just">
              <a:lnSpc>
                <a:spcPct val="90000"/>
              </a:lnSpc>
            </a:pPr>
            <a:r>
              <a:rPr lang="en-US" altLang="en-US" sz="2000" dirty="0">
                <a:latin typeface="Arial" panose="020B0604020202020204" pitchFamily="34" charset="0"/>
                <a:cs typeface="Arial" panose="020B0604020202020204" pitchFamily="34" charset="0"/>
              </a:rPr>
              <a:t>Napoleon saves the Directory, by using canon fire to scare the mob away.</a:t>
            </a:r>
          </a:p>
          <a:p>
            <a:pPr algn="just">
              <a:lnSpc>
                <a:spcPct val="90000"/>
              </a:lnSpc>
            </a:pPr>
            <a:r>
              <a:rPr lang="en-US" altLang="en-US" sz="2000" dirty="0">
                <a:latin typeface="Arial" panose="020B0604020202020204" pitchFamily="34" charset="0"/>
                <a:cs typeface="Arial" panose="020B0604020202020204" pitchFamily="34" charset="0"/>
              </a:rPr>
              <a:t>Directory sent him into Italy- Success!</a:t>
            </a:r>
          </a:p>
          <a:p>
            <a:endParaRPr lang="en-US" dirty="0"/>
          </a:p>
        </p:txBody>
      </p:sp>
      <p:pic>
        <p:nvPicPr>
          <p:cNvPr id="7" name="Picture 6"/>
          <p:cNvPicPr>
            <a:picLocks noChangeAspect="1"/>
          </p:cNvPicPr>
          <p:nvPr/>
        </p:nvPicPr>
        <p:blipFill>
          <a:blip r:embed="rId3"/>
          <a:stretch>
            <a:fillRect/>
          </a:stretch>
        </p:blipFill>
        <p:spPr>
          <a:xfrm>
            <a:off x="2387198" y="3048000"/>
            <a:ext cx="5814693" cy="3733800"/>
          </a:xfrm>
          <a:prstGeom prst="rect">
            <a:avLst/>
          </a:prstGeom>
        </p:spPr>
      </p:pic>
    </p:spTree>
    <p:extLst>
      <p:ext uri="{BB962C8B-B14F-4D97-AF65-F5344CB8AC3E}">
        <p14:creationId xmlns:p14="http://schemas.microsoft.com/office/powerpoint/2010/main" val="4213031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25338"/>
            <a:ext cx="7315200" cy="1251062"/>
          </a:xfrm>
        </p:spPr>
        <p:txBody>
          <a:bodyPr>
            <a:normAutofit/>
          </a:bodyPr>
          <a:lstStyle/>
          <a:p>
            <a:r>
              <a:rPr lang="en-US" sz="3200" b="1" dirty="0" smtClean="0">
                <a:latin typeface="Arial" panose="020B0604020202020204" pitchFamily="34" charset="0"/>
                <a:cs typeface="Arial" panose="020B0604020202020204" pitchFamily="34" charset="0"/>
              </a:rPr>
              <a:t>NAPOLEON’S RISE TO POWER</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304800" y="1560512"/>
            <a:ext cx="4835147" cy="5141913"/>
          </a:xfrm>
        </p:spPr>
        <p:txBody>
          <a:bodyPr/>
          <a:lstStyle/>
          <a:p>
            <a:r>
              <a:rPr lang="en-US" sz="2000" dirty="0" smtClean="0">
                <a:latin typeface="Arial" panose="020B0604020202020204" pitchFamily="34" charset="0"/>
                <a:cs typeface="Arial" panose="020B0604020202020204" pitchFamily="34" charset="0"/>
              </a:rPr>
              <a:t>Early Campaigns:</a:t>
            </a:r>
          </a:p>
          <a:p>
            <a:pPr lvl="1"/>
            <a:r>
              <a:rPr lang="en-US" sz="2000" dirty="0" smtClean="0">
                <a:latin typeface="Arial" panose="020B0604020202020204" pitchFamily="34" charset="0"/>
                <a:cs typeface="Arial" panose="020B0604020202020204" pitchFamily="34" charset="0"/>
              </a:rPr>
              <a:t>Italy </a:t>
            </a:r>
          </a:p>
          <a:p>
            <a:pPr lvl="2"/>
            <a:r>
              <a:rPr lang="en-US" sz="2000" dirty="0" smtClean="0">
                <a:latin typeface="Arial" panose="020B0604020202020204" pitchFamily="34" charset="0"/>
                <a:cs typeface="Arial" panose="020B0604020202020204" pitchFamily="34" charset="0"/>
              </a:rPr>
              <a:t>Defeated Austrians </a:t>
            </a:r>
          </a:p>
          <a:p>
            <a:pPr lvl="2"/>
            <a:r>
              <a:rPr lang="en-US" sz="2000" dirty="0" smtClean="0">
                <a:latin typeface="Arial" panose="020B0604020202020204" pitchFamily="34" charset="0"/>
                <a:cs typeface="Arial" panose="020B0604020202020204" pitchFamily="34" charset="0"/>
              </a:rPr>
              <a:t>Gained N. Italy</a:t>
            </a:r>
          </a:p>
          <a:p>
            <a:pPr marL="914400" lvl="2" indent="0">
              <a:buNone/>
            </a:pP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Egypt </a:t>
            </a:r>
          </a:p>
          <a:p>
            <a:pPr lvl="1"/>
            <a:r>
              <a:rPr lang="en-US" sz="2000" dirty="0" smtClean="0">
                <a:latin typeface="Arial" panose="020B0604020202020204" pitchFamily="34" charset="0"/>
                <a:cs typeface="Arial" panose="020B0604020202020204" pitchFamily="34" charset="0"/>
              </a:rPr>
              <a:t>Initially won land battles </a:t>
            </a:r>
          </a:p>
          <a:p>
            <a:pPr lvl="1"/>
            <a:r>
              <a:rPr lang="en-US" sz="2000" dirty="0" smtClean="0">
                <a:latin typeface="Arial" panose="020B0604020202020204" pitchFamily="34" charset="0"/>
                <a:cs typeface="Arial" panose="020B0604020202020204" pitchFamily="34" charset="0"/>
              </a:rPr>
              <a:t>But British destroyed French Navy</a:t>
            </a:r>
          </a:p>
          <a:p>
            <a:pPr lvl="1"/>
            <a:r>
              <a:rPr lang="en-US" sz="2000" dirty="0" smtClean="0">
                <a:latin typeface="Arial" panose="020B0604020202020204" pitchFamily="34" charset="0"/>
                <a:cs typeface="Arial" panose="020B0604020202020204" pitchFamily="34" charset="0"/>
              </a:rPr>
              <a:t>Napoleon left army &amp; returned to France a “hero</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5" name="Picture 12" descr="map-early Italian campaigns"/>
          <p:cNvPicPr>
            <a:picLocks noChangeAspect="1" noChangeArrowheads="1"/>
          </p:cNvPicPr>
          <p:nvPr/>
        </p:nvPicPr>
        <p:blipFill>
          <a:blip r:embed="rId2" cstate="print">
            <a:lum bright="-6000" contrast="6000"/>
          </a:blip>
          <a:srcRect/>
          <a:stretch>
            <a:fillRect/>
          </a:stretch>
        </p:blipFill>
        <p:spPr bwMode="auto">
          <a:xfrm>
            <a:off x="4648200" y="1560512"/>
            <a:ext cx="4114800" cy="2478088"/>
          </a:xfrm>
          <a:prstGeom prst="rect">
            <a:avLst/>
          </a:prstGeom>
          <a:noFill/>
          <a:ln w="9525">
            <a:solidFill>
              <a:schemeClr val="bg2"/>
            </a:solidFill>
            <a:miter lim="800000"/>
            <a:headEnd/>
            <a:tailEnd/>
          </a:ln>
        </p:spPr>
      </p:pic>
      <p:pic>
        <p:nvPicPr>
          <p:cNvPr id="6" name="Picture 4" descr="map-Napoleon's Egyptian Campaign"/>
          <p:cNvPicPr>
            <a:picLocks noChangeAspect="1" noChangeArrowheads="1"/>
          </p:cNvPicPr>
          <p:nvPr/>
        </p:nvPicPr>
        <p:blipFill>
          <a:blip r:embed="rId3" cstate="print">
            <a:lum bright="-6000" contrast="6000"/>
          </a:blip>
          <a:srcRect/>
          <a:stretch>
            <a:fillRect/>
          </a:stretch>
        </p:blipFill>
        <p:spPr bwMode="auto">
          <a:xfrm>
            <a:off x="5029200" y="4191000"/>
            <a:ext cx="3429000" cy="2511425"/>
          </a:xfrm>
          <a:prstGeom prst="rect">
            <a:avLst/>
          </a:prstGeom>
          <a:noFill/>
          <a:ln w="9525">
            <a:solidFill>
              <a:schemeClr val="bg2"/>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00" y="457200"/>
            <a:ext cx="7239000" cy="1251062"/>
          </a:xfrm>
        </p:spPr>
        <p:txBody>
          <a:bodyPr>
            <a:normAutofit/>
          </a:bodyPr>
          <a:lstStyle/>
          <a:p>
            <a:r>
              <a:rPr lang="en-US" sz="3200" b="1" dirty="0" smtClean="0">
                <a:latin typeface="Arial" panose="020B0604020202020204" pitchFamily="34" charset="0"/>
                <a:cs typeface="Arial" panose="020B0604020202020204" pitchFamily="34" charset="0"/>
              </a:rPr>
              <a:t>NAPOLEON SEIZES POWER </a:t>
            </a:r>
            <a:endParaRPr lang="en-US" sz="3200" b="1"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a:xfrm>
            <a:off x="381000" y="1828800"/>
            <a:ext cx="4114800" cy="4623816"/>
          </a:xfrm>
        </p:spPr>
        <p:txBody>
          <a:bodyPr/>
          <a:lstStyle/>
          <a:p>
            <a:r>
              <a:rPr lang="en-US" sz="2400" dirty="0" smtClean="0">
                <a:latin typeface="Arial" panose="020B0604020202020204" pitchFamily="34" charset="0"/>
                <a:cs typeface="Arial" panose="020B0604020202020204" pitchFamily="34" charset="0"/>
              </a:rPr>
              <a:t>1799 Napoleon stages  </a:t>
            </a:r>
            <a:r>
              <a:rPr lang="en-US" sz="2400" u="sng" dirty="0" smtClean="0">
                <a:latin typeface="Arial" panose="020B0604020202020204" pitchFamily="34" charset="0"/>
                <a:cs typeface="Arial" panose="020B0604020202020204" pitchFamily="34" charset="0"/>
              </a:rPr>
              <a:t>coup d'état</a:t>
            </a:r>
            <a:r>
              <a:rPr lang="en-US" sz="2400" dirty="0" smtClean="0">
                <a:latin typeface="Arial" panose="020B0604020202020204" pitchFamily="34" charset="0"/>
                <a:cs typeface="Arial" panose="020B0604020202020204" pitchFamily="34" charset="0"/>
              </a:rPr>
              <a:t>; Becomes First Consul</a:t>
            </a:r>
          </a:p>
          <a:p>
            <a:pPr>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1802 he made himself “Consul for Life”</a:t>
            </a:r>
          </a:p>
          <a:p>
            <a:pPr>
              <a:buNone/>
            </a:pP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1804 he crowned himself “Emperor</a:t>
            </a:r>
            <a:r>
              <a:rPr lang="en-US" dirty="0" smtClean="0"/>
              <a:t>”</a:t>
            </a:r>
            <a:endParaRPr lang="en-US" dirty="0"/>
          </a:p>
        </p:txBody>
      </p:sp>
      <p:pic>
        <p:nvPicPr>
          <p:cNvPr id="2" name="Picture 1"/>
          <p:cNvPicPr>
            <a:picLocks noChangeAspect="1"/>
          </p:cNvPicPr>
          <p:nvPr/>
        </p:nvPicPr>
        <p:blipFill>
          <a:blip r:embed="rId2"/>
          <a:stretch>
            <a:fillRect/>
          </a:stretch>
        </p:blipFill>
        <p:spPr>
          <a:xfrm>
            <a:off x="4495800" y="2133600"/>
            <a:ext cx="4495800" cy="336222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7010400" cy="990600"/>
          </a:xfrm>
        </p:spPr>
        <p:txBody>
          <a:bodyPr>
            <a:normAutofit/>
          </a:bodyPr>
          <a:lstStyle/>
          <a:p>
            <a:r>
              <a:rPr lang="en-US" sz="3200" b="1" dirty="0" smtClean="0">
                <a:latin typeface="Arial" panose="020B0604020202020204" pitchFamily="34" charset="0"/>
                <a:cs typeface="Arial" panose="020B0604020202020204" pitchFamily="34" charset="0"/>
              </a:rPr>
              <a:t>NAPOLEON’S GOVERNMENT</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304801" y="1524000"/>
            <a:ext cx="4038600" cy="5257800"/>
          </a:xfrm>
        </p:spPr>
        <p:txBody>
          <a:bodyPr>
            <a:normAutofit/>
          </a:bodyPr>
          <a:lstStyle/>
          <a:p>
            <a:r>
              <a:rPr lang="en-US" sz="2000" dirty="0" smtClean="0">
                <a:latin typeface="Arial" panose="020B0604020202020204" pitchFamily="34" charset="0"/>
                <a:cs typeface="Arial" panose="020B0604020202020204" pitchFamily="34" charset="0"/>
              </a:rPr>
              <a:t>As Emperor, Napoleon:</a:t>
            </a:r>
          </a:p>
          <a:p>
            <a:pPr lvl="1"/>
            <a:r>
              <a:rPr lang="en-US" sz="2000" dirty="0" smtClean="0">
                <a:latin typeface="Arial" panose="020B0604020202020204" pitchFamily="34" charset="0"/>
                <a:cs typeface="Arial" panose="020B0604020202020204" pitchFamily="34" charset="0"/>
              </a:rPr>
              <a:t>Controlled army &amp; navy</a:t>
            </a:r>
          </a:p>
          <a:p>
            <a:pPr lvl="1"/>
            <a:r>
              <a:rPr lang="en-US" sz="2000" dirty="0" smtClean="0">
                <a:latin typeface="Arial" panose="020B0604020202020204" pitchFamily="34" charset="0"/>
                <a:cs typeface="Arial" panose="020B0604020202020204" pitchFamily="34" charset="0"/>
              </a:rPr>
              <a:t>Appoint or dismiss officials</a:t>
            </a:r>
          </a:p>
          <a:p>
            <a:pPr lvl="1"/>
            <a:r>
              <a:rPr lang="en-US" sz="2000" dirty="0" smtClean="0">
                <a:latin typeface="Arial" panose="020B0604020202020204" pitchFamily="34" charset="0"/>
                <a:cs typeface="Arial" panose="020B0604020202020204" pitchFamily="34" charset="0"/>
              </a:rPr>
              <a:t>Made new laws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Legislative Branches</a:t>
            </a:r>
          </a:p>
          <a:p>
            <a:pPr lvl="1"/>
            <a:r>
              <a:rPr lang="en-US" sz="2000" dirty="0" smtClean="0">
                <a:latin typeface="Arial" panose="020B0604020202020204" pitchFamily="34" charset="0"/>
                <a:cs typeface="Arial" panose="020B0604020202020204" pitchFamily="34" charset="0"/>
              </a:rPr>
              <a:t>Practiced the procedure called </a:t>
            </a:r>
            <a:r>
              <a:rPr lang="en-US" sz="2000" u="sng" dirty="0" smtClean="0">
                <a:latin typeface="Arial" panose="020B0604020202020204" pitchFamily="34" charset="0"/>
                <a:cs typeface="Arial" panose="020B0604020202020204" pitchFamily="34" charset="0"/>
              </a:rPr>
              <a:t>Plebiscite</a:t>
            </a:r>
            <a:endParaRPr lang="en-US" sz="2000" dirty="0" smtClean="0">
              <a:latin typeface="Arial" panose="020B0604020202020204" pitchFamily="34" charset="0"/>
              <a:cs typeface="Arial" panose="020B0604020202020204" pitchFamily="34" charset="0"/>
            </a:endParaRPr>
          </a:p>
          <a:p>
            <a:pPr lvl="2"/>
            <a:r>
              <a:rPr lang="en-US" sz="2000" dirty="0" smtClean="0">
                <a:latin typeface="Arial" panose="020B0604020202020204" pitchFamily="34" charset="0"/>
                <a:cs typeface="Arial" panose="020B0604020202020204" pitchFamily="34" charset="0"/>
              </a:rPr>
              <a:t>Vote yes or no; No debate</a:t>
            </a:r>
          </a:p>
        </p:txBody>
      </p:sp>
      <p:sp>
        <p:nvSpPr>
          <p:cNvPr id="4" name="Content Placeholder 3"/>
          <p:cNvSpPr>
            <a:spLocks noGrp="1"/>
          </p:cNvSpPr>
          <p:nvPr>
            <p:ph sz="half" idx="2"/>
          </p:nvPr>
        </p:nvSpPr>
        <p:spPr>
          <a:xfrm>
            <a:off x="4343401" y="1524000"/>
            <a:ext cx="4571999" cy="5257800"/>
          </a:xfrm>
        </p:spPr>
        <p:txBody>
          <a:bodyPr>
            <a:normAutofit/>
          </a:bodyPr>
          <a:lstStyle/>
          <a:p>
            <a:r>
              <a:rPr lang="en-US" sz="2000" u="sng" dirty="0">
                <a:latin typeface="Arial" panose="020B0604020202020204" pitchFamily="34" charset="0"/>
                <a:cs typeface="Arial" panose="020B0604020202020204" pitchFamily="34" charset="0"/>
              </a:rPr>
              <a:t>Napoleonic Code</a:t>
            </a:r>
          </a:p>
          <a:p>
            <a:pPr lvl="1"/>
            <a:r>
              <a:rPr lang="en-US" sz="2000" dirty="0">
                <a:latin typeface="Arial" panose="020B0604020202020204" pitchFamily="34" charset="0"/>
                <a:cs typeface="Arial" panose="020B0604020202020204" pitchFamily="34" charset="0"/>
              </a:rPr>
              <a:t>French law code</a:t>
            </a:r>
          </a:p>
          <a:p>
            <a:endParaRPr lang="en-US" sz="2000" u="sng"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Bank of France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Public Education</a:t>
            </a:r>
          </a:p>
          <a:p>
            <a:pPr>
              <a:buNone/>
            </a:pPr>
            <a:endParaRPr lang="en-US" sz="2000" dirty="0">
              <a:latin typeface="Arial" panose="020B0604020202020204" pitchFamily="34" charset="0"/>
              <a:cs typeface="Arial" panose="020B0604020202020204" pitchFamily="34" charset="0"/>
            </a:endParaRPr>
          </a:p>
          <a:p>
            <a:r>
              <a:rPr lang="en-US" sz="2000" u="sng" dirty="0">
                <a:latin typeface="Arial" panose="020B0604020202020204" pitchFamily="34" charset="0"/>
                <a:cs typeface="Arial" panose="020B0604020202020204" pitchFamily="34" charset="0"/>
              </a:rPr>
              <a:t>Concordat</a:t>
            </a:r>
          </a:p>
          <a:p>
            <a:pPr lvl="1"/>
            <a:r>
              <a:rPr lang="en-US" sz="2000" dirty="0">
                <a:latin typeface="Arial" panose="020B0604020202020204" pitchFamily="34" charset="0"/>
                <a:cs typeface="Arial" panose="020B0604020202020204" pitchFamily="34" charset="0"/>
              </a:rPr>
              <a:t>Agreement w/ Pope</a:t>
            </a:r>
          </a:p>
          <a:p>
            <a:pPr lvl="1"/>
            <a:r>
              <a:rPr lang="en-US" sz="2000" dirty="0">
                <a:latin typeface="Arial" panose="020B0604020202020204" pitchFamily="34" charset="0"/>
                <a:cs typeface="Arial" panose="020B0604020202020204" pitchFamily="34" charset="0"/>
              </a:rPr>
              <a:t>France mostly Catholic, but religiously tolerant</a:t>
            </a:r>
          </a:p>
          <a:p>
            <a:endParaRPr lang="en-US" u="sng" dirty="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b="1" dirty="0" smtClean="0">
                <a:solidFill>
                  <a:schemeClr val="tx1"/>
                </a:solidFill>
                <a:latin typeface="Arial" panose="020B0604020202020204" pitchFamily="34" charset="0"/>
                <a:cs typeface="Arial" panose="020B0604020202020204" pitchFamily="34" charset="0"/>
              </a:rPr>
              <a:t>NAPOLEON’S RISE</a:t>
            </a:r>
            <a:endParaRPr lang="en-US" sz="3200" b="1" dirty="0">
              <a:solidFill>
                <a:schemeClr val="tx1"/>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a:xfrm>
            <a:off x="1066801" y="2133600"/>
            <a:ext cx="6705599" cy="3777622"/>
          </a:xfrm>
        </p:spPr>
        <p:txBody>
          <a:bodyPr/>
          <a:lstStyle/>
          <a:p>
            <a:pPr>
              <a:lnSpc>
                <a:spcPct val="150000"/>
              </a:lnSpc>
            </a:pPr>
            <a:r>
              <a:rPr lang="en-US" altLang="en-US" sz="2800" i="1" dirty="0">
                <a:solidFill>
                  <a:schemeClr val="tx1"/>
                </a:solidFill>
                <a:latin typeface="Arial" panose="020B0604020202020204" pitchFamily="34" charset="0"/>
                <a:cs typeface="Arial" panose="020B0604020202020204" pitchFamily="34" charset="0"/>
              </a:rPr>
              <a:t>What did Napoleon promise France?</a:t>
            </a:r>
          </a:p>
          <a:p>
            <a:pPr>
              <a:lnSpc>
                <a:spcPct val="150000"/>
              </a:lnSpc>
              <a:buFont typeface="Wingdings" panose="05000000000000000000" pitchFamily="2" charset="2"/>
              <a:buChar char="v"/>
            </a:pPr>
            <a:r>
              <a:rPr lang="en-US" sz="2800" i="1" dirty="0">
                <a:solidFill>
                  <a:schemeClr val="tx1"/>
                </a:solidFill>
                <a:latin typeface="Arial" panose="020B0604020202020204" pitchFamily="34" charset="0"/>
                <a:cs typeface="Arial" panose="020B0604020202020204" pitchFamily="34" charset="0"/>
              </a:rPr>
              <a:t>Stability, peace, and unity</a:t>
            </a:r>
          </a:p>
          <a:p>
            <a:pPr>
              <a:lnSpc>
                <a:spcPct val="150000"/>
              </a:lnSpc>
            </a:pPr>
            <a:r>
              <a:rPr lang="en-US" altLang="en-US" sz="2800" i="1" dirty="0">
                <a:solidFill>
                  <a:schemeClr val="tx1"/>
                </a:solidFill>
                <a:latin typeface="Arial" panose="020B0604020202020204" pitchFamily="34" charset="0"/>
                <a:cs typeface="Arial" panose="020B0604020202020204" pitchFamily="34" charset="0"/>
              </a:rPr>
              <a:t>What did Napoleon give France?</a:t>
            </a:r>
          </a:p>
          <a:p>
            <a:pPr>
              <a:lnSpc>
                <a:spcPct val="150000"/>
              </a:lnSpc>
              <a:buFont typeface="Wingdings" panose="05000000000000000000" pitchFamily="2" charset="2"/>
              <a:buChar char="v"/>
            </a:pPr>
            <a:r>
              <a:rPr lang="en-US" sz="2800" i="1" dirty="0">
                <a:solidFill>
                  <a:schemeClr val="tx1"/>
                </a:solidFill>
                <a:latin typeface="Arial" panose="020B0604020202020204" pitchFamily="34" charset="0"/>
                <a:cs typeface="Arial" panose="020B0604020202020204" pitchFamily="34" charset="0"/>
              </a:rPr>
              <a:t>Stability, peace, and unity</a:t>
            </a:r>
          </a:p>
          <a:p>
            <a:pPr>
              <a:lnSpc>
                <a:spcPct val="150000"/>
              </a:lnSpc>
            </a:pPr>
            <a:endParaRPr lang="en-US" dirty="0"/>
          </a:p>
        </p:txBody>
      </p:sp>
    </p:spTree>
    <p:extLst>
      <p:ext uri="{BB962C8B-B14F-4D97-AF65-F5344CB8AC3E}">
        <p14:creationId xmlns:p14="http://schemas.microsoft.com/office/powerpoint/2010/main" val="1982679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b="1" dirty="0" smtClean="0">
                <a:latin typeface="Arial" panose="020B0604020202020204" pitchFamily="34" charset="0"/>
                <a:cs typeface="Arial" panose="020B0604020202020204" pitchFamily="34" charset="0"/>
              </a:rPr>
              <a:t>CONQUESTS</a:t>
            </a:r>
            <a:br>
              <a:rPr lang="en-US" altLang="en-US" sz="3200" b="1" dirty="0" smtClean="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2"/>
          <a:stretch>
            <a:fillRect/>
          </a:stretch>
        </p:blipFill>
        <p:spPr>
          <a:xfrm>
            <a:off x="1143000" y="1264554"/>
            <a:ext cx="7543800" cy="5288645"/>
          </a:xfrm>
          <a:prstGeom prst="rect">
            <a:avLst/>
          </a:prstGeom>
        </p:spPr>
      </p:pic>
    </p:spTree>
    <p:extLst>
      <p:ext uri="{BB962C8B-B14F-4D97-AF65-F5344CB8AC3E}">
        <p14:creationId xmlns:p14="http://schemas.microsoft.com/office/powerpoint/2010/main" val="3918094863"/>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2015</TotalTime>
  <Words>763</Words>
  <Application>Microsoft Office PowerPoint</Application>
  <PresentationFormat>On-screen Show (4:3)</PresentationFormat>
  <Paragraphs>140</Paragraphs>
  <Slides>26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Century Gothic</vt:lpstr>
      <vt:lpstr>Wingdings</vt:lpstr>
      <vt:lpstr>Wingdings 3</vt:lpstr>
      <vt:lpstr>Wisp</vt:lpstr>
      <vt:lpstr>THE RISE AND  FALL OF NAPOLEON BONAPARTE  by  Faiza Mir Department of International Relations University of Balochistan, Quetta  </vt:lpstr>
      <vt:lpstr>NAPOLEON</vt:lpstr>
      <vt:lpstr>NAPOLEON’S RISE</vt:lpstr>
      <vt:lpstr>NAPOLEON’S RISE</vt:lpstr>
      <vt:lpstr>NAPOLEON’S RISE TO POWER</vt:lpstr>
      <vt:lpstr>NAPOLEON SEIZES POWER </vt:lpstr>
      <vt:lpstr>NAPOLEON’S GOVERNMENT</vt:lpstr>
      <vt:lpstr>NAPOLEON’S RISE</vt:lpstr>
      <vt:lpstr>CONQUESTS </vt:lpstr>
      <vt:lpstr>THE GREATEST EXTENT OF NAPOLEON’S EMPIRE! </vt:lpstr>
      <vt:lpstr>NAPOLEON’S REFORMS</vt:lpstr>
      <vt:lpstr>NAPOLEONIC CODE</vt:lpstr>
      <vt:lpstr>Napoleon’s style of government has been called rule for the people, but not by the people.           Should freedom be limited to preserve       national security?</vt:lpstr>
      <vt:lpstr>HOLDING ON TO POWER…</vt:lpstr>
      <vt:lpstr>CONTINENTAL SYSTEM </vt:lpstr>
      <vt:lpstr>MAINTAINING CONTROL: REORGANIZATION OF EUROPE</vt:lpstr>
      <vt:lpstr>THE BEGINNING OF THE END…</vt:lpstr>
      <vt:lpstr>THE PENINSULAR WAR 1808-1814 </vt:lpstr>
      <vt:lpstr>“I made a mistake attacking Russia.  I thought the whole world would be behind me.  Everybody turned against me…  One shudders when one thinks of Russia… She overflows on you if you lose; she retires back into the ice banks if you win… and I tried [to attack her] stupidly…”                    ~Napoleon</vt:lpstr>
      <vt:lpstr>PROBLEMS IN RUSSIA </vt:lpstr>
      <vt:lpstr>NAPOLEONS FINAL DEFEAT: THE BATTLE OF WATERLOO </vt:lpstr>
      <vt:lpstr>PowerPoint Presentation</vt:lpstr>
      <vt:lpstr>HITLER VISITS NAPOLEON’S TOMB (1940)</vt:lpstr>
      <vt:lpstr> ENLIGHTENED DESPOT</vt:lpstr>
      <vt:lpstr> A RETURN TO PEACE</vt:lpstr>
      <vt:lpstr>FOOD FOR THOUGHT      Was Napoleon a Revolutionary or a Tyrant???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randyrhodes</dc:creator>
  <cp:lastModifiedBy>pcc</cp:lastModifiedBy>
  <cp:revision>195</cp:revision>
  <dcterms:created xsi:type="dcterms:W3CDTF">2010-11-16T13:21:09Z</dcterms:created>
  <dcterms:modified xsi:type="dcterms:W3CDTF">2020-05-17T06:49:56Z</dcterms:modified>
</cp:coreProperties>
</file>