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6" r:id="rId4"/>
    <p:sldId id="259" r:id="rId5"/>
    <p:sldId id="260" r:id="rId6"/>
    <p:sldId id="261" r:id="rId7"/>
    <p:sldId id="262" r:id="rId8"/>
    <p:sldId id="263" r:id="rId9"/>
    <p:sldId id="273" r:id="rId10"/>
    <p:sldId id="264" r:id="rId11"/>
    <p:sldId id="274" r:id="rId12"/>
    <p:sldId id="276" r:id="rId13"/>
    <p:sldId id="275" r:id="rId14"/>
    <p:sldId id="265" r:id="rId15"/>
    <p:sldId id="266" r:id="rId16"/>
    <p:sldId id="267" r:id="rId17"/>
    <p:sldId id="268" r:id="rId18"/>
    <p:sldId id="269" r:id="rId19"/>
    <p:sldId id="270" r:id="rId20"/>
    <p:sldId id="271" r:id="rId21"/>
    <p:sldId id="2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7" d="100"/>
          <a:sy n="77" d="100"/>
        </p:scale>
        <p:origin x="462" y="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AB67BF-9334-4706-81C1-CE7A540AA39B}"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E92BA-ECD9-433E-ADDD-9EC5A72F76D7}" type="slidenum">
              <a:rPr lang="en-US" smtClean="0"/>
              <a:t>‹#›</a:t>
            </a:fld>
            <a:endParaRPr lang="en-US"/>
          </a:p>
        </p:txBody>
      </p:sp>
    </p:spTree>
    <p:extLst>
      <p:ext uri="{BB962C8B-B14F-4D97-AF65-F5344CB8AC3E}">
        <p14:creationId xmlns:p14="http://schemas.microsoft.com/office/powerpoint/2010/main" val="2265694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AB67BF-9334-4706-81C1-CE7A540AA39B}"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E92BA-ECD9-433E-ADDD-9EC5A72F76D7}" type="slidenum">
              <a:rPr lang="en-US" smtClean="0"/>
              <a:t>‹#›</a:t>
            </a:fld>
            <a:endParaRPr lang="en-US"/>
          </a:p>
        </p:txBody>
      </p:sp>
    </p:spTree>
    <p:extLst>
      <p:ext uri="{BB962C8B-B14F-4D97-AF65-F5344CB8AC3E}">
        <p14:creationId xmlns:p14="http://schemas.microsoft.com/office/powerpoint/2010/main" val="407540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AB67BF-9334-4706-81C1-CE7A540AA39B}"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E92BA-ECD9-433E-ADDD-9EC5A72F76D7}" type="slidenum">
              <a:rPr lang="en-US" smtClean="0"/>
              <a:t>‹#›</a:t>
            </a:fld>
            <a:endParaRPr lang="en-US"/>
          </a:p>
        </p:txBody>
      </p:sp>
    </p:spTree>
    <p:extLst>
      <p:ext uri="{BB962C8B-B14F-4D97-AF65-F5344CB8AC3E}">
        <p14:creationId xmlns:p14="http://schemas.microsoft.com/office/powerpoint/2010/main" val="2193330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AB67BF-9334-4706-81C1-CE7A540AA39B}"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E92BA-ECD9-433E-ADDD-9EC5A72F76D7}" type="slidenum">
              <a:rPr lang="en-US" smtClean="0"/>
              <a:t>‹#›</a:t>
            </a:fld>
            <a:endParaRPr lang="en-US"/>
          </a:p>
        </p:txBody>
      </p:sp>
    </p:spTree>
    <p:extLst>
      <p:ext uri="{BB962C8B-B14F-4D97-AF65-F5344CB8AC3E}">
        <p14:creationId xmlns:p14="http://schemas.microsoft.com/office/powerpoint/2010/main" val="3318304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AB67BF-9334-4706-81C1-CE7A540AA39B}"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E92BA-ECD9-433E-ADDD-9EC5A72F76D7}" type="slidenum">
              <a:rPr lang="en-US" smtClean="0"/>
              <a:t>‹#›</a:t>
            </a:fld>
            <a:endParaRPr lang="en-US"/>
          </a:p>
        </p:txBody>
      </p:sp>
    </p:spTree>
    <p:extLst>
      <p:ext uri="{BB962C8B-B14F-4D97-AF65-F5344CB8AC3E}">
        <p14:creationId xmlns:p14="http://schemas.microsoft.com/office/powerpoint/2010/main" val="3314171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AB67BF-9334-4706-81C1-CE7A540AA39B}" type="datetimeFigureOut">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E92BA-ECD9-433E-ADDD-9EC5A72F76D7}" type="slidenum">
              <a:rPr lang="en-US" smtClean="0"/>
              <a:t>‹#›</a:t>
            </a:fld>
            <a:endParaRPr lang="en-US"/>
          </a:p>
        </p:txBody>
      </p:sp>
    </p:spTree>
    <p:extLst>
      <p:ext uri="{BB962C8B-B14F-4D97-AF65-F5344CB8AC3E}">
        <p14:creationId xmlns:p14="http://schemas.microsoft.com/office/powerpoint/2010/main" val="161524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AB67BF-9334-4706-81C1-CE7A540AA39B}" type="datetimeFigureOut">
              <a:rPr lang="en-US" smtClean="0"/>
              <a:t>7/15/2020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E92BA-ECD9-433E-ADDD-9EC5A72F76D7}" type="slidenum">
              <a:rPr lang="en-US" smtClean="0"/>
              <a:t>‹#›</a:t>
            </a:fld>
            <a:endParaRPr lang="en-US"/>
          </a:p>
        </p:txBody>
      </p:sp>
    </p:spTree>
    <p:extLst>
      <p:ext uri="{BB962C8B-B14F-4D97-AF65-F5344CB8AC3E}">
        <p14:creationId xmlns:p14="http://schemas.microsoft.com/office/powerpoint/2010/main" val="1619793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AB67BF-9334-4706-81C1-CE7A540AA39B}" type="datetimeFigureOut">
              <a:rPr lang="en-US" smtClean="0"/>
              <a:t>7/15/2020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E92BA-ECD9-433E-ADDD-9EC5A72F76D7}" type="slidenum">
              <a:rPr lang="en-US" smtClean="0"/>
              <a:t>‹#›</a:t>
            </a:fld>
            <a:endParaRPr lang="en-US"/>
          </a:p>
        </p:txBody>
      </p:sp>
    </p:spTree>
    <p:extLst>
      <p:ext uri="{BB962C8B-B14F-4D97-AF65-F5344CB8AC3E}">
        <p14:creationId xmlns:p14="http://schemas.microsoft.com/office/powerpoint/2010/main" val="3076244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AB67BF-9334-4706-81C1-CE7A540AA39B}" type="datetimeFigureOut">
              <a:rPr lang="en-US" smtClean="0"/>
              <a:t>7/15/2020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E92BA-ECD9-433E-ADDD-9EC5A72F76D7}" type="slidenum">
              <a:rPr lang="en-US" smtClean="0"/>
              <a:t>‹#›</a:t>
            </a:fld>
            <a:endParaRPr lang="en-US"/>
          </a:p>
        </p:txBody>
      </p:sp>
    </p:spTree>
    <p:extLst>
      <p:ext uri="{BB962C8B-B14F-4D97-AF65-F5344CB8AC3E}">
        <p14:creationId xmlns:p14="http://schemas.microsoft.com/office/powerpoint/2010/main" val="645910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AB67BF-9334-4706-81C1-CE7A540AA39B}" type="datetimeFigureOut">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E92BA-ECD9-433E-ADDD-9EC5A72F76D7}" type="slidenum">
              <a:rPr lang="en-US" smtClean="0"/>
              <a:t>‹#›</a:t>
            </a:fld>
            <a:endParaRPr lang="en-US"/>
          </a:p>
        </p:txBody>
      </p:sp>
    </p:spTree>
    <p:extLst>
      <p:ext uri="{BB962C8B-B14F-4D97-AF65-F5344CB8AC3E}">
        <p14:creationId xmlns:p14="http://schemas.microsoft.com/office/powerpoint/2010/main" val="2981524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AB67BF-9334-4706-81C1-CE7A540AA39B}" type="datetimeFigureOut">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E92BA-ECD9-433E-ADDD-9EC5A72F76D7}" type="slidenum">
              <a:rPr lang="en-US" smtClean="0"/>
              <a:t>‹#›</a:t>
            </a:fld>
            <a:endParaRPr lang="en-US"/>
          </a:p>
        </p:txBody>
      </p:sp>
    </p:spTree>
    <p:extLst>
      <p:ext uri="{BB962C8B-B14F-4D97-AF65-F5344CB8AC3E}">
        <p14:creationId xmlns:p14="http://schemas.microsoft.com/office/powerpoint/2010/main" val="4111617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B67BF-9334-4706-81C1-CE7A540AA39B}" type="datetimeFigureOut">
              <a:rPr lang="en-US" smtClean="0"/>
              <a:t>7/15/2020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E92BA-ECD9-433E-ADDD-9EC5A72F76D7}" type="slidenum">
              <a:rPr lang="en-US" smtClean="0"/>
              <a:t>‹#›</a:t>
            </a:fld>
            <a:endParaRPr lang="en-US"/>
          </a:p>
        </p:txBody>
      </p:sp>
    </p:spTree>
    <p:extLst>
      <p:ext uri="{BB962C8B-B14F-4D97-AF65-F5344CB8AC3E}">
        <p14:creationId xmlns:p14="http://schemas.microsoft.com/office/powerpoint/2010/main" val="4149803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ncbi.nlm.nih.gov/books/n/mcb/A7315/def-item/A7322/" TargetMode="External"/><Relationship Id="rId3" Type="http://schemas.openxmlformats.org/officeDocument/2006/relationships/hyperlink" Target="https://www.ncbi.nlm.nih.gov/books/n/mcb/A7315/def-item/A7359/" TargetMode="External"/><Relationship Id="rId7" Type="http://schemas.openxmlformats.org/officeDocument/2006/relationships/hyperlink" Target="https://www.ncbi.nlm.nih.gov/books/n/mcb/A7315/def-item/A7455/" TargetMode="External"/><Relationship Id="rId2" Type="http://schemas.openxmlformats.org/officeDocument/2006/relationships/hyperlink" Target="https://www.ncbi.nlm.nih.gov/books/n/mcb/A7315/def-item/A7752/" TargetMode="External"/><Relationship Id="rId1" Type="http://schemas.openxmlformats.org/officeDocument/2006/relationships/slideLayout" Target="../slideLayouts/slideLayout2.xml"/><Relationship Id="rId6" Type="http://schemas.openxmlformats.org/officeDocument/2006/relationships/hyperlink" Target="https://www.ncbi.nlm.nih.gov/books/n/mcb/A7315/def-item/A7349/" TargetMode="External"/><Relationship Id="rId5" Type="http://schemas.openxmlformats.org/officeDocument/2006/relationships/hyperlink" Target="https://www.ncbi.nlm.nih.gov/books/n/mcb/A7315/def-item/A7835/" TargetMode="External"/><Relationship Id="rId10" Type="http://schemas.openxmlformats.org/officeDocument/2006/relationships/hyperlink" Target="https://www.ncbi.nlm.nih.gov/books/n/mcb/A7315/def-item/A7836/" TargetMode="External"/><Relationship Id="rId4" Type="http://schemas.openxmlformats.org/officeDocument/2006/relationships/hyperlink" Target="https://www.ncbi.nlm.nih.gov/books/n/mcb/A7315/def-item/A7786/" TargetMode="External"/><Relationship Id="rId9" Type="http://schemas.openxmlformats.org/officeDocument/2006/relationships/hyperlink" Target="https://www.ncbi.nlm.nih.gov/books/n/mcb/A7315/def-item/A7788/"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ncbi.nlm.nih.gov/books/n/mcb/A7315/def-item/A7838/" TargetMode="External"/><Relationship Id="rId7" Type="http://schemas.openxmlformats.org/officeDocument/2006/relationships/hyperlink" Target="https://www.ncbi.nlm.nih.gov/books/n/mcb/A7315/def-item/A7459/" TargetMode="External"/><Relationship Id="rId2" Type="http://schemas.openxmlformats.org/officeDocument/2006/relationships/hyperlink" Target="https://www.ncbi.nlm.nih.gov/books/n/mcb/A7315/def-item/A7463/" TargetMode="External"/><Relationship Id="rId1" Type="http://schemas.openxmlformats.org/officeDocument/2006/relationships/slideLayout" Target="../slideLayouts/slideLayout2.xml"/><Relationship Id="rId6" Type="http://schemas.openxmlformats.org/officeDocument/2006/relationships/hyperlink" Target="https://www.ncbi.nlm.nih.gov/books/n/mcb/A7315/def-item/A7835/" TargetMode="External"/><Relationship Id="rId5" Type="http://schemas.openxmlformats.org/officeDocument/2006/relationships/hyperlink" Target="https://www.ncbi.nlm.nih.gov/books/n/mcb/A7315/def-item/A7798/" TargetMode="External"/><Relationship Id="rId4" Type="http://schemas.openxmlformats.org/officeDocument/2006/relationships/hyperlink" Target="https://www.ncbi.nlm.nih.gov/books/n/mcb/A7315/def-item/A7856/"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3886200"/>
            <a:ext cx="9144000" cy="2971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60" y="18214"/>
            <a:ext cx="91440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1940" y="3660202"/>
            <a:ext cx="8229600" cy="1143000"/>
          </a:xfrm>
        </p:spPr>
        <p:txBody>
          <a:bodyPr/>
          <a:lstStyle/>
          <a:p>
            <a:r>
              <a:rPr lang="en-US" dirty="0" smtClean="0"/>
              <a:t>From Gene to Protein </a:t>
            </a:r>
            <a:endParaRPr lang="en-US" dirty="0"/>
          </a:p>
        </p:txBody>
      </p:sp>
    </p:spTree>
    <p:extLst>
      <p:ext uri="{BB962C8B-B14F-4D97-AF65-F5344CB8AC3E}">
        <p14:creationId xmlns:p14="http://schemas.microsoft.com/office/powerpoint/2010/main" val="3028806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055556" y="-1207955"/>
            <a:ext cx="6880490" cy="9296401"/>
          </a:xfrm>
        </p:spPr>
      </p:pic>
    </p:spTree>
    <p:extLst>
      <p:ext uri="{BB962C8B-B14F-4D97-AF65-F5344CB8AC3E}">
        <p14:creationId xmlns:p14="http://schemas.microsoft.com/office/powerpoint/2010/main" val="691989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800" y="-1371600"/>
            <a:ext cx="18724418" cy="8667750"/>
          </a:xfrm>
          <a:prstGeom prst="rect">
            <a:avLst/>
          </a:prstGeom>
        </p:spPr>
      </p:pic>
      <p:sp>
        <p:nvSpPr>
          <p:cNvPr id="3" name="Content Placeholder 2"/>
          <p:cNvSpPr>
            <a:spLocks noGrp="1"/>
          </p:cNvSpPr>
          <p:nvPr>
            <p:ph idx="1"/>
          </p:nvPr>
        </p:nvSpPr>
        <p:spPr>
          <a:xfrm>
            <a:off x="0" y="988497"/>
            <a:ext cx="3840319" cy="5869503"/>
          </a:xfrm>
          <a:solidFill>
            <a:schemeClr val="bg1"/>
          </a:solidFill>
        </p:spPr>
        <p:txBody>
          <a:bodyPr>
            <a:normAutofit fontScale="92500" lnSpcReduction="10000"/>
          </a:bodyPr>
          <a:lstStyle/>
          <a:p>
            <a:r>
              <a:rPr lang="en-CA" dirty="0" smtClean="0"/>
              <a:t>Prokaryotic genes have termination sequences e.g. </a:t>
            </a:r>
            <a:r>
              <a:rPr lang="en-CA" dirty="0" smtClean="0">
                <a:latin typeface="Times New Roman" panose="02020603050405020304" pitchFamily="18" charset="0"/>
                <a:cs typeface="Times New Roman" panose="02020603050405020304" pitchFamily="18" charset="0"/>
              </a:rPr>
              <a:t>TCCGGAGCACCATTAGCGTCCGGA. These sequences have repeats, which upon transcription of RNA, cause them to make hydrogen bond on RNA transcript. </a:t>
            </a:r>
          </a:p>
          <a:p>
            <a:r>
              <a:rPr lang="en-CA" dirty="0" smtClean="0">
                <a:latin typeface="Times New Roman" panose="02020603050405020304" pitchFamily="18" charset="0"/>
                <a:cs typeface="Times New Roman" panose="02020603050405020304" pitchFamily="18" charset="0"/>
              </a:rPr>
              <a:t>The growing RNA form a “hair pin loop”, which probably hinder polymerase enzyme to further move up and synthesize RNA. </a:t>
            </a:r>
            <a:r>
              <a:rPr lang="en-CA" dirty="0" smtClean="0"/>
              <a:t> </a:t>
            </a:r>
            <a:endParaRPr lang="en-US" dirty="0"/>
          </a:p>
        </p:txBody>
      </p:sp>
      <p:sp>
        <p:nvSpPr>
          <p:cNvPr id="2" name="Title 1"/>
          <p:cNvSpPr>
            <a:spLocks noGrp="1"/>
          </p:cNvSpPr>
          <p:nvPr>
            <p:ph type="title"/>
          </p:nvPr>
        </p:nvSpPr>
        <p:spPr>
          <a:xfrm>
            <a:off x="0" y="0"/>
            <a:ext cx="3825025" cy="1086678"/>
          </a:xfrm>
          <a:solidFill>
            <a:schemeClr val="bg1"/>
          </a:solidFill>
        </p:spPr>
        <p:txBody>
          <a:bodyPr>
            <a:normAutofit/>
          </a:bodyPr>
          <a:lstStyle/>
          <a:p>
            <a:r>
              <a:rPr lang="en-CA" sz="3200" b="1" u="sng" dirty="0" smtClean="0"/>
              <a:t>Termination of RNA in Prokaryotes</a:t>
            </a:r>
            <a:endParaRPr lang="en-US" sz="3200" b="1" u="sng" dirty="0"/>
          </a:p>
        </p:txBody>
      </p:sp>
    </p:spTree>
    <p:extLst>
      <p:ext uri="{BB962C8B-B14F-4D97-AF65-F5344CB8AC3E}">
        <p14:creationId xmlns:p14="http://schemas.microsoft.com/office/powerpoint/2010/main" val="1772492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98"/>
            <a:ext cx="9144000" cy="636956"/>
          </a:xfrm>
        </p:spPr>
        <p:txBody>
          <a:bodyPr>
            <a:normAutofit fontScale="90000"/>
          </a:bodyPr>
          <a:lstStyle/>
          <a:p>
            <a:pPr algn="ctr"/>
            <a:r>
              <a:rPr lang="en-CA" b="1" u="sng" dirty="0" smtClean="0"/>
              <a:t>Termination RNA transcript (continued) </a:t>
            </a:r>
            <a:endParaRPr lang="en-US" b="1" u="sng" dirty="0"/>
          </a:p>
        </p:txBody>
      </p:sp>
      <p:sp>
        <p:nvSpPr>
          <p:cNvPr id="3" name="Content Placeholder 2"/>
          <p:cNvSpPr>
            <a:spLocks noGrp="1"/>
          </p:cNvSpPr>
          <p:nvPr>
            <p:ph idx="1"/>
          </p:nvPr>
        </p:nvSpPr>
        <p:spPr>
          <a:xfrm>
            <a:off x="0" y="1099114"/>
            <a:ext cx="9144000" cy="5758885"/>
          </a:xfrm>
        </p:spPr>
        <p:txBody>
          <a:bodyPr>
            <a:normAutofit/>
          </a:bodyPr>
          <a:lstStyle/>
          <a:p>
            <a:r>
              <a:rPr lang="en-CA" dirty="0" smtClean="0"/>
              <a:t>Hairpin loop termination is Rho independent </a:t>
            </a:r>
          </a:p>
          <a:p>
            <a:r>
              <a:rPr lang="en-CA" dirty="0" smtClean="0"/>
              <a:t>Rho is transcription termination factor and is a protein. Found first in Lambda Phage virus and E coli. </a:t>
            </a:r>
          </a:p>
          <a:p>
            <a:r>
              <a:rPr lang="en-US" dirty="0"/>
              <a:t>The Rho factor is a </a:t>
            </a:r>
            <a:r>
              <a:rPr lang="en-US" dirty="0" err="1"/>
              <a:t>hexameric</a:t>
            </a:r>
            <a:r>
              <a:rPr lang="en-US" dirty="0"/>
              <a:t> </a:t>
            </a:r>
            <a:r>
              <a:rPr lang="en-US" dirty="0">
                <a:hlinkClick r:id="rId2"/>
              </a:rPr>
              <a:t>protein</a:t>
            </a:r>
            <a:r>
              <a:rPr lang="en-US" dirty="0"/>
              <a:t> around which a 70- to 80-</a:t>
            </a:r>
            <a:r>
              <a:rPr lang="en-US" dirty="0">
                <a:hlinkClick r:id="rId3"/>
              </a:rPr>
              <a:t>base</a:t>
            </a:r>
            <a:r>
              <a:rPr lang="en-US" dirty="0"/>
              <a:t> segment of the growing </a:t>
            </a:r>
            <a:r>
              <a:rPr lang="en-US" dirty="0">
                <a:hlinkClick r:id="rId4"/>
              </a:rPr>
              <a:t>RNA</a:t>
            </a:r>
            <a:r>
              <a:rPr lang="en-US" dirty="0"/>
              <a:t> </a:t>
            </a:r>
            <a:r>
              <a:rPr lang="en-US" dirty="0">
                <a:hlinkClick r:id="rId5"/>
              </a:rPr>
              <a:t>transcript</a:t>
            </a:r>
            <a:r>
              <a:rPr lang="en-US" dirty="0"/>
              <a:t> wraps. This interaction activates an </a:t>
            </a:r>
            <a:r>
              <a:rPr lang="en-US" dirty="0">
                <a:hlinkClick r:id="rId6"/>
              </a:rPr>
              <a:t>ATPase</a:t>
            </a:r>
            <a:r>
              <a:rPr lang="en-US" dirty="0"/>
              <a:t> activity of Rho that is associated with its movement along the RNA in the 3′ direction until it eventually unwinds the RNA-</a:t>
            </a:r>
            <a:r>
              <a:rPr lang="en-US" dirty="0">
                <a:hlinkClick r:id="rId7"/>
              </a:rPr>
              <a:t>DNA</a:t>
            </a:r>
            <a:r>
              <a:rPr lang="en-US" dirty="0"/>
              <a:t> hybrid at the </a:t>
            </a:r>
            <a:r>
              <a:rPr lang="en-US" dirty="0">
                <a:hlinkClick r:id="rId8"/>
              </a:rPr>
              <a:t>active site</a:t>
            </a:r>
            <a:r>
              <a:rPr lang="en-US" dirty="0"/>
              <a:t> of </a:t>
            </a:r>
            <a:r>
              <a:rPr lang="en-US" dirty="0">
                <a:hlinkClick r:id="rId9"/>
              </a:rPr>
              <a:t>RNA polymerase</a:t>
            </a:r>
            <a:r>
              <a:rPr lang="en-US" dirty="0"/>
              <a:t>. Whether </a:t>
            </a:r>
            <a:r>
              <a:rPr lang="en-US" dirty="0">
                <a:hlinkClick r:id="rId10"/>
              </a:rPr>
              <a:t>transcription</a:t>
            </a:r>
            <a:r>
              <a:rPr lang="en-US" dirty="0"/>
              <a:t> is terminated or not seems to depend on whether Rho moves sufficiently fast to “catch up” with the polymerase. Consequently, pausing of polymerase during elongation is thought to be an important component of Rho-dependent termination, as it is in Rho-independent termination.</a:t>
            </a:r>
          </a:p>
        </p:txBody>
      </p:sp>
    </p:spTree>
    <p:extLst>
      <p:ext uri="{BB962C8B-B14F-4D97-AF65-F5344CB8AC3E}">
        <p14:creationId xmlns:p14="http://schemas.microsoft.com/office/powerpoint/2010/main" val="4031123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16" y="0"/>
            <a:ext cx="8515350" cy="449066"/>
          </a:xfrm>
        </p:spPr>
        <p:txBody>
          <a:bodyPr>
            <a:normAutofit fontScale="90000"/>
          </a:bodyPr>
          <a:lstStyle/>
          <a:p>
            <a:r>
              <a:rPr lang="en-CA" sz="3600" b="1" u="sng" dirty="0" smtClean="0"/>
              <a:t>RNA Transcription termination in Eukaryotes </a:t>
            </a:r>
            <a:endParaRPr lang="en-US" sz="3600" b="1" u="sng" dirty="0"/>
          </a:p>
        </p:txBody>
      </p:sp>
      <p:sp>
        <p:nvSpPr>
          <p:cNvPr id="3" name="Content Placeholder 2"/>
          <p:cNvSpPr>
            <a:spLocks noGrp="1"/>
          </p:cNvSpPr>
          <p:nvPr>
            <p:ph idx="1"/>
          </p:nvPr>
        </p:nvSpPr>
        <p:spPr>
          <a:xfrm>
            <a:off x="0" y="685756"/>
            <a:ext cx="9144000" cy="6172244"/>
          </a:xfrm>
        </p:spPr>
        <p:txBody>
          <a:bodyPr>
            <a:normAutofit fontScale="92500"/>
          </a:bodyPr>
          <a:lstStyle/>
          <a:p>
            <a:r>
              <a:rPr lang="en-CA" dirty="0" smtClean="0"/>
              <a:t>Mechanism is different than prokaryotes and viruses</a:t>
            </a:r>
          </a:p>
          <a:p>
            <a:r>
              <a:rPr lang="en-US" dirty="0"/>
              <a:t>Transcription </a:t>
            </a:r>
            <a:r>
              <a:rPr lang="en-US" dirty="0" err="1" smtClean="0"/>
              <a:t>ofpre-rRNA</a:t>
            </a:r>
            <a:r>
              <a:rPr lang="en-US" dirty="0" smtClean="0"/>
              <a:t> </a:t>
            </a:r>
            <a:r>
              <a:rPr lang="en-US" dirty="0"/>
              <a:t>genes </a:t>
            </a:r>
            <a:r>
              <a:rPr lang="en-US" dirty="0" smtClean="0"/>
              <a:t>by RNA polymerase I </a:t>
            </a:r>
            <a:r>
              <a:rPr lang="en-US" dirty="0"/>
              <a:t>is terminated by a mechanism that requires a </a:t>
            </a:r>
            <a:r>
              <a:rPr lang="en-US" dirty="0" smtClean="0"/>
              <a:t>polymerase-specific termination factor. This DNA-binding Protein </a:t>
            </a:r>
            <a:r>
              <a:rPr lang="en-US" dirty="0"/>
              <a:t>binds </a:t>
            </a:r>
            <a:r>
              <a:rPr lang="en-US" dirty="0">
                <a:hlinkClick r:id="rId2"/>
              </a:rPr>
              <a:t>downstream</a:t>
            </a:r>
            <a:r>
              <a:rPr lang="en-US" dirty="0"/>
              <a:t> of the </a:t>
            </a:r>
            <a:r>
              <a:rPr lang="en-US" dirty="0">
                <a:hlinkClick r:id="rId3"/>
              </a:rPr>
              <a:t>transcription </a:t>
            </a:r>
            <a:r>
              <a:rPr lang="en-US" dirty="0" smtClean="0">
                <a:hlinkClick r:id="rId3"/>
              </a:rPr>
              <a:t>unit</a:t>
            </a:r>
            <a:endParaRPr lang="en-US" dirty="0" smtClean="0"/>
          </a:p>
          <a:p>
            <a:r>
              <a:rPr lang="en-US" dirty="0"/>
              <a:t>RNA polymerase III terminates after polymerizing a series of U residues; unlike Rho-independent termination in bacteria, however, termination by RNA polymerase III does not require an </a:t>
            </a:r>
            <a:r>
              <a:rPr lang="en-US" dirty="0">
                <a:hlinkClick r:id="rId4"/>
              </a:rPr>
              <a:t>upstream</a:t>
            </a:r>
            <a:r>
              <a:rPr lang="en-US" dirty="0"/>
              <a:t> stem-loop </a:t>
            </a:r>
            <a:r>
              <a:rPr lang="en-US" dirty="0">
                <a:hlinkClick r:id="rId5"/>
              </a:rPr>
              <a:t>secondary structure</a:t>
            </a:r>
            <a:r>
              <a:rPr lang="en-US" dirty="0"/>
              <a:t> in the RNA </a:t>
            </a:r>
            <a:r>
              <a:rPr lang="en-US" dirty="0">
                <a:hlinkClick r:id="rId6"/>
              </a:rPr>
              <a:t>transcript</a:t>
            </a:r>
            <a:r>
              <a:rPr lang="en-US" dirty="0" smtClean="0"/>
              <a:t>.</a:t>
            </a:r>
          </a:p>
          <a:p>
            <a:r>
              <a:rPr lang="en-US" dirty="0"/>
              <a:t>protein complex that cleaves and </a:t>
            </a:r>
            <a:r>
              <a:rPr lang="en-US" dirty="0" err="1"/>
              <a:t>polyadenylates</a:t>
            </a:r>
            <a:r>
              <a:rPr lang="en-US" dirty="0"/>
              <a:t> the nascent mRNA transcript at specific sequences associates with the phosphorylated carboxyl-terminal </a:t>
            </a:r>
            <a:r>
              <a:rPr lang="en-US" dirty="0">
                <a:hlinkClick r:id="rId7"/>
              </a:rPr>
              <a:t>domain</a:t>
            </a:r>
            <a:r>
              <a:rPr lang="en-US" dirty="0"/>
              <a:t> (CTD) of RNA polymerase II following </a:t>
            </a:r>
            <a:r>
              <a:rPr lang="en-US" dirty="0" smtClean="0"/>
              <a:t>initiation. </a:t>
            </a:r>
            <a:r>
              <a:rPr lang="en-US" dirty="0"/>
              <a:t>This cleavage/ polyadenylation complex may suppress termination </a:t>
            </a:r>
            <a:r>
              <a:rPr lang="en-US" dirty="0" smtClean="0"/>
              <a:t>until </a:t>
            </a:r>
            <a:r>
              <a:rPr lang="en-US" dirty="0"/>
              <a:t>the sequence signaling cleavage and polyadenylation is transcribed by the polymerase.</a:t>
            </a:r>
          </a:p>
        </p:txBody>
      </p:sp>
    </p:spTree>
    <p:extLst>
      <p:ext uri="{BB962C8B-B14F-4D97-AF65-F5344CB8AC3E}">
        <p14:creationId xmlns:p14="http://schemas.microsoft.com/office/powerpoint/2010/main" val="1215876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Eukaryotic cells modify RNA after transcription </a:t>
            </a:r>
            <a:endParaRPr lang="en-US" dirty="0"/>
          </a:p>
        </p:txBody>
      </p:sp>
      <p:sp>
        <p:nvSpPr>
          <p:cNvPr id="3" name="Content Placeholder 2"/>
          <p:cNvSpPr>
            <a:spLocks noGrp="1"/>
          </p:cNvSpPr>
          <p:nvPr>
            <p:ph idx="1"/>
          </p:nvPr>
        </p:nvSpPr>
        <p:spPr>
          <a:xfrm>
            <a:off x="152400" y="1600200"/>
            <a:ext cx="8839200" cy="5257800"/>
          </a:xfrm>
        </p:spPr>
        <p:txBody>
          <a:bodyPr>
            <a:normAutofit/>
          </a:bodyPr>
          <a:lstStyle/>
          <a:p>
            <a:r>
              <a:rPr lang="en-US" dirty="0" smtClean="0"/>
              <a:t>Alteration of mRNA ends</a:t>
            </a:r>
          </a:p>
          <a:p>
            <a:pPr marL="0" indent="0">
              <a:buNone/>
            </a:pPr>
            <a:r>
              <a:rPr lang="en-US" dirty="0" smtClean="0"/>
              <a:t>1-	5/ cap: modified form of guanine is added to the 	5/ end of mRNA after transcription 	of 20 – 40 	nucleotides</a:t>
            </a:r>
          </a:p>
          <a:p>
            <a:pPr marL="0" indent="0">
              <a:buNone/>
            </a:pPr>
            <a:r>
              <a:rPr lang="en-US" dirty="0" smtClean="0"/>
              <a:t>3-	</a:t>
            </a:r>
            <a:r>
              <a:rPr lang="en-US" dirty="0" err="1" smtClean="0"/>
              <a:t>Polyadenylation</a:t>
            </a:r>
            <a:r>
              <a:rPr lang="en-US" dirty="0" smtClean="0"/>
              <a:t> signal AAUAAA</a:t>
            </a:r>
          </a:p>
          <a:p>
            <a:pPr marL="0" indent="0">
              <a:buNone/>
            </a:pPr>
            <a:r>
              <a:rPr lang="en-US" dirty="0" smtClean="0"/>
              <a:t>2-	Poly A tail: addition of 50 – 250 more adenine 	nucleotides  </a:t>
            </a:r>
          </a:p>
          <a:p>
            <a:r>
              <a:rPr lang="en-US" dirty="0" smtClean="0"/>
              <a:t>Functions: 1) export of mRNA from nucleus to cytoplasm 2) Protect mRNA from enzymatic degradation 3) 5/ cap facilitate attachment of ribosomes to mRNA to start translation </a:t>
            </a:r>
          </a:p>
          <a:p>
            <a:endParaRPr lang="en-US" dirty="0"/>
          </a:p>
        </p:txBody>
      </p:sp>
    </p:spTree>
    <p:extLst>
      <p:ext uri="{BB962C8B-B14F-4D97-AF65-F5344CB8AC3E}">
        <p14:creationId xmlns:p14="http://schemas.microsoft.com/office/powerpoint/2010/main" val="148237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52700"/>
            <a:ext cx="9144000" cy="6858000"/>
          </a:xfrm>
          <a:prstGeom prst="rect">
            <a:avLst/>
          </a:prstGeom>
        </p:spPr>
      </p:pic>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3" y="19052"/>
            <a:ext cx="6034617" cy="4525963"/>
          </a:xfrm>
          <a:ln w="25400">
            <a:solidFill>
              <a:srgbClr val="C00000"/>
            </a:solidFill>
          </a:ln>
        </p:spPr>
      </p:pic>
      <p:sp>
        <p:nvSpPr>
          <p:cNvPr id="6" name="Rectangle 5"/>
          <p:cNvSpPr/>
          <p:nvPr/>
        </p:nvSpPr>
        <p:spPr>
          <a:xfrm>
            <a:off x="0" y="2552700"/>
            <a:ext cx="1524000" cy="201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00950" y="2533650"/>
            <a:ext cx="1524000" cy="201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800850"/>
            <a:ext cx="9124950" cy="201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709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8229600" cy="1143000"/>
          </a:xfrm>
        </p:spPr>
        <p:txBody>
          <a:bodyPr/>
          <a:lstStyle/>
          <a:p>
            <a:r>
              <a:rPr lang="en-US" dirty="0" smtClean="0"/>
              <a:t>RNA splicing: Introns, exons </a:t>
            </a:r>
            <a:endParaRPr lang="en-US" dirty="0"/>
          </a:p>
        </p:txBody>
      </p:sp>
      <p:sp>
        <p:nvSpPr>
          <p:cNvPr id="3" name="Content Placeholder 2"/>
          <p:cNvSpPr>
            <a:spLocks noGrp="1"/>
          </p:cNvSpPr>
          <p:nvPr>
            <p:ph idx="1"/>
          </p:nvPr>
        </p:nvSpPr>
        <p:spPr>
          <a:xfrm>
            <a:off x="0" y="1314450"/>
            <a:ext cx="9144000" cy="5810250"/>
          </a:xfrm>
        </p:spPr>
        <p:txBody>
          <a:bodyPr>
            <a:normAutofit/>
          </a:bodyPr>
          <a:lstStyle/>
          <a:p>
            <a:r>
              <a:rPr lang="en-US" dirty="0"/>
              <a:t>A</a:t>
            </a:r>
            <a:r>
              <a:rPr lang="en-US" dirty="0" smtClean="0"/>
              <a:t>verage length of transcription unit along human DNA molecule is about 27,000 base pairs</a:t>
            </a:r>
          </a:p>
          <a:p>
            <a:r>
              <a:rPr lang="en-US" dirty="0" smtClean="0"/>
              <a:t>However, it takes only 1200 nucleotides to code for 400 long polypeptide chain </a:t>
            </a:r>
          </a:p>
          <a:p>
            <a:r>
              <a:rPr lang="en-US" dirty="0" smtClean="0"/>
              <a:t>Means a large portion of mRNA is removed </a:t>
            </a:r>
          </a:p>
          <a:p>
            <a:r>
              <a:rPr lang="en-US" b="1" u="sng" dirty="0" smtClean="0"/>
              <a:t>Noncoding versus coding sequences: </a:t>
            </a:r>
            <a:r>
              <a:rPr lang="en-US" dirty="0" smtClean="0"/>
              <a:t>the intervening</a:t>
            </a:r>
            <a:r>
              <a:rPr lang="en-US" b="1" dirty="0" smtClean="0"/>
              <a:t> </a:t>
            </a:r>
            <a:r>
              <a:rPr lang="en-US" dirty="0" smtClean="0"/>
              <a:t>non-coding sequences called “introns” in mRNA are removed and the coding sequences called “exons”  are joined again before the exit of mRNA to cytoplasm for translation  </a:t>
            </a:r>
            <a:endParaRPr lang="en-US" dirty="0"/>
          </a:p>
        </p:txBody>
      </p:sp>
    </p:spTree>
    <p:extLst>
      <p:ext uri="{BB962C8B-B14F-4D97-AF65-F5344CB8AC3E}">
        <p14:creationId xmlns:p14="http://schemas.microsoft.com/office/powerpoint/2010/main" val="139265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8015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80"/>
            <a:ext cx="8229600" cy="1143000"/>
          </a:xfrm>
        </p:spPr>
        <p:txBody>
          <a:bodyPr/>
          <a:lstStyle/>
          <a:p>
            <a:r>
              <a:rPr lang="en-US" dirty="0" smtClean="0"/>
              <a:t>Mechanism of RNA splicing </a:t>
            </a:r>
            <a:endParaRPr lang="en-US" dirty="0"/>
          </a:p>
        </p:txBody>
      </p:sp>
      <p:sp>
        <p:nvSpPr>
          <p:cNvPr id="3" name="Content Placeholder 2"/>
          <p:cNvSpPr>
            <a:spLocks noGrp="1"/>
          </p:cNvSpPr>
          <p:nvPr>
            <p:ph idx="1"/>
          </p:nvPr>
        </p:nvSpPr>
        <p:spPr>
          <a:xfrm>
            <a:off x="457200" y="926436"/>
            <a:ext cx="8229600" cy="5342018"/>
          </a:xfrm>
        </p:spPr>
        <p:txBody>
          <a:bodyPr>
            <a:normAutofit/>
          </a:bodyPr>
          <a:lstStyle/>
          <a:p>
            <a:r>
              <a:rPr lang="en-US" dirty="0" smtClean="0"/>
              <a:t>Short nucleotide sequences called “splice sites” at each end of intron being recognized by “small nuclear </a:t>
            </a:r>
            <a:r>
              <a:rPr lang="en-US" dirty="0" err="1" smtClean="0"/>
              <a:t>ribonucleoproteins</a:t>
            </a:r>
            <a:r>
              <a:rPr lang="en-US" dirty="0" smtClean="0"/>
              <a:t> (</a:t>
            </a:r>
            <a:r>
              <a:rPr lang="en-US" dirty="0" err="1" smtClean="0"/>
              <a:t>snRNPs</a:t>
            </a:r>
            <a:r>
              <a:rPr lang="en-US" dirty="0" smtClean="0"/>
              <a:t>)” containing small nuclear RNA (</a:t>
            </a:r>
            <a:r>
              <a:rPr lang="en-US" dirty="0" err="1" smtClean="0"/>
              <a:t>snRNA</a:t>
            </a:r>
            <a:r>
              <a:rPr lang="en-US" dirty="0" smtClean="0"/>
              <a:t>) complementary to the nucleotide sequences at splice sites of mRNA. </a:t>
            </a:r>
          </a:p>
          <a:p>
            <a:r>
              <a:rPr lang="en-US" dirty="0" smtClean="0"/>
              <a:t>Several different </a:t>
            </a:r>
            <a:r>
              <a:rPr lang="en-US" dirty="0" err="1" smtClean="0"/>
              <a:t>snRNPs</a:t>
            </a:r>
            <a:r>
              <a:rPr lang="en-US" dirty="0" smtClean="0"/>
              <a:t> join together with other proteins to form a large assembly called “</a:t>
            </a:r>
            <a:r>
              <a:rPr lang="en-US" dirty="0" err="1" smtClean="0"/>
              <a:t>spliceosome</a:t>
            </a:r>
            <a:r>
              <a:rPr lang="en-US" dirty="0" smtClean="0"/>
              <a:t>” as big as a ribosome </a:t>
            </a:r>
          </a:p>
          <a:p>
            <a:r>
              <a:rPr lang="en-US" dirty="0" err="1" smtClean="0"/>
              <a:t>Spliceosome</a:t>
            </a:r>
            <a:r>
              <a:rPr lang="en-US" dirty="0" smtClean="0"/>
              <a:t> cut introns and join exons </a:t>
            </a:r>
          </a:p>
          <a:p>
            <a:r>
              <a:rPr lang="en-US" dirty="0" smtClean="0"/>
              <a:t>Endonucleases </a:t>
            </a:r>
            <a:endParaRPr lang="en-US" dirty="0"/>
          </a:p>
        </p:txBody>
      </p:sp>
    </p:spTree>
    <p:extLst>
      <p:ext uri="{BB962C8B-B14F-4D97-AF65-F5344CB8AC3E}">
        <p14:creationId xmlns:p14="http://schemas.microsoft.com/office/powerpoint/2010/main" val="379628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133761" y="-1017454"/>
            <a:ext cx="6880491" cy="8915399"/>
          </a:xfrm>
        </p:spPr>
      </p:pic>
    </p:spTree>
    <p:extLst>
      <p:ext uri="{BB962C8B-B14F-4D97-AF65-F5344CB8AC3E}">
        <p14:creationId xmlns:p14="http://schemas.microsoft.com/office/powerpoint/2010/main" val="3074590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gene?</a:t>
            </a:r>
            <a:endParaRPr lang="en-US" dirty="0"/>
          </a:p>
        </p:txBody>
      </p:sp>
      <p:sp>
        <p:nvSpPr>
          <p:cNvPr id="3" name="Content Placeholder 2"/>
          <p:cNvSpPr>
            <a:spLocks noGrp="1"/>
          </p:cNvSpPr>
          <p:nvPr>
            <p:ph idx="1"/>
          </p:nvPr>
        </p:nvSpPr>
        <p:spPr>
          <a:xfrm>
            <a:off x="457200" y="1295400"/>
            <a:ext cx="8229600" cy="5257800"/>
          </a:xfrm>
        </p:spPr>
        <p:txBody>
          <a:bodyPr>
            <a:normAutofit/>
          </a:bodyPr>
          <a:lstStyle/>
          <a:p>
            <a:r>
              <a:rPr lang="en-US" dirty="0" smtClean="0"/>
              <a:t>Gene is the part/portion or segment of DNA which has a code for an RNA</a:t>
            </a:r>
          </a:p>
          <a:p>
            <a:r>
              <a:rPr lang="en-US" dirty="0" smtClean="0"/>
              <a:t>Gene is thus divided into two main types</a:t>
            </a:r>
          </a:p>
          <a:p>
            <a:pPr marL="0" indent="0">
              <a:buNone/>
            </a:pPr>
            <a:r>
              <a:rPr lang="en-US" dirty="0" smtClean="0"/>
              <a:t>	1-	structural genes, which have code for 		mRNA</a:t>
            </a:r>
          </a:p>
          <a:p>
            <a:pPr marL="0" indent="0">
              <a:buNone/>
            </a:pPr>
            <a:r>
              <a:rPr lang="en-US" dirty="0" smtClean="0"/>
              <a:t>	2-	non-structural genes, which have 		code for </a:t>
            </a:r>
            <a:r>
              <a:rPr lang="en-US" dirty="0" err="1" smtClean="0"/>
              <a:t>rRNA</a:t>
            </a:r>
            <a:r>
              <a:rPr lang="en-US" dirty="0" smtClean="0"/>
              <a:t> and </a:t>
            </a:r>
            <a:r>
              <a:rPr lang="en-US" dirty="0" err="1" smtClean="0"/>
              <a:t>tRNA</a:t>
            </a:r>
            <a:endParaRPr lang="en-US" dirty="0" smtClean="0"/>
          </a:p>
          <a:p>
            <a:r>
              <a:rPr lang="en-US" dirty="0" smtClean="0"/>
              <a:t>RNAs further make polypeptide chain for protein </a:t>
            </a:r>
          </a:p>
          <a:p>
            <a:r>
              <a:rPr lang="en-US" dirty="0" smtClean="0"/>
              <a:t>Thus genes code for proteins </a:t>
            </a:r>
            <a:endParaRPr lang="en-US" dirty="0"/>
          </a:p>
        </p:txBody>
      </p:sp>
    </p:spTree>
    <p:extLst>
      <p:ext uri="{BB962C8B-B14F-4D97-AF65-F5344CB8AC3E}">
        <p14:creationId xmlns:p14="http://schemas.microsoft.com/office/powerpoint/2010/main" val="206843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764"/>
            <a:ext cx="8229600" cy="1143000"/>
          </a:xfrm>
        </p:spPr>
        <p:txBody>
          <a:bodyPr>
            <a:normAutofit fontScale="90000"/>
          </a:bodyPr>
          <a:lstStyle/>
          <a:p>
            <a:r>
              <a:rPr lang="en-US" dirty="0" smtClean="0"/>
              <a:t>Functional and evolutionary importance of introns </a:t>
            </a:r>
            <a:endParaRPr lang="en-US" dirty="0"/>
          </a:p>
        </p:txBody>
      </p:sp>
      <p:sp>
        <p:nvSpPr>
          <p:cNvPr id="3" name="Content Placeholder 2"/>
          <p:cNvSpPr>
            <a:spLocks noGrp="1"/>
          </p:cNvSpPr>
          <p:nvPr>
            <p:ph idx="1"/>
          </p:nvPr>
        </p:nvSpPr>
        <p:spPr>
          <a:xfrm>
            <a:off x="457200" y="1905000"/>
            <a:ext cx="8229600" cy="4525963"/>
          </a:xfrm>
        </p:spPr>
        <p:txBody>
          <a:bodyPr/>
          <a:lstStyle/>
          <a:p>
            <a:r>
              <a:rPr lang="en-US" dirty="0" smtClean="0"/>
              <a:t>Single gene encode more than one kind of protein “alternative splicing” </a:t>
            </a:r>
          </a:p>
          <a:p>
            <a:r>
              <a:rPr lang="en-US" dirty="0" smtClean="0"/>
              <a:t>Because of alternative splicing, number of different protein products an organism produces is much greater than its number of genes </a:t>
            </a:r>
          </a:p>
          <a:p>
            <a:endParaRPr lang="en-US" dirty="0"/>
          </a:p>
        </p:txBody>
      </p:sp>
    </p:spTree>
    <p:extLst>
      <p:ext uri="{BB962C8B-B14F-4D97-AF65-F5344CB8AC3E}">
        <p14:creationId xmlns:p14="http://schemas.microsoft.com/office/powerpoint/2010/main" val="22326829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43914" y="2025846"/>
            <a:ext cx="6034617" cy="367467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434433" y="1790700"/>
            <a:ext cx="6019800" cy="4114800"/>
          </a:xfrm>
          <a:prstGeom prst="rect">
            <a:avLst/>
          </a:prstGeom>
        </p:spPr>
      </p:pic>
      <p:sp>
        <p:nvSpPr>
          <p:cNvPr id="2" name="Title 1"/>
          <p:cNvSpPr>
            <a:spLocks noGrp="1"/>
          </p:cNvSpPr>
          <p:nvPr>
            <p:ph type="title"/>
          </p:nvPr>
        </p:nvSpPr>
        <p:spPr>
          <a:xfrm>
            <a:off x="457200" y="78699"/>
            <a:ext cx="8229600" cy="1143000"/>
          </a:xfrm>
          <a:solidFill>
            <a:schemeClr val="bg1"/>
          </a:solidFill>
        </p:spPr>
        <p:txBody>
          <a:bodyPr>
            <a:normAutofit fontScale="90000"/>
          </a:bodyPr>
          <a:lstStyle/>
          <a:p>
            <a:r>
              <a:rPr lang="en-US" dirty="0" smtClean="0"/>
              <a:t>Translation: the process of polypeptide chain synthesis from mRNA</a:t>
            </a:r>
            <a:endParaRPr lang="en-US" dirty="0"/>
          </a:p>
        </p:txBody>
      </p:sp>
    </p:spTree>
    <p:extLst>
      <p:ext uri="{BB962C8B-B14F-4D97-AF65-F5344CB8AC3E}">
        <p14:creationId xmlns:p14="http://schemas.microsoft.com/office/powerpoint/2010/main" val="16332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pPr algn="l"/>
            <a:r>
              <a:rPr lang="en-CA" u="sng" dirty="0" smtClean="0">
                <a:latin typeface="Times New Roman" panose="02020603050405020304" pitchFamily="18" charset="0"/>
                <a:cs typeface="Times New Roman" panose="02020603050405020304" pitchFamily="18" charset="0"/>
              </a:rPr>
              <a:t>Ultrastructure of prokaryotic gene </a:t>
            </a:r>
          </a:p>
          <a:p>
            <a:pPr algn="l"/>
            <a:endParaRPr lang="en-CA" u="sng" dirty="0" smtClean="0">
              <a:latin typeface="Times New Roman" panose="02020603050405020304" pitchFamily="18" charset="0"/>
              <a:cs typeface="Times New Roman" panose="02020603050405020304" pitchFamily="18" charset="0"/>
            </a:endParaRPr>
          </a:p>
          <a:p>
            <a:endParaRPr lang="en-US" dirty="0"/>
          </a:p>
        </p:txBody>
      </p:sp>
      <p:cxnSp>
        <p:nvCxnSpPr>
          <p:cNvPr id="6" name="Straight Connector 5"/>
          <p:cNvCxnSpPr/>
          <p:nvPr/>
        </p:nvCxnSpPr>
        <p:spPr>
          <a:xfrm>
            <a:off x="890337" y="1196039"/>
            <a:ext cx="7004414" cy="3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75788" y="1128593"/>
            <a:ext cx="0" cy="141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047188" y="819500"/>
            <a:ext cx="457200" cy="244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latin typeface="Times New Roman" panose="02020603050405020304" pitchFamily="18" charset="0"/>
                <a:cs typeface="Times New Roman" panose="02020603050405020304" pitchFamily="18" charset="0"/>
              </a:rPr>
              <a:t>+1</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12" name="Straight Arrow Connector 11"/>
          <p:cNvCxnSpPr/>
          <p:nvPr/>
        </p:nvCxnSpPr>
        <p:spPr>
          <a:xfrm flipH="1">
            <a:off x="890337" y="1064198"/>
            <a:ext cx="315685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886799" y="765792"/>
            <a:ext cx="1163928" cy="26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latin typeface="Times New Roman" panose="02020603050405020304" pitchFamily="18" charset="0"/>
                <a:cs typeface="Times New Roman" panose="02020603050405020304" pitchFamily="18" charset="0"/>
              </a:rPr>
              <a:t>Upstream</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a:off x="4504388" y="993365"/>
            <a:ext cx="3390363" cy="193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617604" y="677833"/>
            <a:ext cx="1697597" cy="244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latin typeface="Times New Roman" panose="02020603050405020304" pitchFamily="18" charset="0"/>
                <a:cs typeface="Times New Roman" panose="02020603050405020304" pitchFamily="18" charset="0"/>
              </a:rPr>
              <a:t>Down stream</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2348828" y="1444706"/>
            <a:ext cx="2029948" cy="632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imes New Roman" pitchFamily="18" charset="0"/>
                <a:cs typeface="Times New Roman" pitchFamily="18" charset="0"/>
              </a:rPr>
              <a:t>10 sequences upstream </a:t>
            </a:r>
            <a:r>
              <a:rPr lang="en-US" dirty="0" err="1" smtClean="0">
                <a:solidFill>
                  <a:schemeClr val="tx1"/>
                </a:solidFill>
                <a:latin typeface="Times New Roman" pitchFamily="18" charset="0"/>
                <a:cs typeface="Times New Roman" pitchFamily="18" charset="0"/>
              </a:rPr>
              <a:t>pribnow</a:t>
            </a:r>
            <a:r>
              <a:rPr lang="en-US" dirty="0" smtClean="0">
                <a:solidFill>
                  <a:schemeClr val="tx1"/>
                </a:solidFill>
                <a:latin typeface="Times New Roman" pitchFamily="18" charset="0"/>
                <a:cs typeface="Times New Roman" pitchFamily="18" charset="0"/>
              </a:rPr>
              <a:t> box; TATAAT sequence</a:t>
            </a:r>
            <a:endParaRPr lang="en-US" dirty="0">
              <a:solidFill>
                <a:schemeClr val="tx1"/>
              </a:solidFill>
            </a:endParaRPr>
          </a:p>
        </p:txBody>
      </p:sp>
      <p:cxnSp>
        <p:nvCxnSpPr>
          <p:cNvPr id="21" name="Straight Connector 20"/>
          <p:cNvCxnSpPr/>
          <p:nvPr/>
        </p:nvCxnSpPr>
        <p:spPr>
          <a:xfrm>
            <a:off x="3260560" y="1119681"/>
            <a:ext cx="0" cy="1416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51890" y="1577495"/>
            <a:ext cx="2029948" cy="632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imes New Roman" pitchFamily="18" charset="0"/>
                <a:cs typeface="Times New Roman" pitchFamily="18" charset="0"/>
              </a:rPr>
              <a:t>35 sequences upstream recognition sequence; TTGACA sequence</a:t>
            </a:r>
            <a:endParaRPr lang="en-US" dirty="0">
              <a:solidFill>
                <a:schemeClr val="tx1"/>
              </a:solidFill>
            </a:endParaRPr>
          </a:p>
        </p:txBody>
      </p:sp>
      <p:cxnSp>
        <p:nvCxnSpPr>
          <p:cNvPr id="24" name="Straight Connector 23"/>
          <p:cNvCxnSpPr/>
          <p:nvPr/>
        </p:nvCxnSpPr>
        <p:spPr>
          <a:xfrm>
            <a:off x="1766864" y="1103030"/>
            <a:ext cx="0" cy="1416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190593" y="1904859"/>
            <a:ext cx="2008976" cy="6937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latin typeface="Times New Roman" panose="02020603050405020304" pitchFamily="18" charset="0"/>
                <a:cs typeface="Times New Roman" panose="02020603050405020304" pitchFamily="18" charset="0"/>
              </a:rPr>
              <a:t>Initiation site A or G sequence</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28" name="Straight Arrow Connector 27"/>
          <p:cNvCxnSpPr/>
          <p:nvPr/>
        </p:nvCxnSpPr>
        <p:spPr>
          <a:xfrm>
            <a:off x="4378776" y="1266873"/>
            <a:ext cx="385729" cy="6269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42737" y="4416512"/>
            <a:ext cx="7004414" cy="3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428188" y="4349066"/>
            <a:ext cx="0" cy="141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199588" y="4039973"/>
            <a:ext cx="457200" cy="244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latin typeface="Times New Roman" panose="02020603050405020304" pitchFamily="18" charset="0"/>
                <a:cs typeface="Times New Roman" panose="02020603050405020304" pitchFamily="18" charset="0"/>
              </a:rPr>
              <a:t>+1</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32" name="Straight Arrow Connector 31"/>
          <p:cNvCxnSpPr/>
          <p:nvPr/>
        </p:nvCxnSpPr>
        <p:spPr>
          <a:xfrm flipH="1">
            <a:off x="1042737" y="4284671"/>
            <a:ext cx="315685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039199" y="3986265"/>
            <a:ext cx="1163928" cy="26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latin typeface="Times New Roman" panose="02020603050405020304" pitchFamily="18" charset="0"/>
                <a:cs typeface="Times New Roman" panose="02020603050405020304" pitchFamily="18" charset="0"/>
              </a:rPr>
              <a:t>Upstream</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34" name="Straight Arrow Connector 33"/>
          <p:cNvCxnSpPr/>
          <p:nvPr/>
        </p:nvCxnSpPr>
        <p:spPr>
          <a:xfrm>
            <a:off x="4656788" y="4213838"/>
            <a:ext cx="3390363" cy="193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770004" y="3898306"/>
            <a:ext cx="1697597" cy="244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latin typeface="Times New Roman" panose="02020603050405020304" pitchFamily="18" charset="0"/>
                <a:cs typeface="Times New Roman" panose="02020603050405020304" pitchFamily="18" charset="0"/>
              </a:rPr>
              <a:t>Down stream</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36" name="Rectangle 35"/>
          <p:cNvSpPr/>
          <p:nvPr/>
        </p:nvSpPr>
        <p:spPr>
          <a:xfrm>
            <a:off x="2501228" y="4921856"/>
            <a:ext cx="2029948" cy="432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imes New Roman" pitchFamily="18" charset="0"/>
                <a:cs typeface="Times New Roman" pitchFamily="18" charset="0"/>
              </a:rPr>
              <a:t>25 sequences upstream TATA box; TATAAAA sequence</a:t>
            </a:r>
            <a:endParaRPr lang="en-US" dirty="0">
              <a:solidFill>
                <a:schemeClr val="tx1"/>
              </a:solidFill>
            </a:endParaRPr>
          </a:p>
        </p:txBody>
      </p:sp>
      <p:cxnSp>
        <p:nvCxnSpPr>
          <p:cNvPr id="37" name="Straight Connector 36"/>
          <p:cNvCxnSpPr/>
          <p:nvPr/>
        </p:nvCxnSpPr>
        <p:spPr>
          <a:xfrm>
            <a:off x="3412960" y="4340154"/>
            <a:ext cx="0" cy="1416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904290" y="4797968"/>
            <a:ext cx="1617910" cy="632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imes New Roman" pitchFamily="18" charset="0"/>
                <a:cs typeface="Times New Roman" pitchFamily="18" charset="0"/>
              </a:rPr>
              <a:t>75 sequences upstream CAT box; GGCCAATCT</a:t>
            </a:r>
            <a:endParaRPr lang="en-US" dirty="0">
              <a:solidFill>
                <a:schemeClr val="tx1"/>
              </a:solidFill>
            </a:endParaRPr>
          </a:p>
        </p:txBody>
      </p:sp>
      <p:cxnSp>
        <p:nvCxnSpPr>
          <p:cNvPr id="39" name="Straight Connector 38"/>
          <p:cNvCxnSpPr/>
          <p:nvPr/>
        </p:nvCxnSpPr>
        <p:spPr>
          <a:xfrm>
            <a:off x="1919264" y="4323503"/>
            <a:ext cx="0" cy="1416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342993" y="5125332"/>
            <a:ext cx="2008976" cy="6937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latin typeface="Times New Roman" panose="02020603050405020304" pitchFamily="18" charset="0"/>
                <a:cs typeface="Times New Roman" panose="02020603050405020304" pitchFamily="18" charset="0"/>
              </a:rPr>
              <a:t>Initiation site A or G sequence</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41" name="Straight Arrow Connector 40"/>
          <p:cNvCxnSpPr/>
          <p:nvPr/>
        </p:nvCxnSpPr>
        <p:spPr>
          <a:xfrm>
            <a:off x="4531176" y="4487346"/>
            <a:ext cx="385729" cy="6269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254185" y="3281966"/>
            <a:ext cx="4758573" cy="632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smtClean="0">
                <a:solidFill>
                  <a:schemeClr val="tx1"/>
                </a:solidFill>
                <a:latin typeface="Times New Roman" pitchFamily="18" charset="0"/>
                <a:cs typeface="Times New Roman" pitchFamily="18" charset="0"/>
              </a:rPr>
              <a:t>Ultrastructure of eukaryotic gene </a:t>
            </a:r>
            <a:endParaRPr lang="en-US" sz="2400" u="sng" dirty="0">
              <a:solidFill>
                <a:schemeClr val="tx1"/>
              </a:solidFill>
            </a:endParaRPr>
          </a:p>
        </p:txBody>
      </p:sp>
      <p:sp>
        <p:nvSpPr>
          <p:cNvPr id="43" name="Right Brace 42"/>
          <p:cNvSpPr/>
          <p:nvPr/>
        </p:nvSpPr>
        <p:spPr>
          <a:xfrm rot="5400000">
            <a:off x="2317153" y="2057482"/>
            <a:ext cx="393117" cy="149369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Rectangle 43"/>
          <p:cNvSpPr/>
          <p:nvPr/>
        </p:nvSpPr>
        <p:spPr>
          <a:xfrm>
            <a:off x="1661664" y="3031723"/>
            <a:ext cx="1679127" cy="390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Times New Roman" pitchFamily="18" charset="0"/>
                <a:cs typeface="Times New Roman" pitchFamily="18" charset="0"/>
              </a:rPr>
              <a:t>Promoter region </a:t>
            </a:r>
            <a:endParaRPr lang="en-US" dirty="0">
              <a:solidFill>
                <a:srgbClr val="FF0000"/>
              </a:solidFill>
            </a:endParaRPr>
          </a:p>
        </p:txBody>
      </p:sp>
      <p:sp>
        <p:nvSpPr>
          <p:cNvPr id="45" name="Right Brace 44"/>
          <p:cNvSpPr/>
          <p:nvPr/>
        </p:nvSpPr>
        <p:spPr>
          <a:xfrm rot="5400000">
            <a:off x="2469552" y="5230662"/>
            <a:ext cx="393117" cy="1493697"/>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Rectangle 45"/>
          <p:cNvSpPr/>
          <p:nvPr/>
        </p:nvSpPr>
        <p:spPr>
          <a:xfrm>
            <a:off x="1814064" y="6172247"/>
            <a:ext cx="1679127" cy="390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Times New Roman" pitchFamily="18" charset="0"/>
                <a:cs typeface="Times New Roman" pitchFamily="18" charset="0"/>
              </a:rPr>
              <a:t>Promoter region </a:t>
            </a:r>
            <a:endParaRPr lang="en-US" dirty="0">
              <a:solidFill>
                <a:srgbClr val="FF0000"/>
              </a:solidFill>
            </a:endParaRPr>
          </a:p>
        </p:txBody>
      </p:sp>
      <p:sp>
        <p:nvSpPr>
          <p:cNvPr id="47" name="Rectangle 46"/>
          <p:cNvSpPr/>
          <p:nvPr/>
        </p:nvSpPr>
        <p:spPr>
          <a:xfrm>
            <a:off x="458090" y="897298"/>
            <a:ext cx="485310" cy="390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Times New Roman" pitchFamily="18" charset="0"/>
                <a:cs typeface="Times New Roman" pitchFamily="18" charset="0"/>
              </a:rPr>
              <a:t>3/</a:t>
            </a:r>
            <a:endParaRPr lang="en-US" dirty="0">
              <a:solidFill>
                <a:srgbClr val="FF0000"/>
              </a:solidFill>
            </a:endParaRPr>
          </a:p>
        </p:txBody>
      </p:sp>
      <p:sp>
        <p:nvSpPr>
          <p:cNvPr id="48" name="Rectangle 47"/>
          <p:cNvSpPr/>
          <p:nvPr/>
        </p:nvSpPr>
        <p:spPr>
          <a:xfrm>
            <a:off x="7841688" y="988617"/>
            <a:ext cx="485310" cy="390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Times New Roman" pitchFamily="18" charset="0"/>
                <a:cs typeface="Times New Roman" pitchFamily="18" charset="0"/>
              </a:rPr>
              <a:t>5/</a:t>
            </a:r>
            <a:endParaRPr lang="en-US" dirty="0">
              <a:solidFill>
                <a:srgbClr val="FF0000"/>
              </a:solidFill>
            </a:endParaRPr>
          </a:p>
        </p:txBody>
      </p:sp>
      <p:sp>
        <p:nvSpPr>
          <p:cNvPr id="49" name="Rectangle 48"/>
          <p:cNvSpPr/>
          <p:nvPr/>
        </p:nvSpPr>
        <p:spPr>
          <a:xfrm>
            <a:off x="8008080" y="4221047"/>
            <a:ext cx="485310" cy="390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Times New Roman" pitchFamily="18" charset="0"/>
                <a:cs typeface="Times New Roman" pitchFamily="18" charset="0"/>
              </a:rPr>
              <a:t>5/</a:t>
            </a:r>
            <a:endParaRPr lang="en-US" dirty="0">
              <a:solidFill>
                <a:srgbClr val="FF0000"/>
              </a:solidFill>
            </a:endParaRPr>
          </a:p>
        </p:txBody>
      </p:sp>
      <p:sp>
        <p:nvSpPr>
          <p:cNvPr id="50" name="Rectangle 49"/>
          <p:cNvSpPr/>
          <p:nvPr/>
        </p:nvSpPr>
        <p:spPr>
          <a:xfrm>
            <a:off x="596498" y="4203824"/>
            <a:ext cx="485310" cy="390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Times New Roman" pitchFamily="18" charset="0"/>
                <a:cs typeface="Times New Roman" pitchFamily="18" charset="0"/>
              </a:rPr>
              <a:t>3/</a:t>
            </a:r>
            <a:endParaRPr lang="en-US" dirty="0">
              <a:solidFill>
                <a:srgbClr val="FF0000"/>
              </a:solidFill>
            </a:endParaRPr>
          </a:p>
        </p:txBody>
      </p:sp>
      <p:sp>
        <p:nvSpPr>
          <p:cNvPr id="51" name="Rectangle 50"/>
          <p:cNvSpPr/>
          <p:nvPr/>
        </p:nvSpPr>
        <p:spPr>
          <a:xfrm>
            <a:off x="6143372" y="1312284"/>
            <a:ext cx="2768808" cy="6937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latin typeface="Times New Roman" panose="02020603050405020304" pitchFamily="18" charset="0"/>
                <a:cs typeface="Times New Roman" panose="02020603050405020304" pitchFamily="18" charset="0"/>
              </a:rPr>
              <a:t>Termination sequences (e.g. TCCGGAGCACCATTAGCGTCCGGA)</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653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Gene Works to Make a Protein? (Gene Expression)</a:t>
            </a:r>
            <a:endParaRPr lang="en-US" dirty="0"/>
          </a:p>
        </p:txBody>
      </p:sp>
      <p:sp>
        <p:nvSpPr>
          <p:cNvPr id="3" name="Content Placeholder 2"/>
          <p:cNvSpPr>
            <a:spLocks noGrp="1"/>
          </p:cNvSpPr>
          <p:nvPr>
            <p:ph idx="1"/>
          </p:nvPr>
        </p:nvSpPr>
        <p:spPr/>
        <p:txBody>
          <a:bodyPr/>
          <a:lstStyle/>
          <a:p>
            <a:r>
              <a:rPr lang="en-US" dirty="0" smtClean="0"/>
              <a:t>RNAs get transcribed from genes</a:t>
            </a:r>
          </a:p>
          <a:p>
            <a:r>
              <a:rPr lang="en-US" dirty="0" smtClean="0"/>
              <a:t>They further translated into polypeptide chains </a:t>
            </a:r>
          </a:p>
          <a:p>
            <a:r>
              <a:rPr lang="en-US" dirty="0" smtClean="0"/>
              <a:t>Thus gene expression is divided into two main processes</a:t>
            </a:r>
          </a:p>
          <a:p>
            <a:pPr marL="0" indent="0">
              <a:buNone/>
            </a:pPr>
            <a:r>
              <a:rPr lang="en-US" dirty="0" smtClean="0"/>
              <a:t>	1-	Transcription: RNA synthesis</a:t>
            </a:r>
          </a:p>
          <a:p>
            <a:pPr marL="0" indent="0">
              <a:buNone/>
            </a:pPr>
            <a:r>
              <a:rPr lang="en-US" dirty="0" smtClean="0"/>
              <a:t>	2-	Translation: polypeptide chain 			synthesis </a:t>
            </a:r>
            <a:endParaRPr lang="en-US" dirty="0"/>
          </a:p>
        </p:txBody>
      </p:sp>
    </p:spTree>
    <p:extLst>
      <p:ext uri="{BB962C8B-B14F-4D97-AF65-F5344CB8AC3E}">
        <p14:creationId xmlns:p14="http://schemas.microsoft.com/office/powerpoint/2010/main" val="41081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62400" cy="1143000"/>
          </a:xfrm>
        </p:spPr>
        <p:txBody>
          <a:bodyPr/>
          <a:lstStyle/>
          <a:p>
            <a:r>
              <a:rPr lang="en-US" dirty="0" smtClean="0"/>
              <a:t>Transcription </a:t>
            </a:r>
            <a:endParaRPr lang="en-US" dirty="0"/>
          </a:p>
        </p:txBody>
      </p:sp>
      <p:sp>
        <p:nvSpPr>
          <p:cNvPr id="3" name="Content Placeholder 2"/>
          <p:cNvSpPr>
            <a:spLocks noGrp="1"/>
          </p:cNvSpPr>
          <p:nvPr>
            <p:ph idx="1"/>
          </p:nvPr>
        </p:nvSpPr>
        <p:spPr>
          <a:xfrm>
            <a:off x="0" y="1295402"/>
            <a:ext cx="4343400" cy="4830763"/>
          </a:xfrm>
        </p:spPr>
        <p:txBody>
          <a:bodyPr>
            <a:normAutofit/>
          </a:bodyPr>
          <a:lstStyle/>
          <a:p>
            <a:r>
              <a:rPr lang="en-US" dirty="0" smtClean="0"/>
              <a:t>Transcription is the process of RNA synthesis</a:t>
            </a:r>
          </a:p>
          <a:p>
            <a:r>
              <a:rPr lang="en-US" dirty="0" smtClean="0"/>
              <a:t>Where it occurs? </a:t>
            </a:r>
          </a:p>
          <a:p>
            <a:r>
              <a:rPr lang="en-US" dirty="0" smtClean="0"/>
              <a:t>In prokaryotes it occurs in cell lumen</a:t>
            </a:r>
          </a:p>
          <a:p>
            <a:r>
              <a:rPr lang="en-US" dirty="0" smtClean="0"/>
              <a:t>In eukaryotes it occurs in nucleus </a:t>
            </a:r>
          </a:p>
          <a:p>
            <a:r>
              <a:rPr lang="en-US" dirty="0" err="1" smtClean="0"/>
              <a:t>rRNA</a:t>
            </a:r>
            <a:r>
              <a:rPr lang="en-US" dirty="0" smtClean="0"/>
              <a:t> synthesis occurs in nucleolus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838700" y="-791640"/>
            <a:ext cx="3505200" cy="4191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787904" y="2899828"/>
            <a:ext cx="3666069" cy="4250274"/>
          </a:xfrm>
          <a:prstGeom prst="rect">
            <a:avLst/>
          </a:prstGeom>
        </p:spPr>
      </p:pic>
    </p:spTree>
    <p:extLst>
      <p:ext uri="{BB962C8B-B14F-4D97-AF65-F5344CB8AC3E}">
        <p14:creationId xmlns:p14="http://schemas.microsoft.com/office/powerpoint/2010/main" val="114183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533775" y="9525"/>
            <a:ext cx="6858000" cy="6800850"/>
          </a:xfrm>
          <a:prstGeom prst="rect">
            <a:avLst/>
          </a:prstGeom>
        </p:spPr>
      </p:pic>
      <p:sp>
        <p:nvSpPr>
          <p:cNvPr id="3" name="Content Placeholder 2"/>
          <p:cNvSpPr>
            <a:spLocks noGrp="1"/>
          </p:cNvSpPr>
          <p:nvPr>
            <p:ph idx="1"/>
          </p:nvPr>
        </p:nvSpPr>
        <p:spPr>
          <a:xfrm>
            <a:off x="0" y="-19050"/>
            <a:ext cx="3981450" cy="6877050"/>
          </a:xfrm>
          <a:solidFill>
            <a:schemeClr val="bg1"/>
          </a:solidFill>
        </p:spPr>
        <p:txBody>
          <a:bodyPr>
            <a:normAutofit/>
          </a:bodyPr>
          <a:lstStyle/>
          <a:p>
            <a:endParaRPr lang="en-US" dirty="0"/>
          </a:p>
          <a:p>
            <a:endParaRPr lang="en-US" dirty="0"/>
          </a:p>
          <a:p>
            <a:r>
              <a:rPr lang="en-US" dirty="0"/>
              <a:t>Only one strand (sense strand) of DNA for a given gene gets transcribed</a:t>
            </a:r>
          </a:p>
          <a:p>
            <a:r>
              <a:rPr lang="en-US" dirty="0"/>
              <a:t>Both strands are transcribed but for different genes </a:t>
            </a:r>
          </a:p>
          <a:p>
            <a:r>
              <a:rPr lang="en-US" dirty="0"/>
              <a:t>Initiation, elongation and termination of RNA have specific requirements</a:t>
            </a:r>
          </a:p>
          <a:p>
            <a:pPr marL="0" indent="0">
              <a:buNone/>
            </a:pPr>
            <a:endParaRPr lang="en-US" dirty="0"/>
          </a:p>
        </p:txBody>
      </p:sp>
    </p:spTree>
    <p:extLst>
      <p:ext uri="{BB962C8B-B14F-4D97-AF65-F5344CB8AC3E}">
        <p14:creationId xmlns:p14="http://schemas.microsoft.com/office/powerpoint/2010/main" val="197011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113"/>
            <a:ext cx="8229600" cy="1143000"/>
          </a:xfrm>
        </p:spPr>
        <p:txBody>
          <a:bodyPr/>
          <a:lstStyle/>
          <a:p>
            <a:r>
              <a:rPr lang="en-US" dirty="0" smtClean="0">
                <a:latin typeface="Times New Roman" pitchFamily="18" charset="0"/>
                <a:cs typeface="Times New Roman" pitchFamily="18" charset="0"/>
              </a:rPr>
              <a:t>Initiation of RNA synthesis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47921" y="847168"/>
            <a:ext cx="8843681" cy="5858432"/>
          </a:xfrm>
        </p:spPr>
        <p:txBody>
          <a:bodyPr>
            <a:normAutofit/>
          </a:bodyPr>
          <a:lstStyle/>
          <a:p>
            <a:pPr marL="0" indent="0">
              <a:buNone/>
            </a:pPr>
            <a:r>
              <a:rPr lang="en-US" b="1" u="sng" dirty="0" smtClean="0">
                <a:latin typeface="Times New Roman" pitchFamily="18" charset="0"/>
                <a:cs typeface="Times New Roman" pitchFamily="18" charset="0"/>
              </a:rPr>
              <a:t>Promoter region </a:t>
            </a:r>
            <a:r>
              <a:rPr lang="en-US" dirty="0" smtClean="0">
                <a:latin typeface="Times New Roman" pitchFamily="18" charset="0"/>
                <a:cs typeface="Times New Roman" pitchFamily="18" charset="0"/>
              </a:rPr>
              <a:t>There are specific regions in DNA molecule from where transcription starts </a:t>
            </a:r>
          </a:p>
          <a:p>
            <a:r>
              <a:rPr lang="en-US" dirty="0" smtClean="0">
                <a:latin typeface="Times New Roman" pitchFamily="18" charset="0"/>
                <a:cs typeface="Times New Roman" pitchFamily="18" charset="0"/>
              </a:rPr>
              <a:t>Promoter region determines which of the two DNA strands will transcribe</a:t>
            </a:r>
          </a:p>
          <a:p>
            <a:r>
              <a:rPr lang="en-US" dirty="0" smtClean="0">
                <a:latin typeface="Times New Roman" pitchFamily="18" charset="0"/>
                <a:cs typeface="Times New Roman" pitchFamily="18" charset="0"/>
              </a:rPr>
              <a:t>In prokaryotes, two conserve sequences occur at 10 (</a:t>
            </a:r>
            <a:r>
              <a:rPr lang="en-US" dirty="0" err="1" smtClean="0">
                <a:latin typeface="Times New Roman" pitchFamily="18" charset="0"/>
                <a:cs typeface="Times New Roman" pitchFamily="18" charset="0"/>
              </a:rPr>
              <a:t>pribnow</a:t>
            </a:r>
            <a:r>
              <a:rPr lang="en-US" dirty="0" smtClean="0">
                <a:latin typeface="Times New Roman" pitchFamily="18" charset="0"/>
                <a:cs typeface="Times New Roman" pitchFamily="18" charset="0"/>
              </a:rPr>
              <a:t> box; TATAAT sequence) and 35 nucleotides (recognition sequence; TTGACA sequence) upstream of the initiation point in promoter region.  </a:t>
            </a:r>
          </a:p>
          <a:p>
            <a:r>
              <a:rPr lang="en-US" dirty="0" smtClean="0">
                <a:latin typeface="Times New Roman" pitchFamily="18" charset="0"/>
                <a:cs typeface="Times New Roman" pitchFamily="18" charset="0"/>
              </a:rPr>
              <a:t>In eukaryotes, these sequences are 25 (TATA box; TATAAAA sequence) and 75 sequences (CAT box; GGCCAATCT) upstream of transcription initiation site in promoter region  </a:t>
            </a:r>
          </a:p>
        </p:txBody>
      </p:sp>
    </p:spTree>
    <p:extLst>
      <p:ext uri="{BB962C8B-B14F-4D97-AF65-F5344CB8AC3E}">
        <p14:creationId xmlns:p14="http://schemas.microsoft.com/office/powerpoint/2010/main" val="285121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88"/>
            <a:ext cx="8229600" cy="639762"/>
          </a:xfrm>
        </p:spPr>
        <p:txBody>
          <a:bodyPr>
            <a:normAutofit fontScale="90000"/>
          </a:bodyPr>
          <a:lstStyle/>
          <a:p>
            <a:r>
              <a:rPr lang="en-US" dirty="0" smtClean="0"/>
              <a:t>Enzymes involved in transcription </a:t>
            </a:r>
            <a:endParaRPr lang="en-US" dirty="0"/>
          </a:p>
        </p:txBody>
      </p:sp>
      <p:sp>
        <p:nvSpPr>
          <p:cNvPr id="3" name="Content Placeholder 2"/>
          <p:cNvSpPr>
            <a:spLocks noGrp="1"/>
          </p:cNvSpPr>
          <p:nvPr>
            <p:ph idx="1"/>
          </p:nvPr>
        </p:nvSpPr>
        <p:spPr>
          <a:xfrm>
            <a:off x="190500" y="762000"/>
            <a:ext cx="8686800" cy="6096000"/>
          </a:xfrm>
        </p:spPr>
        <p:txBody>
          <a:bodyPr>
            <a:normAutofit fontScale="92500"/>
          </a:bodyPr>
          <a:lstStyle/>
          <a:p>
            <a:pPr marL="0" indent="0">
              <a:buNone/>
            </a:pPr>
            <a:r>
              <a:rPr lang="en-US" dirty="0">
                <a:latin typeface="Times New Roman" pitchFamily="18" charset="0"/>
                <a:cs typeface="Times New Roman" pitchFamily="18" charset="0"/>
              </a:rPr>
              <a:t>Polymerase enzymes are involved in the synthesis of RNA from DNA strand (gene</a:t>
            </a:r>
            <a:r>
              <a:rPr lang="en-US" dirty="0" smtClean="0">
                <a:latin typeface="Times New Roman" pitchFamily="18" charset="0"/>
                <a:cs typeface="Times New Roman" pitchFamily="18" charset="0"/>
              </a:rPr>
              <a:t>)</a:t>
            </a:r>
          </a:p>
          <a:p>
            <a:pPr marL="0" indent="0">
              <a:buNone/>
            </a:pPr>
            <a:r>
              <a:rPr lang="en-US" b="1" u="sng" dirty="0" smtClean="0">
                <a:latin typeface="Times New Roman" pitchFamily="18" charset="0"/>
                <a:cs typeface="Times New Roman" pitchFamily="18" charset="0"/>
              </a:rPr>
              <a:t>Prokaryotes</a:t>
            </a:r>
            <a:r>
              <a:rPr lang="en-US" dirty="0" smtClean="0">
                <a:latin typeface="Times New Roman" pitchFamily="18" charset="0"/>
                <a:cs typeface="Times New Roman" pitchFamily="18" charset="0"/>
              </a:rPr>
              <a:t> polymerase enzyme consists of five polypeptides known as core enzyme. Another polypeptide “Sigma factor” joins with core enzyme to initiate transcription and thereafter it releases from core enzyme</a:t>
            </a:r>
          </a:p>
          <a:p>
            <a:pPr marL="0" indent="0">
              <a:buNone/>
            </a:pPr>
            <a:r>
              <a:rPr lang="en-US" b="1" u="sng" dirty="0" smtClean="0">
                <a:latin typeface="Times New Roman" pitchFamily="18" charset="0"/>
                <a:cs typeface="Times New Roman" pitchFamily="18" charset="0"/>
              </a:rPr>
              <a:t>Eukaryotes </a:t>
            </a:r>
            <a:r>
              <a:rPr lang="en-US" dirty="0" smtClean="0">
                <a:latin typeface="Times New Roman" pitchFamily="18" charset="0"/>
                <a:cs typeface="Times New Roman" pitchFamily="18" charset="0"/>
              </a:rPr>
              <a:t>Polymerase 1 required for </a:t>
            </a:r>
            <a:r>
              <a:rPr lang="en-US" dirty="0" err="1" smtClean="0">
                <a:latin typeface="Times New Roman" pitchFamily="18" charset="0"/>
                <a:cs typeface="Times New Roman" pitchFamily="18" charset="0"/>
              </a:rPr>
              <a:t>rRNA</a:t>
            </a:r>
            <a:r>
              <a:rPr lang="en-US" dirty="0" smtClean="0">
                <a:latin typeface="Times New Roman" pitchFamily="18" charset="0"/>
                <a:cs typeface="Times New Roman" pitchFamily="18" charset="0"/>
              </a:rPr>
              <a:t>, polymerase 11 for mRNA and polymerase 111 for </a:t>
            </a:r>
            <a:r>
              <a:rPr lang="en-US" dirty="0" err="1" smtClean="0">
                <a:latin typeface="Times New Roman" pitchFamily="18" charset="0"/>
                <a:cs typeface="Times New Roman" pitchFamily="18" charset="0"/>
              </a:rPr>
              <a:t>tRNA</a:t>
            </a:r>
            <a:r>
              <a:rPr lang="en-US" dirty="0" smtClean="0">
                <a:latin typeface="Times New Roman" pitchFamily="18" charset="0"/>
                <a:cs typeface="Times New Roman" pitchFamily="18" charset="0"/>
              </a:rPr>
              <a:t> and small nuclear RNA</a:t>
            </a:r>
            <a:endParaRPr lang="en-US" b="1" u="sng" dirty="0" smtClean="0">
              <a:latin typeface="Times New Roman" pitchFamily="18" charset="0"/>
              <a:cs typeface="Times New Roman" pitchFamily="18" charset="0"/>
            </a:endParaRPr>
          </a:p>
          <a:p>
            <a:pPr marL="0" indent="0">
              <a:buNone/>
            </a:pPr>
            <a:r>
              <a:rPr lang="en-US" b="1" u="sng" dirty="0" smtClean="0">
                <a:latin typeface="Times New Roman" pitchFamily="18" charset="0"/>
                <a:cs typeface="Times New Roman" pitchFamily="18" charset="0"/>
              </a:rPr>
              <a:t>Transcription </a:t>
            </a:r>
            <a:r>
              <a:rPr lang="en-US" b="1" u="sng" dirty="0">
                <a:latin typeface="Times New Roman" pitchFamily="18" charset="0"/>
                <a:cs typeface="Times New Roman" pitchFamily="18" charset="0"/>
              </a:rPr>
              <a:t>complex in eukaryotes</a:t>
            </a:r>
          </a:p>
          <a:p>
            <a:pPr marL="0" indent="0">
              <a:buNone/>
            </a:pPr>
            <a:r>
              <a:rPr lang="en-US" dirty="0">
                <a:latin typeface="Times New Roman" pitchFamily="18" charset="0"/>
                <a:cs typeface="Times New Roman" pitchFamily="18" charset="0"/>
              </a:rPr>
              <a:t>In eukaryotes a collection of proteins called transcription factors mediate binding of RNA polymerase to initiate transcription  </a:t>
            </a:r>
          </a:p>
          <a:p>
            <a:pPr marL="0" indent="0">
              <a:buNone/>
            </a:pPr>
            <a:r>
              <a:rPr lang="en-US" dirty="0" smtClean="0">
                <a:latin typeface="Times New Roman" pitchFamily="18" charset="0"/>
                <a:cs typeface="Times New Roman" pitchFamily="18" charset="0"/>
              </a:rPr>
              <a:t>Once the polymerase is firmly attached to promoter region</a:t>
            </a:r>
            <a:r>
              <a:rPr lang="en-US" smtClean="0">
                <a:latin typeface="Times New Roman" pitchFamily="18" charset="0"/>
                <a:cs typeface="Times New Roman" pitchFamily="18" charset="0"/>
              </a:rPr>
              <a:t>, it piers </a:t>
            </a:r>
            <a:r>
              <a:rPr lang="en-US" dirty="0">
                <a:latin typeface="Times New Roman" pitchFamily="18" charset="0"/>
                <a:cs typeface="Times New Roman" pitchFamily="18" charset="0"/>
              </a:rPr>
              <a:t>the DNA strand apart and starts transcription of RNA from specific start point </a:t>
            </a:r>
          </a:p>
          <a:p>
            <a:endParaRPr lang="en-US" dirty="0"/>
          </a:p>
        </p:txBody>
      </p:sp>
    </p:spTree>
    <p:extLst>
      <p:ext uri="{BB962C8B-B14F-4D97-AF65-F5344CB8AC3E}">
        <p14:creationId xmlns:p14="http://schemas.microsoft.com/office/powerpoint/2010/main" val="424834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Elongation of RNA Transcript </a:t>
            </a:r>
            <a:endParaRPr lang="en-US" dirty="0"/>
          </a:p>
        </p:txBody>
      </p:sp>
      <p:sp>
        <p:nvSpPr>
          <p:cNvPr id="3" name="Content Placeholder 2"/>
          <p:cNvSpPr>
            <a:spLocks noGrp="1"/>
          </p:cNvSpPr>
          <p:nvPr>
            <p:ph idx="1"/>
          </p:nvPr>
        </p:nvSpPr>
        <p:spPr/>
        <p:txBody>
          <a:bodyPr/>
          <a:lstStyle/>
          <a:p>
            <a:r>
              <a:rPr lang="en-CA" dirty="0" smtClean="0"/>
              <a:t>Contrary to DNA synthesis, RNA synthesis </a:t>
            </a:r>
            <a:r>
              <a:rPr lang="en-CA" b="1" u="sng" dirty="0" smtClean="0"/>
              <a:t>“does not require a primer”</a:t>
            </a:r>
            <a:r>
              <a:rPr lang="en-CA" dirty="0" smtClean="0"/>
              <a:t> to initiate transcription.  </a:t>
            </a:r>
          </a:p>
          <a:p>
            <a:r>
              <a:rPr lang="en-CA" dirty="0" smtClean="0"/>
              <a:t>Polymerase enzyme directly start adding nucleotide sequences complementary to DNA template stand. </a:t>
            </a:r>
            <a:endParaRPr lang="en-US" dirty="0"/>
          </a:p>
        </p:txBody>
      </p:sp>
    </p:spTree>
    <p:extLst>
      <p:ext uri="{BB962C8B-B14F-4D97-AF65-F5344CB8AC3E}">
        <p14:creationId xmlns:p14="http://schemas.microsoft.com/office/powerpoint/2010/main" val="25117190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TotalTime>
  <Words>991</Words>
  <Application>Microsoft Office PowerPoint</Application>
  <PresentationFormat>On-screen Show (4:3)</PresentationFormat>
  <Paragraphs>93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From Gene to Protein </vt:lpstr>
      <vt:lpstr>What is gene?</vt:lpstr>
      <vt:lpstr>PowerPoint Presentation</vt:lpstr>
      <vt:lpstr>How Gene Works to Make a Protein? (Gene Expression)</vt:lpstr>
      <vt:lpstr>Transcription </vt:lpstr>
      <vt:lpstr>PowerPoint Presentation</vt:lpstr>
      <vt:lpstr>Initiation of RNA synthesis </vt:lpstr>
      <vt:lpstr>Enzymes involved in transcription </vt:lpstr>
      <vt:lpstr>Elongation of RNA Transcript </vt:lpstr>
      <vt:lpstr>PowerPoint Presentation</vt:lpstr>
      <vt:lpstr>Termination of RNA in Prokaryotes</vt:lpstr>
      <vt:lpstr>Termination RNA transcript (continued) </vt:lpstr>
      <vt:lpstr>RNA Transcription termination in Eukaryotes </vt:lpstr>
      <vt:lpstr>Eukaryotic cells modify RNA after transcription </vt:lpstr>
      <vt:lpstr>PowerPoint Presentation</vt:lpstr>
      <vt:lpstr>RNA splicing: Introns, exons </vt:lpstr>
      <vt:lpstr>PowerPoint Presentation</vt:lpstr>
      <vt:lpstr>Mechanism of RNA splicing </vt:lpstr>
      <vt:lpstr>PowerPoint Presentation</vt:lpstr>
      <vt:lpstr>Functional and evolutionary importance of introns </vt:lpstr>
      <vt:lpstr>Translation: the process of polypeptide chain synthesis from mRNA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Gene to Protein</dc:title>
  <dc:creator>Shamim Gul</dc:creator>
  <cp:lastModifiedBy>Shamim Gul</cp:lastModifiedBy>
  <cp:revision>30</cp:revision>
  <dcterms:created xsi:type="dcterms:W3CDTF">2020-06-22T15:20:39Z</dcterms:created>
  <dcterms:modified xsi:type="dcterms:W3CDTF">2020-07-15T06:02:03Z</dcterms:modified>
</cp:coreProperties>
</file>