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2"/>
  </p:notesMasterIdLst>
  <p:sldIdLst>
    <p:sldId id="313" r:id="rId2"/>
    <p:sldId id="388" r:id="rId3"/>
    <p:sldId id="366" r:id="rId4"/>
    <p:sldId id="389" r:id="rId5"/>
    <p:sldId id="390" r:id="rId6"/>
    <p:sldId id="394" r:id="rId7"/>
    <p:sldId id="352" r:id="rId8"/>
    <p:sldId id="353" r:id="rId9"/>
    <p:sldId id="391" r:id="rId10"/>
    <p:sldId id="382" r:id="rId11"/>
    <p:sldId id="355" r:id="rId12"/>
    <p:sldId id="387" r:id="rId13"/>
    <p:sldId id="370" r:id="rId14"/>
    <p:sldId id="383" r:id="rId15"/>
    <p:sldId id="371" r:id="rId16"/>
    <p:sldId id="372" r:id="rId17"/>
    <p:sldId id="373" r:id="rId18"/>
    <p:sldId id="380" r:id="rId19"/>
    <p:sldId id="374" r:id="rId20"/>
    <p:sldId id="393" r:id="rId21"/>
    <p:sldId id="375" r:id="rId22"/>
    <p:sldId id="379" r:id="rId23"/>
    <p:sldId id="376" r:id="rId24"/>
    <p:sldId id="381" r:id="rId25"/>
    <p:sldId id="378" r:id="rId26"/>
    <p:sldId id="395" r:id="rId27"/>
    <p:sldId id="377" r:id="rId28"/>
    <p:sldId id="361" r:id="rId29"/>
    <p:sldId id="362" r:id="rId30"/>
    <p:sldId id="392"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0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0108" autoAdjust="0"/>
  </p:normalViewPr>
  <p:slideViewPr>
    <p:cSldViewPr>
      <p:cViewPr varScale="1">
        <p:scale>
          <a:sx n="66" d="100"/>
          <a:sy n="66"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6"/>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310BBFB-8A4B-4D49-8560-44D47F1E8091}" type="slidenum">
              <a:rPr lang="en-US"/>
              <a:pPr>
                <a:defRPr/>
              </a:pPr>
              <a:t>‹#›</a:t>
            </a:fld>
            <a:endParaRPr lang="en-US"/>
          </a:p>
        </p:txBody>
      </p:sp>
    </p:spTree>
    <p:extLst>
      <p:ext uri="{BB962C8B-B14F-4D97-AF65-F5344CB8AC3E}">
        <p14:creationId xmlns:p14="http://schemas.microsoft.com/office/powerpoint/2010/main" val="4023520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Too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10BBFB-8A4B-4D49-8560-44D47F1E8091}" type="slidenum">
              <a:rPr lang="en-US" smtClean="0"/>
              <a:pPr>
                <a:defRPr/>
              </a:pPr>
              <a:t>1</a:t>
            </a:fld>
            <a:endParaRPr lang="en-US"/>
          </a:p>
        </p:txBody>
      </p:sp>
    </p:spTree>
    <p:extLst>
      <p:ext uri="{BB962C8B-B14F-4D97-AF65-F5344CB8AC3E}">
        <p14:creationId xmlns:p14="http://schemas.microsoft.com/office/powerpoint/2010/main" val="70600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CA54B6-8189-4E7C-94D8-916692293CDD}" type="slidenum">
              <a:rPr lang="en-US" smtClean="0">
                <a:latin typeface="Times New Roman" charset="0"/>
              </a:rPr>
              <a:pPr/>
              <a:t>8</a:t>
            </a:fld>
            <a:endParaRPr lang="en-US" smtClean="0">
              <a:latin typeface="Times New Roman" charset="0"/>
            </a:endParaRPr>
          </a:p>
        </p:txBody>
      </p:sp>
      <p:sp>
        <p:nvSpPr>
          <p:cNvPr id="3277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D38506-46DF-4D09-BC3F-F9EB0A3CB9BF}" type="slidenum">
              <a:rPr lang="en-US" smtClean="0">
                <a:latin typeface="Times New Roman" charset="0"/>
              </a:rPr>
              <a:pPr/>
              <a:t>13</a:t>
            </a:fld>
            <a:endParaRPr lang="en-US" smtClean="0">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smtClean="0">
                <a:latin typeface="Times New Roman" charset="0"/>
              </a:rPr>
              <a:t>On-the-job training</a:t>
            </a:r>
            <a:r>
              <a:rPr lang="en-US" smtClean="0">
                <a:latin typeface="Times New Roman" charset="0"/>
              </a:rPr>
              <a:t> takes place in a normal working situation, using the actual </a:t>
            </a:r>
            <a:r>
              <a:rPr lang="en-US" smtClean="0">
                <a:latin typeface="Times New Roman" charset="0"/>
                <a:hlinkClick r:id="rId3" tooltip="Tool"/>
              </a:rPr>
              <a:t>tools</a:t>
            </a:r>
            <a:r>
              <a:rPr lang="en-US" smtClean="0">
                <a:latin typeface="Times New Roman" charset="0"/>
              </a:rPr>
              <a:t>, equipment, documents or materials that trainees will use when fully trained. On-the-job training has a general reputation as most effective for vocational work.</a:t>
            </a:r>
          </a:p>
          <a:p>
            <a:r>
              <a:rPr lang="en-US" b="1" u="sng" smtClean="0">
                <a:latin typeface="Times New Roman" charset="0"/>
              </a:rPr>
              <a:t>Off-the-job training</a:t>
            </a:r>
            <a:r>
              <a:rPr lang="en-US" smtClean="0">
                <a:latin typeface="Times New Roman" charset="0"/>
              </a:rPr>
              <a:t> takes place away from normal work situations — implying that the employee does not count as a directly productive worker while such training takes place. Off-the-job training has the advantage that it allows people to get away from work and concentrate more thoroughly on the training itself. This type of training has proven more effective in inculcating concepts and ideas.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5DC6D1-922B-4EE6-A140-BA7619C848A3}" type="slidenum">
              <a:rPr lang="en-US" smtClean="0">
                <a:latin typeface="Times New Roman" charset="0"/>
              </a:rPr>
              <a:pPr/>
              <a:t>17</a:t>
            </a:fld>
            <a:endParaRPr lang="en-US" smtClean="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smtClean="0">
                <a:latin typeface="Times New Roman" charset="0"/>
              </a:rPr>
              <a:t>Seminar</a:t>
            </a:r>
            <a:r>
              <a:rPr lang="en-US" sz="1000" smtClean="0">
                <a:latin typeface="Times New Roman" charset="0"/>
              </a:rPr>
              <a:t> is, generally, a form of academic instruction, either at a university or offered by a commercial or professional organization. It has the function of bringing together small groups for recurring meetings, focusing each time on some particular subject, in which everyone present is requested to actively participate. This is often accomplished through an ongoing Socratic dialogue with a seminar leader or instructor, or through a more formal presentation of research. Normally, participants must not be beginners in the field under discussion (at US universities, seminar classes are generally reserved for upper-class students, although at UK and Australian universities seminars are often used for all years). The idea behind the seminar system is to familiarize students more extensively with the methodology of their chosen subject and also to allow them to interact with examples of the practical problems that always crop up during research work. It is essentially a place where assigned readings are discussed, questions can be raised and debates conducted. It is relatively informal, at least compared to the lecture system of academic instruction.</a:t>
            </a:r>
          </a:p>
          <a:p>
            <a:r>
              <a:rPr lang="en-US" sz="1000" smtClean="0">
                <a:latin typeface="Times New Roman" charset="0"/>
              </a:rPr>
              <a:t>In some European universities, a </a:t>
            </a:r>
            <a:r>
              <a:rPr lang="en-US" sz="1000" i="1" smtClean="0">
                <a:latin typeface="Times New Roman" charset="0"/>
              </a:rPr>
              <a:t>seminar</a:t>
            </a:r>
            <a:r>
              <a:rPr lang="en-US" sz="1000" smtClean="0">
                <a:latin typeface="Times New Roman" charset="0"/>
              </a:rPr>
              <a:t> may be a large lecture course, especially when conducted by a renowned thinker (regardless of the size of the audience or the scope of student participation in discussion). Some non-English speaking countries in Europe use the word </a:t>
            </a:r>
            <a:r>
              <a:rPr lang="en-US" sz="1000" i="1" smtClean="0">
                <a:latin typeface="Times New Roman" charset="0"/>
              </a:rPr>
              <a:t>seminar</a:t>
            </a:r>
            <a:r>
              <a:rPr lang="en-US" sz="1000" smtClean="0">
                <a:latin typeface="Times New Roman" charset="0"/>
              </a:rPr>
              <a:t> (e.g., German </a:t>
            </a:r>
            <a:r>
              <a:rPr lang="en-US" sz="1000" i="1" smtClean="0">
                <a:latin typeface="Times New Roman" charset="0"/>
              </a:rPr>
              <a:t>Seminar</a:t>
            </a:r>
            <a:r>
              <a:rPr lang="en-US" sz="1000" smtClean="0">
                <a:latin typeface="Times New Roman" charset="0"/>
              </a:rPr>
              <a:t>, Slovenian </a:t>
            </a:r>
            <a:r>
              <a:rPr lang="en-US" sz="1000" i="1" smtClean="0">
                <a:latin typeface="Times New Roman" charset="0"/>
              </a:rPr>
              <a:t>seminar</a:t>
            </a:r>
            <a:r>
              <a:rPr lang="en-US" sz="1000" smtClean="0">
                <a:latin typeface="Times New Roman" charset="0"/>
              </a:rPr>
              <a:t>, etc.) to refer to a university class that includes a term paper or project, as opposed to a lecture class (i.e., German </a:t>
            </a:r>
            <a:r>
              <a:rPr lang="en-US" sz="1000" i="1" smtClean="0">
                <a:latin typeface="Times New Roman" charset="0"/>
              </a:rPr>
              <a:t>Vorlesung</a:t>
            </a:r>
            <a:r>
              <a:rPr lang="en-US" sz="1000" smtClean="0">
                <a:latin typeface="Times New Roman" charset="0"/>
              </a:rPr>
              <a:t>, Slovenian </a:t>
            </a:r>
            <a:r>
              <a:rPr lang="en-US" sz="1000" i="1" smtClean="0">
                <a:latin typeface="Times New Roman" charset="0"/>
              </a:rPr>
              <a:t>predavanje</a:t>
            </a:r>
            <a:r>
              <a:rPr lang="en-US" sz="1000" smtClean="0">
                <a:latin typeface="Times New Roman" charset="0"/>
              </a:rPr>
              <a:t>, etc.). This does not correspond to English use of the term.</a:t>
            </a:r>
          </a:p>
          <a:p>
            <a:r>
              <a:rPr lang="en-US" sz="1000" smtClean="0">
                <a:latin typeface="Times New Roman" charset="0"/>
              </a:rPr>
              <a:t>Increasingly, the term "seminar" is used to describe a commercial event (though sometimes free to attend) where delegates are given information and instruction in a subject such as property investing, other types of investing, Internet marketing, self-improvement or a wide range of topics, by experts in that field</a:t>
            </a:r>
          </a:p>
          <a:p>
            <a:endParaRPr lang="en-US" sz="1000"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B775BD-3E5E-4D43-8E53-00DBA676C82C}" type="slidenum">
              <a:rPr lang="en-US" smtClean="0">
                <a:latin typeface="Times New Roman" charset="0"/>
              </a:rPr>
              <a:pPr/>
              <a:t>18</a:t>
            </a:fld>
            <a:endParaRPr lang="en-US" smtClean="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4DF4F0-1050-48A7-A539-3148881F3B7B}" type="slidenum">
              <a:rPr lang="en-US" smtClean="0">
                <a:latin typeface="Times New Roman" charset="0"/>
              </a:rPr>
              <a:pPr/>
              <a:t>28</a:t>
            </a:fld>
            <a:endParaRPr lang="en-US" smtClean="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grpSp>
      </p:grpSp>
      <p:sp>
        <p:nvSpPr>
          <p:cNvPr id="8705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706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1543F3E7-419D-4AD7-A408-DC9B9ABBE98E}" type="slidenum">
              <a:rPr lang="en-US"/>
              <a:pPr>
                <a:defRPr/>
              </a:pPr>
              <a:t>‹#›</a:t>
            </a:fld>
            <a:endParaRPr lang="en-US"/>
          </a:p>
        </p:txBody>
      </p:sp>
    </p:spTree>
    <p:extLst>
      <p:ext uri="{BB962C8B-B14F-4D97-AF65-F5344CB8AC3E}">
        <p14:creationId xmlns:p14="http://schemas.microsoft.com/office/powerpoint/2010/main" val="257426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1B291E-A173-42E2-9C81-3759DBA4BE0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6382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B9E476A-FBE0-4065-8385-A1CAB90273E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766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46A54E2-4E40-460B-8C1A-ABA1E100C0C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716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B62FB4A-B40E-475E-9D6A-803785F1FB7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85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1535040-FA6E-4C2E-92AE-90FA4CE9F48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055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5C56879-9C11-447F-829F-57DF181BFE97}"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79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6278F379-3BC6-459A-9065-405A7FCBFC7B}"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165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9FC7A2F-8059-41E9-B547-3D00030694A2}"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63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7B2185C-3CBF-4EBF-813D-7AFD85A142E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134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9D6E8C-5B90-46BE-87B7-F686A51687D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46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7B9B552-304D-4463-9289-A570F152F8F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104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6394559-FC66-40AA-9C24-CCB59D223A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07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FED740E-877E-4C60-9F47-8AEDDA9DE57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582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3B67E75-73E5-4C55-8999-8C13E5CB4212}"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901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D2386F0-52FF-4B0A-8817-A6DC44E31B9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98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C4CC107-35F3-4D9F-AFEE-A8EE1514D28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314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8601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D72A6757-6B9A-4081-80D5-2B7E4F3D0F8B}"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31"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3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4"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1" grpId="0" build="p">
        <p:tmplLst>
          <p:tmpl lvl="1">
            <p:tnLst>
              <p:par>
                <p:cTn presetID="1" presetClass="entr" presetSubtype="0" fill="hold" nodeType="clickEffect">
                  <p:stCondLst>
                    <p:cond delay="0"/>
                  </p:stCondLst>
                  <p:childTnLst>
                    <p:set>
                      <p:cBhvr>
                        <p:cTn dur="1" fill="hold">
                          <p:stCondLst>
                            <p:cond delay="0"/>
                          </p:stCondLst>
                        </p:cTn>
                        <p:tgtEl>
                          <p:spTgt spid="8603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6031"/>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latin typeface="Times New Roman" charset="0"/>
              </a:rPr>
              <a:t>Training &amp; Development</a:t>
            </a:r>
          </a:p>
        </p:txBody>
      </p:sp>
      <p:sp>
        <p:nvSpPr>
          <p:cNvPr id="3075" name="Text Box 6"/>
          <p:cNvSpPr txBox="1">
            <a:spLocks noChangeArrowheads="1"/>
          </p:cNvSpPr>
          <p:nvPr/>
        </p:nvSpPr>
        <p:spPr bwMode="auto">
          <a:xfrm>
            <a:off x="2901950" y="1303338"/>
            <a:ext cx="2505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b="1" dirty="0">
              <a:latin typeface="Times New Roman" charset="0"/>
            </a:endParaRPr>
          </a:p>
        </p:txBody>
      </p:sp>
      <p:sp>
        <p:nvSpPr>
          <p:cNvPr id="3076" name="Text Box 8"/>
          <p:cNvSpPr txBox="1">
            <a:spLocks noChangeArrowheads="1"/>
          </p:cNvSpPr>
          <p:nvPr/>
        </p:nvSpPr>
        <p:spPr bwMode="auto">
          <a:xfrm>
            <a:off x="3054350" y="6313488"/>
            <a:ext cx="5938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B8349B-37D1-4EC0-A9F3-A68120491A6D}" type="slidenum">
              <a:rPr lang="en-US" smtClean="0">
                <a:latin typeface="Arial Black" pitchFamily="34" charset="0"/>
              </a:rPr>
              <a:pPr/>
              <a:t>10</a:t>
            </a:fld>
            <a:endParaRPr lang="en-US" smtClean="0">
              <a:latin typeface="Arial Black" pitchFamily="34" charset="0"/>
            </a:endParaRPr>
          </a:p>
        </p:txBody>
      </p:sp>
      <p:sp>
        <p:nvSpPr>
          <p:cNvPr id="11267" name="Rectangle 10"/>
          <p:cNvSpPr>
            <a:spLocks noGrp="1" noChangeArrowheads="1"/>
          </p:cNvSpPr>
          <p:nvPr>
            <p:ph type="title"/>
          </p:nvPr>
        </p:nvSpPr>
        <p:spPr/>
        <p:txBody>
          <a:bodyPr/>
          <a:lstStyle/>
          <a:p>
            <a:pPr eaLnBrk="1" hangingPunct="1"/>
            <a:endParaRPr lang="en-US" smtClean="0"/>
          </a:p>
        </p:txBody>
      </p:sp>
      <p:sp>
        <p:nvSpPr>
          <p:cNvPr id="17412" name="Rectangle 11"/>
          <p:cNvSpPr>
            <a:spLocks noGrp="1" noChangeArrowheads="1"/>
          </p:cNvSpPr>
          <p:nvPr>
            <p:ph type="body" idx="1"/>
          </p:nvPr>
        </p:nvSpPr>
        <p:spPr>
          <a:xfrm>
            <a:off x="3433763" y="4187825"/>
            <a:ext cx="5710237" cy="2670175"/>
          </a:xfrm>
        </p:spPr>
        <p:txBody>
          <a:bodyPr/>
          <a:lstStyle/>
          <a:p>
            <a:pPr eaLnBrk="1" hangingPunct="1">
              <a:buFont typeface="Wingdings" pitchFamily="2" charset="2"/>
              <a:buChar char="Ø"/>
            </a:pPr>
            <a:r>
              <a:rPr lang="en-US" sz="4000" smtClean="0">
                <a:latin typeface="Times New Roman" charset="0"/>
              </a:rPr>
              <a:t>Need assessment is directed to find out gap between actual and desired Results.</a:t>
            </a:r>
          </a:p>
        </p:txBody>
      </p:sp>
      <p:pic>
        <p:nvPicPr>
          <p:cNvPr id="17413" name="Picture 4" descr="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0" y="393700"/>
            <a:ext cx="9144000" cy="3665538"/>
          </a:xfrm>
          <a:noFill/>
          <a:ln>
            <a:solidFill>
              <a:schemeClr val="tx1"/>
            </a:solidFill>
            <a:miter lim="800000"/>
            <a:headEnd/>
            <a:tailEnd/>
          </a:ln>
        </p:spPr>
      </p:pic>
      <p:pic>
        <p:nvPicPr>
          <p:cNvPr id="17414" name="Picture 7"/>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4079875"/>
            <a:ext cx="3433763" cy="27781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4CD2C7-F268-4816-815B-A09BFD021636}" type="slidenum">
              <a:rPr lang="en-US" smtClean="0">
                <a:latin typeface="Arial Black" pitchFamily="34" charset="0"/>
              </a:rPr>
              <a:pPr/>
              <a:t>11</a:t>
            </a:fld>
            <a:endParaRPr lang="en-US" smtClean="0">
              <a:latin typeface="Arial Black" pitchFamily="34" charset="0"/>
            </a:endParaRPr>
          </a:p>
        </p:txBody>
      </p:sp>
      <p:sp>
        <p:nvSpPr>
          <p:cNvPr id="12291" name="Rectangle 8"/>
          <p:cNvSpPr>
            <a:spLocks noGrp="1" noChangeArrowheads="1"/>
          </p:cNvSpPr>
          <p:nvPr>
            <p:ph type="title"/>
          </p:nvPr>
        </p:nvSpPr>
        <p:spPr>
          <a:xfrm>
            <a:off x="457200" y="165100"/>
            <a:ext cx="8229600" cy="911225"/>
          </a:xfrm>
        </p:spPr>
        <p:txBody>
          <a:bodyPr/>
          <a:lstStyle/>
          <a:p>
            <a:pPr marL="838200" indent="-838200" algn="ctr" eaLnBrk="1" hangingPunct="1"/>
            <a:r>
              <a:rPr lang="en-US" sz="4000" b="1" smtClean="0">
                <a:solidFill>
                  <a:schemeClr val="bg2"/>
                </a:solidFill>
                <a:latin typeface="Times New Roman" charset="0"/>
              </a:rPr>
              <a:t>2.</a:t>
            </a:r>
            <a:r>
              <a:rPr lang="en-US" sz="4000" b="1" u="sng" smtClean="0">
                <a:solidFill>
                  <a:schemeClr val="bg2"/>
                </a:solidFill>
                <a:latin typeface="Times New Roman" charset="0"/>
              </a:rPr>
              <a:t> Establishing T &amp; D Objectives</a:t>
            </a:r>
          </a:p>
        </p:txBody>
      </p:sp>
      <p:graphicFrame>
        <p:nvGraphicFramePr>
          <p:cNvPr id="147460" name="Object 4"/>
          <p:cNvGraphicFramePr>
            <a:graphicFrameLocks noGrp="1" noChangeAspect="1"/>
          </p:cNvGraphicFramePr>
          <p:nvPr>
            <p:ph sz="quarter" idx="1"/>
          </p:nvPr>
        </p:nvGraphicFramePr>
        <p:xfrm>
          <a:off x="0" y="1076325"/>
          <a:ext cx="3281363" cy="2130425"/>
        </p:xfrm>
        <a:graphic>
          <a:graphicData uri="http://schemas.openxmlformats.org/presentationml/2006/ole">
            <mc:AlternateContent xmlns:mc="http://schemas.openxmlformats.org/markup-compatibility/2006">
              <mc:Choice xmlns:v="urn:schemas-microsoft-com:vml" Requires="v">
                <p:oleObj spid="_x0000_s12340" name="Clip" r:id="rId3" imgW="2191817" imgH="1424635" progId="">
                  <p:embed/>
                </p:oleObj>
              </mc:Choice>
              <mc:Fallback>
                <p:oleObj name="Clip" r:id="rId3" imgW="2191817" imgH="1424635" progId="">
                  <p:embed/>
                  <p:pic>
                    <p:nvPicPr>
                      <p:cNvPr id="0" name="Picture 3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6325"/>
                        <a:ext cx="3281363" cy="213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3" name="Rectangle 3"/>
          <p:cNvSpPr>
            <a:spLocks noGrp="1" noChangeArrowheads="1"/>
          </p:cNvSpPr>
          <p:nvPr>
            <p:ph type="body" sz="half" idx="3"/>
          </p:nvPr>
        </p:nvSpPr>
        <p:spPr>
          <a:xfrm>
            <a:off x="3586163" y="1076325"/>
            <a:ext cx="5557837" cy="2579688"/>
          </a:xfrm>
        </p:spPr>
        <p:txBody>
          <a:bodyPr/>
          <a:lstStyle/>
          <a:p>
            <a:pPr marL="533400" indent="-533400" eaLnBrk="1" hangingPunct="1">
              <a:lnSpc>
                <a:spcPct val="90000"/>
              </a:lnSpc>
              <a:buFont typeface="Wingdings" pitchFamily="2" charset="2"/>
              <a:buChar char="Ø"/>
            </a:pPr>
            <a:r>
              <a:rPr lang="en-US" smtClean="0">
                <a:latin typeface="Times New Roman" charset="0"/>
              </a:rPr>
              <a:t>Desired end results</a:t>
            </a:r>
          </a:p>
          <a:p>
            <a:pPr marL="533400" indent="-533400" eaLnBrk="1" hangingPunct="1">
              <a:lnSpc>
                <a:spcPct val="90000"/>
              </a:lnSpc>
              <a:buFont typeface="Wingdings" pitchFamily="2" charset="2"/>
              <a:buChar char="Ø"/>
            </a:pPr>
            <a:r>
              <a:rPr lang="en-US" smtClean="0">
                <a:latin typeface="Times New Roman" charset="0"/>
              </a:rPr>
              <a:t>Clear and concise objectives must be formulated</a:t>
            </a:r>
          </a:p>
          <a:p>
            <a:pPr marL="533400" indent="-533400" eaLnBrk="1" hangingPunct="1">
              <a:lnSpc>
                <a:spcPct val="90000"/>
              </a:lnSpc>
              <a:buFont typeface="Wingdings" pitchFamily="2" charset="2"/>
              <a:buChar char="Ø"/>
            </a:pPr>
            <a:r>
              <a:rPr lang="en-US" smtClean="0">
                <a:latin typeface="Times New Roman" charset="0"/>
              </a:rPr>
              <a:t>Benchmarks</a:t>
            </a:r>
          </a:p>
          <a:p>
            <a:pPr marL="533400" indent="-533400" eaLnBrk="1" hangingPunct="1">
              <a:lnSpc>
                <a:spcPct val="90000"/>
              </a:lnSpc>
              <a:buFont typeface="Wingdings" pitchFamily="2" charset="2"/>
              <a:buChar char="Ø"/>
            </a:pPr>
            <a:r>
              <a:rPr lang="en-US" smtClean="0">
                <a:latin typeface="Times New Roman" charset="0"/>
              </a:rPr>
              <a:t>SMART</a:t>
            </a:r>
          </a:p>
        </p:txBody>
      </p:sp>
      <p:pic>
        <p:nvPicPr>
          <p:cNvPr id="147463" name="Picture 7"/>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l="3618" t="4759" r="11105"/>
          <a:stretch>
            <a:fillRect/>
          </a:stretch>
        </p:blipFill>
        <p:spPr>
          <a:xfrm>
            <a:off x="2901950" y="3808413"/>
            <a:ext cx="6242050" cy="3049587"/>
          </a:xfrm>
          <a:solidFill>
            <a:schemeClr val="bg1"/>
          </a:solidFill>
        </p:spPr>
      </p:pic>
      <p:graphicFrame>
        <p:nvGraphicFramePr>
          <p:cNvPr id="12295" name="Object 10"/>
          <p:cNvGraphicFramePr>
            <a:graphicFrameLocks noChangeAspect="1"/>
          </p:cNvGraphicFramePr>
          <p:nvPr/>
        </p:nvGraphicFramePr>
        <p:xfrm>
          <a:off x="0" y="4083050"/>
          <a:ext cx="2895600" cy="2774950"/>
        </p:xfrm>
        <a:graphic>
          <a:graphicData uri="http://schemas.openxmlformats.org/presentationml/2006/ole">
            <mc:AlternateContent xmlns:mc="http://schemas.openxmlformats.org/markup-compatibility/2006">
              <mc:Choice xmlns:v="urn:schemas-microsoft-com:vml" Requires="v">
                <p:oleObj spid="_x0000_s12341" name="Clip" r:id="rId6" imgW="762610" imgH="730606" progId="">
                  <p:embed/>
                </p:oleObj>
              </mc:Choice>
              <mc:Fallback>
                <p:oleObj name="Clip" r:id="rId6" imgW="762610" imgH="730606" progId="">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83050"/>
                        <a:ext cx="2895600"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7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7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91547B-1B3A-4DF0-8151-7983EDD4C19D}" type="slidenum">
              <a:rPr lang="en-US" smtClean="0">
                <a:latin typeface="Arial Black" pitchFamily="34" charset="0"/>
              </a:rPr>
              <a:pPr/>
              <a:t>12</a:t>
            </a:fld>
            <a:endParaRPr lang="en-US" smtClean="0">
              <a:latin typeface="Arial Black" pitchFamily="34" charset="0"/>
            </a:endParaRPr>
          </a:p>
        </p:txBody>
      </p:sp>
      <p:sp>
        <p:nvSpPr>
          <p:cNvPr id="7" name="Rectangle 4"/>
          <p:cNvSpPr txBox="1">
            <a:spLocks noChangeArrowheads="1"/>
          </p:cNvSpPr>
          <p:nvPr/>
        </p:nvSpPr>
        <p:spPr bwMode="auto">
          <a:xfrm>
            <a:off x="457200" y="165100"/>
            <a:ext cx="8229600" cy="684213"/>
          </a:xfrm>
          <a:prstGeom prst="rect">
            <a:avLst/>
          </a:prstGeom>
          <a:noFill/>
          <a:ln w="9525">
            <a:noFill/>
            <a:miter lim="800000"/>
            <a:headEnd/>
            <a:tailEnd/>
          </a:ln>
          <a:effectLst/>
        </p:spPr>
        <p:txBody>
          <a:bodyPr anchor="ctr"/>
          <a:lstStyle/>
          <a:p>
            <a:pPr marL="838200" indent="-838200" algn="ctr" eaLnBrk="1" hangingPunct="1">
              <a:defRPr/>
            </a:pPr>
            <a:r>
              <a:rPr lang="en-US" sz="3600" b="1" kern="0" dirty="0">
                <a:solidFill>
                  <a:schemeClr val="bg2"/>
                </a:solidFill>
                <a:latin typeface="Times New Roman" pitchFamily="18" charset="0"/>
                <a:ea typeface="+mj-ea"/>
                <a:cs typeface="+mj-cs"/>
              </a:rPr>
              <a:t>3.</a:t>
            </a:r>
            <a:r>
              <a:rPr lang="en-US" sz="3600" b="1" u="sng" kern="0" dirty="0">
                <a:solidFill>
                  <a:schemeClr val="bg2"/>
                </a:solidFill>
                <a:latin typeface="Times New Roman" pitchFamily="18" charset="0"/>
                <a:ea typeface="+mj-ea"/>
                <a:cs typeface="+mj-cs"/>
              </a:rPr>
              <a:t>  T &amp; D Methods</a:t>
            </a:r>
          </a:p>
        </p:txBody>
      </p:sp>
      <p:sp>
        <p:nvSpPr>
          <p:cNvPr id="10" name="Text Placeholder 4"/>
          <p:cNvSpPr>
            <a:spLocks noGrp="1"/>
          </p:cNvSpPr>
          <p:nvPr>
            <p:ph type="body" sz="half" idx="3"/>
          </p:nvPr>
        </p:nvSpPr>
        <p:spPr>
          <a:xfrm>
            <a:off x="0" y="990600"/>
            <a:ext cx="9144000" cy="5867400"/>
          </a:xfrm>
        </p:spPr>
        <p:txBody>
          <a:bodyPr/>
          <a:lstStyle/>
          <a:p>
            <a:pPr marL="609600" indent="-609600" algn="ctr" eaLnBrk="1" hangingPunct="1">
              <a:lnSpc>
                <a:spcPct val="90000"/>
              </a:lnSpc>
              <a:buFont typeface="Wingdings" pitchFamily="2" charset="2"/>
              <a:buNone/>
              <a:defRPr/>
            </a:pPr>
            <a:r>
              <a:rPr lang="en-US" dirty="0" smtClean="0">
                <a:solidFill>
                  <a:schemeClr val="bg2"/>
                </a:solidFill>
                <a:latin typeface="Times New Roman" pitchFamily="18" charset="0"/>
                <a:cs typeface="Times New Roman" pitchFamily="18" charset="0"/>
              </a:rPr>
              <a:t>Two Broader categories </a:t>
            </a:r>
          </a:p>
          <a:p>
            <a:pPr marL="609600" indent="-609600" eaLnBrk="1" hangingPunct="1">
              <a:lnSpc>
                <a:spcPct val="90000"/>
              </a:lnSpc>
              <a:buFont typeface="+mj-lt"/>
              <a:buAutoNum type="arabicPeriod"/>
              <a:defRPr/>
            </a:pPr>
            <a:r>
              <a:rPr lang="en-US" b="1" i="1" u="sng" dirty="0" smtClean="0">
                <a:solidFill>
                  <a:schemeClr val="bg2"/>
                </a:solidFill>
                <a:latin typeface="Times New Roman" pitchFamily="18" charset="0"/>
                <a:cs typeface="Times New Roman" pitchFamily="18" charset="0"/>
              </a:rPr>
              <a:t>On Job Training (OJT) </a:t>
            </a:r>
          </a:p>
          <a:p>
            <a:pPr marL="609600" indent="-609600" eaLnBrk="1" hangingPunct="1">
              <a:lnSpc>
                <a:spcPct val="90000"/>
              </a:lnSpc>
              <a:buFont typeface="Wingdings" pitchFamily="2" charset="2"/>
              <a:buNone/>
              <a:defRPr/>
            </a:pPr>
            <a:r>
              <a:rPr lang="en-US" dirty="0" smtClean="0">
                <a:latin typeface="Times New Roman" pitchFamily="18" charset="0"/>
                <a:cs typeface="Times New Roman" pitchFamily="18" charset="0"/>
              </a:rPr>
              <a:t>	takes place in a normal working situation, using the actual tools, equipment, documents or materials that trainees will use when fully trained. </a:t>
            </a:r>
          </a:p>
          <a:p>
            <a:pPr marL="609600" indent="-609600" eaLnBrk="1" hangingPunct="1">
              <a:lnSpc>
                <a:spcPct val="90000"/>
              </a:lnSpc>
              <a:buFont typeface="+mj-lt"/>
              <a:buAutoNum type="arabicPeriod" startAt="2"/>
              <a:defRPr/>
            </a:pPr>
            <a:r>
              <a:rPr lang="en-US" b="1" u="sng" dirty="0" smtClean="0">
                <a:solidFill>
                  <a:schemeClr val="bg2"/>
                </a:solidFill>
                <a:latin typeface="Times New Roman" pitchFamily="18" charset="0"/>
                <a:cs typeface="Times New Roman" pitchFamily="18" charset="0"/>
              </a:rPr>
              <a:t>Off-the-job training</a:t>
            </a:r>
            <a:r>
              <a:rPr lang="en-US" dirty="0" smtClean="0">
                <a:solidFill>
                  <a:schemeClr val="bg2"/>
                </a:solidFill>
                <a:latin typeface="Times New Roman" pitchFamily="18" charset="0"/>
                <a:cs typeface="Times New Roman" pitchFamily="18" charset="0"/>
              </a:rPr>
              <a:t> </a:t>
            </a:r>
            <a:r>
              <a:rPr lang="en-US" dirty="0" smtClean="0">
                <a:latin typeface="Times New Roman" pitchFamily="18" charset="0"/>
                <a:cs typeface="Times New Roman" pitchFamily="18" charset="0"/>
              </a:rPr>
              <a:t>takes place away from normal work situations — implying that the employee does not count as a directly productive worker while such training takes place. Off-the-job training has the advantage that it allows people to get away from work and concentrate more thoroughly on the training itself</a:t>
            </a:r>
          </a:p>
          <a:p>
            <a:pPr marL="609600" indent="-609600" eaLnBrk="1" hangingPunct="1">
              <a:lnSpc>
                <a:spcPct val="90000"/>
              </a:lnSpc>
              <a:buFont typeface="Wingdings" pitchFamily="2" charset="2"/>
              <a:buNone/>
              <a:defRPr/>
            </a:pPr>
            <a:endParaRPr lang="en-US" dirty="0" smtClean="0">
              <a:latin typeface="Times New Roman" pitchFamily="18" charset="0"/>
            </a:endParaRPr>
          </a:p>
          <a:p>
            <a:pPr marL="609600" indent="-609600" eaLnBrk="1" hangingPunct="1">
              <a:lnSpc>
                <a:spcPct val="90000"/>
              </a:lnSpc>
              <a:buFont typeface="Wingdings" pitchFamily="2" charset="2"/>
              <a:buNone/>
              <a:defRPr/>
            </a:pPr>
            <a:endParaRPr lang="en-US" dirty="0" smtClean="0">
              <a:latin typeface="Times New Roman" pitchFamily="18" charset="0"/>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A91A7C-0827-4749-9E29-34E9FF713A35}" type="slidenum">
              <a:rPr lang="en-US" smtClean="0">
                <a:latin typeface="Arial Black" pitchFamily="34" charset="0"/>
              </a:rPr>
              <a:pPr/>
              <a:t>13</a:t>
            </a:fld>
            <a:endParaRPr lang="en-US" smtClean="0">
              <a:latin typeface="Arial Black" pitchFamily="34" charset="0"/>
            </a:endParaRPr>
          </a:p>
        </p:txBody>
      </p:sp>
      <p:sp>
        <p:nvSpPr>
          <p:cNvPr id="14339" name="Rectangle 2"/>
          <p:cNvSpPr>
            <a:spLocks noGrp="1" noChangeArrowheads="1"/>
          </p:cNvSpPr>
          <p:nvPr>
            <p:ph type="body" sz="half" idx="1"/>
          </p:nvPr>
        </p:nvSpPr>
        <p:spPr>
          <a:xfrm>
            <a:off x="0" y="1371600"/>
            <a:ext cx="5407025" cy="5486400"/>
          </a:xfrm>
          <a:solidFill>
            <a:schemeClr val="bg1">
              <a:alpha val="72940"/>
            </a:schemeClr>
          </a:solidFill>
        </p:spPr>
        <p:txBody>
          <a:bodyPr/>
          <a:lstStyle/>
          <a:p>
            <a:pPr marL="609600" indent="-609600" eaLnBrk="1" hangingPunct="1">
              <a:lnSpc>
                <a:spcPct val="90000"/>
              </a:lnSpc>
              <a:buClr>
                <a:schemeClr val="tx1"/>
              </a:buClr>
              <a:buFont typeface="Wingdings" pitchFamily="2" charset="2"/>
              <a:buChar char="Ø"/>
            </a:pPr>
            <a:r>
              <a:rPr lang="en-US" b="1" u="sng" dirty="0" smtClean="0">
                <a:solidFill>
                  <a:schemeClr val="bg2"/>
                </a:solidFill>
                <a:latin typeface="Times New Roman" charset="0"/>
              </a:rPr>
              <a:t>Apprenticeships</a:t>
            </a:r>
            <a:r>
              <a:rPr lang="en-US" sz="2800" b="1" dirty="0" smtClean="0">
                <a:latin typeface="Times New Roman" charset="0"/>
              </a:rPr>
              <a:t>- </a:t>
            </a:r>
            <a:r>
              <a:rPr lang="en-US" sz="2800" dirty="0">
                <a:latin typeface="Times New Roman" charset="0"/>
              </a:rPr>
              <a:t>An apprenticeship is a system of training a new generation of practitioners of a trade or profession with on-the-job training and often some accompanying study (classroom work and reading</a:t>
            </a:r>
            <a:r>
              <a:rPr lang="en-US" sz="2800" dirty="0" smtClean="0">
                <a:latin typeface="Times New Roman" charset="0"/>
              </a:rPr>
              <a:t>).</a:t>
            </a:r>
          </a:p>
          <a:p>
            <a:pPr marL="609600" indent="-609600" eaLnBrk="1" hangingPunct="1">
              <a:lnSpc>
                <a:spcPct val="90000"/>
              </a:lnSpc>
              <a:buClr>
                <a:schemeClr val="tx1"/>
              </a:buClr>
              <a:buFont typeface="Wingdings" pitchFamily="2" charset="2"/>
              <a:buChar char="Ø"/>
            </a:pPr>
            <a:r>
              <a:rPr lang="en-US" sz="2800" dirty="0" smtClean="0">
                <a:latin typeface="Times New Roman" charset="0"/>
              </a:rPr>
              <a:t> HRD Directed and Formal</a:t>
            </a:r>
          </a:p>
        </p:txBody>
      </p:sp>
      <p:graphicFrame>
        <p:nvGraphicFramePr>
          <p:cNvPr id="14340" name="Object 18"/>
          <p:cNvGraphicFramePr>
            <a:graphicFrameLocks noGrp="1" noChangeAspect="1"/>
          </p:cNvGraphicFramePr>
          <p:nvPr>
            <p:ph sz="half" idx="2"/>
          </p:nvPr>
        </p:nvGraphicFramePr>
        <p:xfrm>
          <a:off x="5421313" y="1531938"/>
          <a:ext cx="3722687" cy="5084762"/>
        </p:xfrm>
        <a:graphic>
          <a:graphicData uri="http://schemas.openxmlformats.org/presentationml/2006/ole">
            <mc:AlternateContent xmlns:mc="http://schemas.openxmlformats.org/markup-compatibility/2006">
              <mc:Choice xmlns:v="urn:schemas-microsoft-com:vml" Requires="v">
                <p:oleObj spid="_x0000_s14364" name="Bitmap Image" r:id="rId4" imgW="3535238" imgH="4831499" progId="PBrush">
                  <p:embed/>
                </p:oleObj>
              </mc:Choice>
              <mc:Fallback>
                <p:oleObj name="Bitmap Image" r:id="rId4" imgW="3535238" imgH="4831499" progId="PBrush">
                  <p:embed/>
                  <p:pic>
                    <p:nvPicPr>
                      <p:cNvPr id="0" name="Picture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13" y="1531938"/>
                        <a:ext cx="3722687"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4"/>
          <p:cNvSpPr txBox="1">
            <a:spLocks noChangeArrowheads="1"/>
          </p:cNvSpPr>
          <p:nvPr/>
        </p:nvSpPr>
        <p:spPr bwMode="auto">
          <a:xfrm>
            <a:off x="473670" y="393200"/>
            <a:ext cx="8229600" cy="684213"/>
          </a:xfrm>
          <a:prstGeom prst="rect">
            <a:avLst/>
          </a:prstGeom>
          <a:noFill/>
          <a:ln w="9525">
            <a:noFill/>
            <a:miter lim="800000"/>
            <a:headEnd/>
            <a:tailEnd/>
          </a:ln>
          <a:effectLst/>
        </p:spPr>
        <p:txBody>
          <a:bodyPr anchor="ctr"/>
          <a:lstStyle/>
          <a:p>
            <a:pPr marL="838200" indent="-838200" algn="ctr" eaLnBrk="1" hangingPunct="1">
              <a:defRPr/>
            </a:pPr>
            <a:r>
              <a:rPr lang="en-US" sz="4000" b="1" u="sng" kern="0" dirty="0">
                <a:solidFill>
                  <a:schemeClr val="bg2"/>
                </a:solidFill>
                <a:latin typeface="Times New Roman" pitchFamily="18" charset="0"/>
                <a:ea typeface="+mj-ea"/>
                <a:cs typeface="+mj-cs"/>
              </a:rPr>
              <a:t>T &amp; D Methods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3DEAD4-E958-4CE6-ABC4-36D273777868}" type="slidenum">
              <a:rPr lang="en-US" smtClean="0">
                <a:latin typeface="Arial Black" pitchFamily="34" charset="0"/>
              </a:rPr>
              <a:pPr/>
              <a:t>14</a:t>
            </a:fld>
            <a:endParaRPr lang="en-US" smtClean="0">
              <a:latin typeface="Arial Black" pitchFamily="34" charset="0"/>
            </a:endParaRPr>
          </a:p>
        </p:txBody>
      </p:sp>
      <p:sp>
        <p:nvSpPr>
          <p:cNvPr id="15363" name="Rectangle 3"/>
          <p:cNvSpPr>
            <a:spLocks noGrp="1" noChangeArrowheads="1"/>
          </p:cNvSpPr>
          <p:nvPr>
            <p:ph type="body" sz="half" idx="1"/>
          </p:nvPr>
        </p:nvSpPr>
        <p:spPr>
          <a:xfrm>
            <a:off x="0" y="393700"/>
            <a:ext cx="6318250" cy="6464300"/>
          </a:xfrm>
        </p:spPr>
        <p:txBody>
          <a:bodyPr/>
          <a:lstStyle/>
          <a:p>
            <a:pPr eaLnBrk="1" hangingPunct="1">
              <a:lnSpc>
                <a:spcPct val="90000"/>
              </a:lnSpc>
              <a:buClr>
                <a:schemeClr val="tx1"/>
              </a:buClr>
              <a:buFont typeface="Wingdings" pitchFamily="2" charset="2"/>
              <a:buChar char="Ø"/>
            </a:pPr>
            <a:r>
              <a:rPr lang="en-US" sz="2800" b="1" u="sng" dirty="0" smtClean="0">
                <a:solidFill>
                  <a:schemeClr val="bg2"/>
                </a:solidFill>
                <a:latin typeface="Times New Roman" charset="0"/>
              </a:rPr>
              <a:t>Coaching</a:t>
            </a:r>
            <a:r>
              <a:rPr lang="en-US" sz="2800" dirty="0" smtClean="0">
                <a:latin typeface="Times New Roman" charset="0"/>
              </a:rPr>
              <a:t>- Similar to apprenticeships but less formal.</a:t>
            </a:r>
          </a:p>
          <a:p>
            <a:pPr eaLnBrk="1" hangingPunct="1">
              <a:lnSpc>
                <a:spcPct val="90000"/>
              </a:lnSpc>
              <a:buClr>
                <a:schemeClr val="tx1"/>
              </a:buClr>
              <a:buFontTx/>
              <a:buChar char="•"/>
            </a:pPr>
            <a:r>
              <a:rPr lang="en-US" sz="2800" dirty="0" smtClean="0">
                <a:latin typeface="Times New Roman" charset="0"/>
              </a:rPr>
              <a:t>Provided when needed without planned programs</a:t>
            </a:r>
          </a:p>
          <a:p>
            <a:pPr eaLnBrk="1" hangingPunct="1">
              <a:lnSpc>
                <a:spcPct val="90000"/>
              </a:lnSpc>
              <a:buClr>
                <a:schemeClr val="tx1"/>
              </a:buClr>
              <a:buFontTx/>
              <a:buChar char="•"/>
            </a:pPr>
            <a:r>
              <a:rPr lang="en-US" sz="2800" dirty="0" smtClean="0">
                <a:latin typeface="Times New Roman" charset="0"/>
              </a:rPr>
              <a:t>Handled by Supervisor/manager not by HR </a:t>
            </a:r>
            <a:r>
              <a:rPr lang="en-US" sz="2800" dirty="0" err="1" smtClean="0">
                <a:latin typeface="Times New Roman" charset="0"/>
              </a:rPr>
              <a:t>Deptt</a:t>
            </a:r>
            <a:r>
              <a:rPr lang="en-US" sz="2800" dirty="0" smtClean="0">
                <a:latin typeface="Times New Roman" charset="0"/>
              </a:rPr>
              <a:t>.</a:t>
            </a:r>
          </a:p>
          <a:p>
            <a:pPr eaLnBrk="1" hangingPunct="1">
              <a:lnSpc>
                <a:spcPct val="90000"/>
              </a:lnSpc>
              <a:buClr>
                <a:schemeClr val="tx1"/>
              </a:buClr>
              <a:buFontTx/>
              <a:buChar char="•"/>
            </a:pPr>
            <a:r>
              <a:rPr lang="en-US" sz="2800" dirty="0" smtClean="0">
                <a:latin typeface="Times New Roman" charset="0"/>
              </a:rPr>
              <a:t>Coach provide a model for trainee to copy.</a:t>
            </a:r>
          </a:p>
          <a:p>
            <a:pPr eaLnBrk="1" hangingPunct="1">
              <a:lnSpc>
                <a:spcPct val="90000"/>
              </a:lnSpc>
              <a:buSzPct val="85000"/>
              <a:buFont typeface="Wingdings" pitchFamily="2" charset="2"/>
              <a:buChar char="v"/>
            </a:pPr>
            <a:r>
              <a:rPr lang="en-US" sz="2400" b="1" dirty="0" smtClean="0">
                <a:latin typeface="Times New Roman" charset="0"/>
              </a:rPr>
              <a:t>Mentor</a:t>
            </a:r>
            <a:r>
              <a:rPr lang="en-US" sz="2400" dirty="0" smtClean="0">
                <a:latin typeface="Times New Roman" charset="0"/>
              </a:rPr>
              <a:t>: a trusted friend, counselor or teacher, usually a more experienced person. Mentorship refers to a developmental relationship in which a more experienced person helps a less experienced person, referred to as a protégé, apprentice, mentee, or (person) being mentored, develop in a specified capacity. Mentor can be anywhere in organization or even in another firm</a:t>
            </a:r>
          </a:p>
          <a:p>
            <a:pPr eaLnBrk="1" hangingPunct="1">
              <a:lnSpc>
                <a:spcPct val="90000"/>
              </a:lnSpc>
            </a:pPr>
            <a:endParaRPr lang="en-US" sz="2400" dirty="0" smtClean="0"/>
          </a:p>
        </p:txBody>
      </p:sp>
      <p:graphicFrame>
        <p:nvGraphicFramePr>
          <p:cNvPr id="15364" name="Object 4"/>
          <p:cNvGraphicFramePr>
            <a:graphicFrameLocks noGrp="1" noChangeAspect="1"/>
          </p:cNvGraphicFramePr>
          <p:nvPr>
            <p:ph sz="quarter" idx="2"/>
          </p:nvPr>
        </p:nvGraphicFramePr>
        <p:xfrm>
          <a:off x="6318250" y="0"/>
          <a:ext cx="2825750" cy="2746375"/>
        </p:xfrm>
        <a:graphic>
          <a:graphicData uri="http://schemas.openxmlformats.org/presentationml/2006/ole">
            <mc:AlternateContent xmlns:mc="http://schemas.openxmlformats.org/markup-compatibility/2006">
              <mc:Choice xmlns:v="urn:schemas-microsoft-com:vml" Requires="v">
                <p:oleObj spid="_x0000_s15388" name="Clip" r:id="rId3" imgW="944575" imgH="1180490" progId="">
                  <p:embed/>
                </p:oleObj>
              </mc:Choice>
              <mc:Fallback>
                <p:oleObj name="Clip" r:id="rId3" imgW="944575" imgH="1180490" progId="">
                  <p:embed/>
                  <p:pic>
                    <p:nvPicPr>
                      <p:cNvPr id="0" name="Picture 1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0" y="0"/>
                        <a:ext cx="2825750" cy="274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5365" name="Picture 7"/>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6318250" y="2746375"/>
            <a:ext cx="2825750" cy="41116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1B8D16-BADC-4309-92F1-949AC3443C52}" type="slidenum">
              <a:rPr lang="en-US" smtClean="0">
                <a:latin typeface="Arial Black" pitchFamily="34" charset="0"/>
              </a:rPr>
              <a:pPr/>
              <a:t>15</a:t>
            </a:fld>
            <a:endParaRPr lang="en-US" smtClean="0">
              <a:latin typeface="Arial Black" pitchFamily="34" charset="0"/>
            </a:endParaRPr>
          </a:p>
        </p:txBody>
      </p:sp>
      <p:sp>
        <p:nvSpPr>
          <p:cNvPr id="16387" name="Rectangle 2"/>
          <p:cNvSpPr>
            <a:spLocks noGrp="1" noChangeArrowheads="1"/>
          </p:cNvSpPr>
          <p:nvPr>
            <p:ph type="body" sz="half" idx="1"/>
          </p:nvPr>
        </p:nvSpPr>
        <p:spPr>
          <a:xfrm>
            <a:off x="0" y="393700"/>
            <a:ext cx="9144000" cy="6464300"/>
          </a:xfrm>
        </p:spPr>
        <p:txBody>
          <a:bodyPr/>
          <a:lstStyle/>
          <a:p>
            <a:pPr eaLnBrk="1" hangingPunct="1">
              <a:buFont typeface="Wingdings" pitchFamily="2" charset="2"/>
              <a:buChar char="Ø"/>
            </a:pPr>
            <a:r>
              <a:rPr lang="en-US" b="1" dirty="0" smtClean="0">
                <a:solidFill>
                  <a:schemeClr val="bg2"/>
                </a:solidFill>
                <a:latin typeface="Times New Roman" charset="0"/>
              </a:rPr>
              <a:t>Informal Learning-</a:t>
            </a:r>
            <a:r>
              <a:rPr lang="en-US" dirty="0" smtClean="0">
                <a:latin typeface="Times New Roman" charset="0"/>
              </a:rPr>
              <a:t> </a:t>
            </a:r>
          </a:p>
          <a:p>
            <a:pPr eaLnBrk="1" hangingPunct="1">
              <a:buFontTx/>
              <a:buChar char="•"/>
            </a:pPr>
            <a:r>
              <a:rPr lang="en-US" dirty="0" smtClean="0">
                <a:latin typeface="Times New Roman" charset="0"/>
              </a:rPr>
              <a:t>A research finding shows that as much as 80% of what employee learn through informal training means by performing their job on routine bases.</a:t>
            </a:r>
          </a:p>
          <a:p>
            <a:pPr eaLnBrk="1" hangingPunct="1">
              <a:buFontTx/>
              <a:buChar char="•"/>
            </a:pPr>
            <a:endParaRPr lang="en-US" dirty="0" smtClean="0">
              <a:latin typeface="Times New Roman" charset="0"/>
            </a:endParaRPr>
          </a:p>
          <a:p>
            <a:pPr eaLnBrk="1" hangingPunct="1">
              <a:buFontTx/>
              <a:buNone/>
            </a:pPr>
            <a:endParaRPr lang="en-US" dirty="0" smtClean="0">
              <a:latin typeface="Times New Roman" charset="0"/>
            </a:endParaRPr>
          </a:p>
          <a:p>
            <a:pPr eaLnBrk="1" hangingPunct="1">
              <a:buFont typeface="Wingdings" pitchFamily="2" charset="2"/>
              <a:buChar char="Ø"/>
            </a:pPr>
            <a:r>
              <a:rPr lang="en-US" b="1" u="sng" dirty="0" smtClean="0">
                <a:solidFill>
                  <a:schemeClr val="bg2"/>
                </a:solidFill>
                <a:latin typeface="Times New Roman" charset="0"/>
              </a:rPr>
              <a:t>Job Redesign</a:t>
            </a:r>
            <a:endParaRPr lang="en-US" dirty="0" smtClean="0">
              <a:latin typeface="Times New Roman" charset="0"/>
            </a:endParaRPr>
          </a:p>
          <a:p>
            <a:pPr eaLnBrk="1" hangingPunct="1">
              <a:buFontTx/>
              <a:buChar char="•"/>
            </a:pPr>
            <a:r>
              <a:rPr lang="en-US" sz="2800" dirty="0" smtClean="0"/>
              <a:t>Job enlargement 	</a:t>
            </a:r>
            <a:r>
              <a:rPr lang="en-US" sz="2800" dirty="0" smtClean="0">
                <a:solidFill>
                  <a:schemeClr val="bg2"/>
                </a:solidFill>
              </a:rPr>
              <a:t>“</a:t>
            </a:r>
            <a:r>
              <a:rPr lang="en-US" sz="2800" b="1" i="1" dirty="0" smtClean="0">
                <a:solidFill>
                  <a:schemeClr val="bg2"/>
                </a:solidFill>
                <a:latin typeface="Comic Sans MS" pitchFamily="66" charset="0"/>
              </a:rPr>
              <a:t>adds more things to do</a:t>
            </a:r>
            <a:r>
              <a:rPr lang="en-US" sz="2800" i="1" dirty="0" smtClean="0">
                <a:solidFill>
                  <a:schemeClr val="bg2"/>
                </a:solidFill>
              </a:rPr>
              <a:t>”</a:t>
            </a:r>
          </a:p>
          <a:p>
            <a:pPr eaLnBrk="1" hangingPunct="1">
              <a:buFontTx/>
              <a:buChar char="•"/>
            </a:pPr>
            <a:r>
              <a:rPr lang="en-US" sz="2800" dirty="0" smtClean="0"/>
              <a:t>Job enrichment	</a:t>
            </a:r>
            <a:r>
              <a:rPr lang="en-US" sz="2800" dirty="0" smtClean="0">
                <a:solidFill>
                  <a:schemeClr val="bg2"/>
                </a:solidFill>
              </a:rPr>
              <a:t>“</a:t>
            </a:r>
            <a:r>
              <a:rPr lang="en-US" sz="2800" b="1" i="1" dirty="0" smtClean="0">
                <a:solidFill>
                  <a:schemeClr val="bg2"/>
                </a:solidFill>
                <a:latin typeface="Comic Sans MS" pitchFamily="66" charset="0"/>
              </a:rPr>
              <a:t>adds more responsibility</a:t>
            </a:r>
            <a:r>
              <a:rPr lang="en-US" sz="2800" i="1" dirty="0" smtClean="0">
                <a:solidFill>
                  <a:schemeClr val="bg2"/>
                </a:solidFill>
              </a:rPr>
              <a:t>”</a:t>
            </a:r>
          </a:p>
          <a:p>
            <a:pPr eaLnBrk="1" hangingPunct="1">
              <a:buFontTx/>
              <a:buChar char="•"/>
            </a:pPr>
            <a:r>
              <a:rPr lang="en-US" sz="2800" dirty="0" smtClean="0"/>
              <a:t>Job rotation		</a:t>
            </a:r>
            <a:r>
              <a:rPr lang="en-US" sz="2800" i="1" dirty="0" smtClean="0">
                <a:solidFill>
                  <a:schemeClr val="bg2"/>
                </a:solidFill>
                <a:latin typeface="Comic Sans MS" pitchFamily="66" charset="0"/>
              </a:rPr>
              <a:t>“ </a:t>
            </a:r>
            <a:r>
              <a:rPr lang="en-US" sz="2800" b="1" i="1" dirty="0" smtClean="0">
                <a:solidFill>
                  <a:schemeClr val="bg2"/>
                </a:solidFill>
                <a:latin typeface="Comic Sans MS" pitchFamily="66" charset="0"/>
              </a:rPr>
              <a:t>employee is moved from one 				  department to another”</a:t>
            </a:r>
          </a:p>
          <a:p>
            <a:pPr eaLnBrk="1" hangingPunct="1">
              <a:buFont typeface="Wingdings" pitchFamily="2" charset="2"/>
              <a:buChar char="Ø"/>
            </a:pPr>
            <a:r>
              <a:rPr lang="en-US" b="1" u="sng" dirty="0" smtClean="0">
                <a:solidFill>
                  <a:schemeClr val="bg2"/>
                </a:solidFill>
                <a:latin typeface="Times New Roman" charset="0"/>
              </a:rPr>
              <a:t>Internship</a:t>
            </a:r>
          </a:p>
        </p:txBody>
      </p:sp>
      <p:pic>
        <p:nvPicPr>
          <p:cNvPr id="16388"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4250" t="9099" r="6862" b="9384"/>
          <a:stretch>
            <a:fillRect/>
          </a:stretch>
        </p:blipFill>
        <p:spPr>
          <a:xfrm>
            <a:off x="4572000" y="2443163"/>
            <a:ext cx="4173538" cy="17891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D8A166-FDA8-494C-950F-56BE85AE2CBF}" type="slidenum">
              <a:rPr lang="en-US" smtClean="0">
                <a:latin typeface="Arial Black" pitchFamily="34" charset="0"/>
              </a:rPr>
              <a:pPr/>
              <a:t>16</a:t>
            </a:fld>
            <a:endParaRPr lang="en-US" smtClean="0">
              <a:latin typeface="Arial Black" pitchFamily="34" charset="0"/>
            </a:endParaRPr>
          </a:p>
        </p:txBody>
      </p:sp>
      <p:sp>
        <p:nvSpPr>
          <p:cNvPr id="17411" name="Rectangle 2"/>
          <p:cNvSpPr>
            <a:spLocks noGrp="1" noChangeArrowheads="1"/>
          </p:cNvSpPr>
          <p:nvPr>
            <p:ph type="body" idx="1"/>
          </p:nvPr>
        </p:nvSpPr>
        <p:spPr>
          <a:xfrm>
            <a:off x="0" y="469095"/>
            <a:ext cx="8229600" cy="5933535"/>
          </a:xfrm>
          <a:solidFill>
            <a:schemeClr val="bg1">
              <a:alpha val="74901"/>
            </a:schemeClr>
          </a:solidFill>
        </p:spPr>
        <p:txBody>
          <a:bodyPr/>
          <a:lstStyle/>
          <a:p>
            <a:pPr marL="609600" indent="-609600" eaLnBrk="1" hangingPunct="1">
              <a:lnSpc>
                <a:spcPct val="90000"/>
              </a:lnSpc>
              <a:buClr>
                <a:schemeClr val="tx1"/>
              </a:buClr>
              <a:buFont typeface="Wingdings" pitchFamily="2" charset="2"/>
              <a:buChar char="Ø"/>
            </a:pPr>
            <a:r>
              <a:rPr lang="en-US" sz="3500" b="1" u="sng" dirty="0" smtClean="0">
                <a:solidFill>
                  <a:schemeClr val="bg2"/>
                </a:solidFill>
                <a:latin typeface="Times New Roman" charset="0"/>
              </a:rPr>
              <a:t>Lectures</a:t>
            </a:r>
            <a:r>
              <a:rPr lang="en-US" sz="3500" dirty="0" smtClean="0">
                <a:latin typeface="Times New Roman" charset="0"/>
              </a:rPr>
              <a:t>- learning through communication rather then modeling.</a:t>
            </a:r>
          </a:p>
          <a:p>
            <a:pPr marL="609600" indent="-609600" eaLnBrk="1" hangingPunct="1">
              <a:lnSpc>
                <a:spcPct val="90000"/>
              </a:lnSpc>
              <a:buClr>
                <a:schemeClr val="tx1"/>
              </a:buClr>
              <a:buFontTx/>
              <a:buChar char="•"/>
            </a:pPr>
            <a:r>
              <a:rPr lang="en-US" sz="3500" dirty="0" smtClean="0">
                <a:latin typeface="Times New Roman" charset="0"/>
              </a:rPr>
              <a:t>Depends upon lecturer ability</a:t>
            </a:r>
          </a:p>
          <a:p>
            <a:pPr marL="609600" indent="-609600" eaLnBrk="1" hangingPunct="1">
              <a:lnSpc>
                <a:spcPct val="90000"/>
              </a:lnSpc>
              <a:buClr>
                <a:schemeClr val="tx1"/>
              </a:buClr>
              <a:buFontTx/>
              <a:buChar char="•"/>
            </a:pPr>
            <a:r>
              <a:rPr lang="en-US" sz="3500" dirty="0" smtClean="0">
                <a:latin typeface="Times New Roman" charset="0"/>
              </a:rPr>
              <a:t>Television, Films, Multimedia, Audiovisuals etc.</a:t>
            </a:r>
          </a:p>
          <a:p>
            <a:pPr marL="609600" indent="-609600" eaLnBrk="1" hangingPunct="1">
              <a:lnSpc>
                <a:spcPct val="90000"/>
              </a:lnSpc>
              <a:buFont typeface="Wingdings" pitchFamily="2" charset="2"/>
              <a:buChar char="Ø"/>
            </a:pPr>
            <a:r>
              <a:rPr lang="en-US" b="1" u="sng" dirty="0" smtClean="0">
                <a:solidFill>
                  <a:schemeClr val="bg2"/>
                </a:solidFill>
                <a:latin typeface="Times New Roman" charset="0"/>
              </a:rPr>
              <a:t>Work shop-</a:t>
            </a:r>
            <a:r>
              <a:rPr lang="en-US" dirty="0" smtClean="0">
                <a:solidFill>
                  <a:schemeClr val="bg2"/>
                </a:solidFill>
                <a:latin typeface="Times New Roman" charset="0"/>
              </a:rPr>
              <a:t> </a:t>
            </a:r>
            <a:r>
              <a:rPr lang="en-US" dirty="0" smtClean="0">
                <a:latin typeface="Times New Roman" charset="0"/>
              </a:rPr>
              <a:t>A period of discussions and practical work on a particular subject in which people share their knowledge and experience.</a:t>
            </a:r>
          </a:p>
          <a:p>
            <a:pPr marL="609600" indent="-609600" eaLnBrk="1" hangingPunct="1">
              <a:lnSpc>
                <a:spcPct val="90000"/>
              </a:lnSpc>
              <a:buFontTx/>
              <a:buChar char="•"/>
            </a:pPr>
            <a:r>
              <a:rPr lang="en-US" dirty="0" smtClean="0">
                <a:latin typeface="Times New Roman" charset="0"/>
              </a:rPr>
              <a:t>Workshops are practical approach to discuss, discover or handle a given situation.</a:t>
            </a:r>
          </a:p>
          <a:p>
            <a:pPr marL="609600" indent="-609600" eaLnBrk="1" hangingPunct="1">
              <a:lnSpc>
                <a:spcPct val="90000"/>
              </a:lnSpc>
              <a:buFontTx/>
              <a:buChar char="•"/>
            </a:pPr>
            <a:r>
              <a:rPr lang="en-US" dirty="0" smtClean="0">
                <a:latin typeface="Times New Roman" charset="0"/>
              </a:rPr>
              <a:t>Practical approach dominates rather then theoretical work.</a:t>
            </a:r>
          </a:p>
        </p:txBody>
      </p:sp>
      <p:pic>
        <p:nvPicPr>
          <p:cNvPr id="17412" name="Picture 4" descr="http://t0.gstatic.com/images?q=tbn:ANd9GcTbVefH1ronuYc7mnt5zuhQDuKb8p0xeZTJUOWOaIWvJAzurzw&amp;t=1&amp;usg=__tWClTvZOXZKEs0FM9Z4zroOyqi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762000"/>
            <a:ext cx="1600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61B69D-6117-4118-A238-4F61BBBC2BDC}" type="slidenum">
              <a:rPr lang="en-US" smtClean="0">
                <a:latin typeface="Arial Black" pitchFamily="34" charset="0"/>
              </a:rPr>
              <a:pPr/>
              <a:t>17</a:t>
            </a:fld>
            <a:endParaRPr lang="en-US" smtClean="0">
              <a:latin typeface="Arial Black" pitchFamily="34" charset="0"/>
            </a:endParaRPr>
          </a:p>
        </p:txBody>
      </p:sp>
      <p:sp>
        <p:nvSpPr>
          <p:cNvPr id="18435" name="Rectangle 2"/>
          <p:cNvSpPr>
            <a:spLocks noGrp="1" noChangeArrowheads="1"/>
          </p:cNvSpPr>
          <p:nvPr>
            <p:ph type="title"/>
          </p:nvPr>
        </p:nvSpPr>
        <p:spPr>
          <a:xfrm>
            <a:off x="549275" y="469900"/>
            <a:ext cx="8229600" cy="1062038"/>
          </a:xfrm>
        </p:spPr>
        <p:txBody>
          <a:bodyPr/>
          <a:lstStyle/>
          <a:p>
            <a:pPr algn="ctr" eaLnBrk="1" hangingPunct="1"/>
            <a:r>
              <a:rPr lang="en-US" sz="4000" smtClean="0"/>
              <a:t>					</a:t>
            </a:r>
          </a:p>
        </p:txBody>
      </p:sp>
      <p:sp>
        <p:nvSpPr>
          <p:cNvPr id="18436" name="Rectangle 3"/>
          <p:cNvSpPr>
            <a:spLocks noGrp="1" noChangeArrowheads="1"/>
          </p:cNvSpPr>
          <p:nvPr>
            <p:ph type="body" idx="1"/>
          </p:nvPr>
        </p:nvSpPr>
        <p:spPr>
          <a:xfrm>
            <a:off x="0" y="228600"/>
            <a:ext cx="9144000" cy="6629400"/>
          </a:xfrm>
        </p:spPr>
        <p:txBody>
          <a:bodyPr/>
          <a:lstStyle/>
          <a:p>
            <a:pPr eaLnBrk="1" hangingPunct="1">
              <a:buFont typeface="Wingdings" pitchFamily="2" charset="2"/>
              <a:buChar char="Ø"/>
            </a:pPr>
            <a:r>
              <a:rPr lang="en-US" sz="3000" b="1" u="sng" dirty="0" smtClean="0">
                <a:solidFill>
                  <a:schemeClr val="bg2"/>
                </a:solidFill>
                <a:latin typeface="Times New Roman" charset="0"/>
              </a:rPr>
              <a:t>Seminars</a:t>
            </a:r>
            <a:r>
              <a:rPr lang="en-US" sz="3000" dirty="0" smtClean="0">
                <a:latin typeface="Times New Roman" charset="0"/>
              </a:rPr>
              <a:t>	</a:t>
            </a:r>
          </a:p>
          <a:p>
            <a:pPr eaLnBrk="1" hangingPunct="1">
              <a:buFontTx/>
              <a:buChar char="•"/>
            </a:pPr>
            <a:r>
              <a:rPr lang="en-US" sz="3000" dirty="0" smtClean="0">
                <a:latin typeface="Times New Roman" charset="0"/>
              </a:rPr>
              <a:t>Meeting to discuss or study a particular topic with a presenter</a:t>
            </a:r>
          </a:p>
          <a:p>
            <a:pPr eaLnBrk="1" hangingPunct="1">
              <a:buFontTx/>
              <a:buChar char="•"/>
            </a:pPr>
            <a:r>
              <a:rPr lang="en-US" sz="3000" dirty="0" smtClean="0">
                <a:latin typeface="Times New Roman" charset="0"/>
                <a:cs typeface="Times New Roman" charset="0"/>
              </a:rPr>
              <a:t>Seminar are learning from others/shared experience</a:t>
            </a:r>
            <a:r>
              <a:rPr lang="en-US" sz="3000" dirty="0" smtClean="0">
                <a:latin typeface="Times New Roman" charset="0"/>
              </a:rPr>
              <a:t>.</a:t>
            </a:r>
          </a:p>
          <a:p>
            <a:pPr eaLnBrk="1" hangingPunct="1">
              <a:buFontTx/>
              <a:buChar char="•"/>
            </a:pPr>
            <a:r>
              <a:rPr lang="en-US" sz="3000" dirty="0" smtClean="0">
                <a:latin typeface="Times New Roman" charset="0"/>
              </a:rPr>
              <a:t>Seminars are means of exploring specific topic by different aspects through, discussions, speeches &amp; reports.</a:t>
            </a:r>
          </a:p>
          <a:p>
            <a:pPr eaLnBrk="1" hangingPunct="1">
              <a:buFontTx/>
              <a:buChar char="•"/>
            </a:pPr>
            <a:r>
              <a:rPr lang="en-US" sz="2000" dirty="0" smtClean="0">
                <a:latin typeface="Times New Roman" charset="0"/>
                <a:cs typeface="Times New Roman" charset="0"/>
              </a:rPr>
              <a:t>Increasingly, the term "seminar" is used to describe a commercial event (though sometimes free to attend) where delegates are given information and instruction in a subject such as property investing, other types of investing, Internet marketing, self-improvement or a wide range of topics, by experts in that field</a:t>
            </a:r>
          </a:p>
          <a:p>
            <a:pPr eaLnBrk="1" hangingPunct="1">
              <a:buFont typeface="Wingdings" pitchFamily="2" charset="2"/>
              <a:buChar char="q"/>
            </a:pPr>
            <a:r>
              <a:rPr lang="en-US" sz="2800" i="1" dirty="0" smtClean="0">
                <a:solidFill>
                  <a:schemeClr val="bg2"/>
                </a:solidFill>
                <a:latin typeface="Comic Sans MS" pitchFamily="66" charset="0"/>
              </a:rPr>
              <a:t>A seminar may be a large lecture course, especially when conducted by a renowned thinker (regardless of the size of the audience or the scope of student participation in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6C7ABC-36EA-4D81-9E68-658734D7CF72}" type="slidenum">
              <a:rPr lang="en-US" smtClean="0">
                <a:latin typeface="Arial Black" pitchFamily="34" charset="0"/>
              </a:rPr>
              <a:pPr/>
              <a:t>18</a:t>
            </a:fld>
            <a:endParaRPr lang="en-US" smtClean="0">
              <a:latin typeface="Arial Black" pitchFamily="34" charset="0"/>
            </a:endParaRPr>
          </a:p>
        </p:txBody>
      </p:sp>
      <p:pic>
        <p:nvPicPr>
          <p:cNvPr id="19459" name="Picture 6"/>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724400" y="3538538"/>
            <a:ext cx="4419600" cy="3319462"/>
          </a:xfrm>
          <a:noFill/>
        </p:spPr>
      </p:pic>
      <p:pic>
        <p:nvPicPr>
          <p:cNvPr id="19460" name="Picture 8"/>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t="9303"/>
          <a:stretch>
            <a:fillRect/>
          </a:stretch>
        </p:blipFill>
        <p:spPr>
          <a:xfrm>
            <a:off x="4724400" y="620713"/>
            <a:ext cx="4419600" cy="2955925"/>
          </a:xfrm>
          <a:noFill/>
        </p:spPr>
      </p:pic>
      <p:pic>
        <p:nvPicPr>
          <p:cNvPr id="19461" name="Picture 11"/>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0" y="620713"/>
            <a:ext cx="4419600" cy="2911475"/>
          </a:xfrm>
          <a:noFill/>
        </p:spPr>
      </p:pic>
      <p:pic>
        <p:nvPicPr>
          <p:cNvPr id="19462" name="Picture 14"/>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0" y="3543300"/>
            <a:ext cx="4419600" cy="3314700"/>
          </a:xfrm>
          <a:noFill/>
        </p:spPr>
      </p:pic>
      <p:sp>
        <p:nvSpPr>
          <p:cNvPr id="19463" name="Rectangle 17"/>
          <p:cNvSpPr>
            <a:spLocks noChangeArrowheads="1"/>
          </p:cNvSpPr>
          <p:nvPr/>
        </p:nvSpPr>
        <p:spPr bwMode="auto">
          <a:xfrm>
            <a:off x="169863" y="165100"/>
            <a:ext cx="8804275" cy="379413"/>
          </a:xfrm>
          <a:prstGeom prst="rect">
            <a:avLst/>
          </a:prstGeom>
          <a:solidFill>
            <a:schemeClr val="bg1">
              <a:alpha val="43921"/>
            </a:schemeClr>
          </a:solidFill>
          <a:ln w="9525">
            <a:solidFill>
              <a:schemeClr val="tx1"/>
            </a:solidFill>
            <a:miter lim="800000"/>
            <a:headEnd/>
            <a:tailEnd/>
          </a:ln>
        </p:spPr>
        <p:txBody>
          <a:bodyPr wrap="none" anchor="ctr"/>
          <a:lstStyle/>
          <a:p>
            <a:pPr algn="ctr"/>
            <a:r>
              <a:rPr lang="en-US" sz="2800" b="1">
                <a:solidFill>
                  <a:schemeClr val="bg2"/>
                </a:solidFill>
                <a:latin typeface="Times New Roman" charset="0"/>
              </a:rPr>
              <a:t>Seminar                        vs.		Workshop</a:t>
            </a:r>
          </a:p>
        </p:txBody>
      </p:sp>
      <p:sp>
        <p:nvSpPr>
          <p:cNvPr id="19464" name="Line 18"/>
          <p:cNvSpPr>
            <a:spLocks noChangeShapeType="1"/>
          </p:cNvSpPr>
          <p:nvPr/>
        </p:nvSpPr>
        <p:spPr bwMode="auto">
          <a:xfrm>
            <a:off x="4572000" y="544513"/>
            <a:ext cx="0" cy="6313487"/>
          </a:xfrm>
          <a:prstGeom prst="line">
            <a:avLst/>
          </a:prstGeom>
          <a:noFill/>
          <a:ln w="127000" cmpd="tri">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B86C91-75BB-4F67-B7AC-1279C9C4A66B}" type="slidenum">
              <a:rPr lang="en-US" smtClean="0">
                <a:latin typeface="Arial Black" pitchFamily="34" charset="0"/>
              </a:rPr>
              <a:pPr/>
              <a:t>19</a:t>
            </a:fld>
            <a:endParaRPr lang="en-US" smtClean="0">
              <a:latin typeface="Arial Black" pitchFamily="34" charset="0"/>
            </a:endParaRPr>
          </a:p>
        </p:txBody>
      </p:sp>
      <p:sp>
        <p:nvSpPr>
          <p:cNvPr id="20483" name="Rectangle 2"/>
          <p:cNvSpPr>
            <a:spLocks noGrp="1" noChangeArrowheads="1"/>
          </p:cNvSpPr>
          <p:nvPr>
            <p:ph type="body" idx="1"/>
          </p:nvPr>
        </p:nvSpPr>
        <p:spPr>
          <a:xfrm>
            <a:off x="0" y="317304"/>
            <a:ext cx="9144000" cy="6540695"/>
          </a:xfrm>
          <a:solidFill>
            <a:schemeClr val="bg1">
              <a:alpha val="79999"/>
            </a:schemeClr>
          </a:solidFill>
        </p:spPr>
        <p:txBody>
          <a:bodyPr/>
          <a:lstStyle/>
          <a:p>
            <a:pPr eaLnBrk="1" hangingPunct="1">
              <a:lnSpc>
                <a:spcPct val="90000"/>
              </a:lnSpc>
              <a:buClr>
                <a:schemeClr val="tx2"/>
              </a:buClr>
              <a:buFont typeface="Wingdings" pitchFamily="2" charset="2"/>
              <a:buChar char="Ø"/>
            </a:pPr>
            <a:r>
              <a:rPr lang="en-US" sz="3500" b="1" u="sng" dirty="0" smtClean="0">
                <a:solidFill>
                  <a:schemeClr val="bg2"/>
                </a:solidFill>
                <a:latin typeface="Times New Roman" charset="0"/>
              </a:rPr>
              <a:t>Role Playing</a:t>
            </a:r>
            <a:r>
              <a:rPr lang="en-US" sz="3500" b="1" dirty="0" smtClean="0">
                <a:solidFill>
                  <a:schemeClr val="bg2"/>
                </a:solidFill>
                <a:latin typeface="Times New Roman" charset="0"/>
              </a:rPr>
              <a:t>-</a:t>
            </a:r>
            <a:r>
              <a:rPr lang="en-US" sz="3500" b="1" dirty="0" smtClean="0">
                <a:latin typeface="Times New Roman" charset="0"/>
              </a:rPr>
              <a:t> </a:t>
            </a:r>
            <a:r>
              <a:rPr lang="en-US" sz="3500" dirty="0" smtClean="0">
                <a:latin typeface="Times New Roman" charset="0"/>
              </a:rPr>
              <a:t>Methods that forces trainees to assume different identities.</a:t>
            </a:r>
          </a:p>
          <a:p>
            <a:pPr eaLnBrk="1" hangingPunct="1">
              <a:lnSpc>
                <a:spcPct val="90000"/>
              </a:lnSpc>
              <a:buClr>
                <a:schemeClr val="tx2"/>
              </a:buClr>
              <a:buFontTx/>
              <a:buChar char="•"/>
            </a:pPr>
            <a:r>
              <a:rPr lang="en-US" sz="3500" dirty="0" smtClean="0">
                <a:latin typeface="Times New Roman" charset="0"/>
              </a:rPr>
              <a:t>Trainees are given some information related to description of the role, concerns, objectives, responsibilities, emotions, etc..</a:t>
            </a:r>
          </a:p>
          <a:p>
            <a:pPr eaLnBrk="1" hangingPunct="1">
              <a:lnSpc>
                <a:spcPct val="90000"/>
              </a:lnSpc>
              <a:buClr>
                <a:schemeClr val="tx2"/>
              </a:buClr>
              <a:buFontTx/>
              <a:buChar char="•"/>
            </a:pPr>
            <a:r>
              <a:rPr lang="en-US" sz="3500" dirty="0" smtClean="0">
                <a:latin typeface="Times New Roman" charset="0"/>
              </a:rPr>
              <a:t>It refers to the changing of one's behavior to assume a role.  </a:t>
            </a:r>
          </a:p>
          <a:p>
            <a:pPr eaLnBrk="1" hangingPunct="1">
              <a:lnSpc>
                <a:spcPct val="90000"/>
              </a:lnSpc>
              <a:buClr>
                <a:schemeClr val="tx2"/>
              </a:buClr>
              <a:buFont typeface="Wingdings" pitchFamily="2" charset="2"/>
              <a:buChar char="v"/>
            </a:pPr>
            <a:r>
              <a:rPr lang="en-US" dirty="0" smtClean="0">
                <a:solidFill>
                  <a:schemeClr val="bg2"/>
                </a:solidFill>
                <a:latin typeface="Times New Roman" pitchFamily="18" charset="0"/>
                <a:cs typeface="Times New Roman" pitchFamily="18" charset="0"/>
              </a:rPr>
              <a:t>Multiple/Single/Rotation/Extempore </a:t>
            </a:r>
          </a:p>
          <a:p>
            <a:pPr eaLnBrk="1" hangingPunct="1">
              <a:lnSpc>
                <a:spcPct val="90000"/>
              </a:lnSpc>
              <a:buClr>
                <a:schemeClr val="tx2"/>
              </a:buClr>
              <a:buNone/>
            </a:pPr>
            <a:endParaRPr lang="en-US" sz="3500" dirty="0" smtClean="0">
              <a:latin typeface="Times New Roman" charset="0"/>
            </a:endParaRPr>
          </a:p>
        </p:txBody>
      </p:sp>
      <p:sp>
        <p:nvSpPr>
          <p:cNvPr id="51202" name="AutoShape 2" descr="Image result for Role Play Training Meth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Image result for Role Play Training Meth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6" name="AutoShape 6" descr="Image result for Role Play Training Meth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1" y="542925"/>
            <a:ext cx="5658911" cy="3341445"/>
          </a:xfrm>
        </p:spPr>
        <p:txBody>
          <a:bodyPr/>
          <a:lstStyle/>
          <a:p>
            <a:r>
              <a:rPr lang="en-US" sz="2800" b="1" i="1" dirty="0">
                <a:solidFill>
                  <a:schemeClr val="bg2"/>
                </a:solidFill>
                <a:latin typeface="Times New Roman" pitchFamily="18" charset="0"/>
                <a:cs typeface="Times New Roman" pitchFamily="18" charset="0"/>
              </a:rPr>
              <a:t>CFO asks CEO, “What happens if we invest in developing our people and then they leave us?”</a:t>
            </a:r>
            <a:r>
              <a:rPr lang="en-US" sz="2800" dirty="0" smtClean="0">
                <a:solidFill>
                  <a:schemeClr val="bg2"/>
                </a:solidFill>
                <a:latin typeface="Times New Roman" pitchFamily="18" charset="0"/>
                <a:cs typeface="Times New Roman" pitchFamily="18" charset="0"/>
              </a:rPr>
              <a:t/>
            </a:r>
            <a:br>
              <a:rPr lang="en-US" sz="2800" dirty="0" smtClean="0">
                <a:solidFill>
                  <a:schemeClr val="bg2"/>
                </a:solidFill>
                <a:latin typeface="Times New Roman" pitchFamily="18" charset="0"/>
                <a:cs typeface="Times New Roman" pitchFamily="18" charset="0"/>
              </a:rPr>
            </a:br>
            <a:r>
              <a:rPr lang="en-US" sz="2800" dirty="0" smtClean="0">
                <a:solidFill>
                  <a:schemeClr val="bg2"/>
                </a:solidFill>
                <a:latin typeface="Times New Roman" pitchFamily="18" charset="0"/>
                <a:cs typeface="Times New Roman" pitchFamily="18" charset="0"/>
              </a:rPr>
              <a:t/>
            </a:r>
            <a:br>
              <a:rPr lang="en-US" sz="2800" dirty="0" smtClean="0">
                <a:solidFill>
                  <a:schemeClr val="bg2"/>
                </a:solidFill>
                <a:latin typeface="Times New Roman" pitchFamily="18" charset="0"/>
                <a:cs typeface="Times New Roman" pitchFamily="18" charset="0"/>
              </a:rPr>
            </a:br>
            <a:r>
              <a:rPr lang="en-US" sz="2800" b="1" i="1" dirty="0">
                <a:solidFill>
                  <a:schemeClr val="bg2"/>
                </a:solidFill>
                <a:latin typeface="Times New Roman" pitchFamily="18" charset="0"/>
                <a:cs typeface="Times New Roman" pitchFamily="18" charset="0"/>
              </a:rPr>
              <a:t>CEO: “What happens if we don’t, and they stay?”</a:t>
            </a:r>
            <a:r>
              <a:rPr lang="en-US" sz="2800" dirty="0">
                <a:solidFill>
                  <a:schemeClr val="bg2"/>
                </a:solidFill>
                <a:latin typeface="Times New Roman" pitchFamily="18" charset="0"/>
                <a:cs typeface="Times New Roman" pitchFamily="18" charset="0"/>
              </a:rPr>
              <a:t> </a:t>
            </a:r>
            <a:endParaRPr lang="en-US" sz="2800" dirty="0" smtClean="0">
              <a:solidFill>
                <a:schemeClr val="bg2"/>
              </a:solidFill>
              <a:latin typeface="Times New Roman" pitchFamily="18" charset="0"/>
              <a:cs typeface="Times New Roman" pitchFamily="18" charset="0"/>
            </a:endParaRPr>
          </a:p>
          <a:p>
            <a:pPr marL="0" indent="0">
              <a:buNone/>
            </a:pPr>
            <a:r>
              <a:rPr lang="en-US" sz="2800" i="1" dirty="0">
                <a:solidFill>
                  <a:schemeClr val="bg2"/>
                </a:solidFill>
                <a:latin typeface="Times New Roman" pitchFamily="18" charset="0"/>
                <a:cs typeface="Times New Roman" pitchFamily="18" charset="0"/>
              </a:rPr>
              <a:t>	</a:t>
            </a:r>
            <a:r>
              <a:rPr lang="en-US" sz="2800" i="1" dirty="0" smtClean="0">
                <a:solidFill>
                  <a:schemeClr val="bg2"/>
                </a:solidFill>
                <a:latin typeface="Times New Roman" pitchFamily="18" charset="0"/>
                <a:cs typeface="Times New Roman" pitchFamily="18" charset="0"/>
              </a:rPr>
              <a:t>~</a:t>
            </a:r>
            <a:r>
              <a:rPr lang="en-US" sz="2800" i="1" dirty="0">
                <a:solidFill>
                  <a:schemeClr val="bg2"/>
                </a:solidFill>
                <a:latin typeface="Times New Roman" pitchFamily="18" charset="0"/>
                <a:cs typeface="Times New Roman" pitchFamily="18" charset="0"/>
              </a:rPr>
              <a:t>Peter </a:t>
            </a:r>
            <a:r>
              <a:rPr lang="en-US" sz="2800" i="1" dirty="0" err="1">
                <a:solidFill>
                  <a:schemeClr val="bg2"/>
                </a:solidFill>
                <a:latin typeface="Times New Roman" pitchFamily="18" charset="0"/>
                <a:cs typeface="Times New Roman" pitchFamily="18" charset="0"/>
              </a:rPr>
              <a:t>Baeklund</a:t>
            </a:r>
            <a:endParaRPr lang="en-US" sz="2800" dirty="0">
              <a:solidFill>
                <a:schemeClr val="bg2"/>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57B2185C-3CBF-4EBF-813D-7AFD85A142EC}" type="slidenum">
              <a:rPr lang="en-US" smtClean="0"/>
              <a:pPr>
                <a:defRPr/>
              </a:pPr>
              <a:t>2</a:t>
            </a:fld>
            <a:endParaRPr lang="en-US"/>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530" y="393200"/>
            <a:ext cx="3509470" cy="307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08" t="17652" r="3030" b="17112"/>
          <a:stretch/>
        </p:blipFill>
        <p:spPr bwMode="auto">
          <a:xfrm>
            <a:off x="0" y="3732580"/>
            <a:ext cx="6259524" cy="158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descr="http://www.maximatraining.com/quotes/todevelo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49705"/>
            <a:ext cx="5565609" cy="150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9094"/>
            <a:ext cx="5103265" cy="5995705"/>
          </a:xfrm>
        </p:spPr>
        <p:txBody>
          <a:bodyPr/>
          <a:lstStyle/>
          <a:p>
            <a:pPr eaLnBrk="1" hangingPunct="1">
              <a:lnSpc>
                <a:spcPct val="90000"/>
              </a:lnSpc>
              <a:buClr>
                <a:schemeClr val="tx2"/>
              </a:buClr>
              <a:buFont typeface="Wingdings" pitchFamily="2" charset="2"/>
              <a:buChar char="Ø"/>
            </a:pPr>
            <a:r>
              <a:rPr lang="en-US" b="1" u="sng" dirty="0" smtClean="0">
                <a:solidFill>
                  <a:schemeClr val="bg2"/>
                </a:solidFill>
                <a:latin typeface="Times New Roman" charset="0"/>
              </a:rPr>
              <a:t>Behavior Modeling-</a:t>
            </a:r>
            <a:r>
              <a:rPr lang="en-US" b="1" u="sng" dirty="0" smtClean="0">
                <a:latin typeface="Times New Roman" charset="0"/>
              </a:rPr>
              <a:t> </a:t>
            </a:r>
            <a:r>
              <a:rPr lang="en-US" dirty="0" smtClean="0">
                <a:latin typeface="Times New Roman" charset="0"/>
              </a:rPr>
              <a:t>Learning takes place mainly through observation of others experience. </a:t>
            </a:r>
          </a:p>
          <a:p>
            <a:pPr eaLnBrk="1" hangingPunct="1">
              <a:lnSpc>
                <a:spcPct val="90000"/>
              </a:lnSpc>
              <a:buClr>
                <a:schemeClr val="tx2"/>
              </a:buClr>
              <a:buFontTx/>
              <a:buChar char="•"/>
            </a:pPr>
            <a:r>
              <a:rPr lang="en-US" dirty="0" smtClean="0">
                <a:latin typeface="Times New Roman" charset="0"/>
              </a:rPr>
              <a:t>Watching some one perform a behavior, learning through copying, matching it &amp; rehearsing</a:t>
            </a:r>
          </a:p>
          <a:p>
            <a:endParaRPr lang="en-US" dirty="0"/>
          </a:p>
        </p:txBody>
      </p:sp>
      <p:sp>
        <p:nvSpPr>
          <p:cNvPr id="4" name="Slide Number Placeholder 3"/>
          <p:cNvSpPr>
            <a:spLocks noGrp="1"/>
          </p:cNvSpPr>
          <p:nvPr>
            <p:ph type="sldNum" sz="quarter" idx="11"/>
          </p:nvPr>
        </p:nvSpPr>
        <p:spPr/>
        <p:txBody>
          <a:bodyPr/>
          <a:lstStyle/>
          <a:p>
            <a:pPr>
              <a:defRPr/>
            </a:pPr>
            <a:fld id="{57B2185C-3CBF-4EBF-813D-7AFD85A142EC}" type="slidenum">
              <a:rPr lang="en-US" smtClean="0"/>
              <a:pPr>
                <a:defRPr/>
              </a:pPr>
              <a:t>20</a:t>
            </a:fld>
            <a:endParaRPr lang="en-US"/>
          </a:p>
        </p:txBody>
      </p:sp>
      <p:sp>
        <p:nvSpPr>
          <p:cNvPr id="64514" name="AutoShape 2" descr="Image result for Role Play Training Meth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656"/>
          <a:stretch/>
        </p:blipFill>
        <p:spPr bwMode="auto">
          <a:xfrm>
            <a:off x="5124105" y="469095"/>
            <a:ext cx="4019895" cy="264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25" y="4200660"/>
            <a:ext cx="2598808" cy="265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539" y="3429000"/>
            <a:ext cx="1853026" cy="32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E24D77-B476-4D86-ADB7-21E5D2881160}" type="slidenum">
              <a:rPr lang="en-US" smtClean="0">
                <a:latin typeface="Arial Black" pitchFamily="34" charset="0"/>
              </a:rPr>
              <a:pPr/>
              <a:t>21</a:t>
            </a:fld>
            <a:endParaRPr lang="en-US" smtClean="0">
              <a:latin typeface="Arial Black" pitchFamily="34" charset="0"/>
            </a:endParaRPr>
          </a:p>
        </p:txBody>
      </p:sp>
      <p:sp>
        <p:nvSpPr>
          <p:cNvPr id="21507" name="Rectangle 2"/>
          <p:cNvSpPr>
            <a:spLocks noGrp="1" noChangeArrowheads="1"/>
          </p:cNvSpPr>
          <p:nvPr>
            <p:ph type="body" idx="1"/>
          </p:nvPr>
        </p:nvSpPr>
        <p:spPr>
          <a:xfrm>
            <a:off x="0" y="0"/>
            <a:ext cx="9144000" cy="6858000"/>
          </a:xfrm>
          <a:solidFill>
            <a:schemeClr val="bg1">
              <a:alpha val="83920"/>
            </a:schemeClr>
          </a:solidFill>
        </p:spPr>
        <p:txBody>
          <a:bodyPr/>
          <a:lstStyle/>
          <a:p>
            <a:pPr eaLnBrk="1" hangingPunct="1">
              <a:buClr>
                <a:schemeClr val="tx2"/>
              </a:buClr>
              <a:buFont typeface="Wingdings" pitchFamily="2" charset="2"/>
              <a:buChar char="Ø"/>
            </a:pPr>
            <a:r>
              <a:rPr lang="en-US" b="1" u="sng" dirty="0" smtClean="0">
                <a:solidFill>
                  <a:schemeClr val="bg2"/>
                </a:solidFill>
                <a:latin typeface="Times New Roman" charset="0"/>
              </a:rPr>
              <a:t>Case Study</a:t>
            </a:r>
          </a:p>
          <a:p>
            <a:pPr eaLnBrk="1" hangingPunct="1">
              <a:buClr>
                <a:schemeClr val="tx2"/>
              </a:buClr>
              <a:buFontTx/>
              <a:buChar char="•"/>
            </a:pPr>
            <a:r>
              <a:rPr lang="en-US" dirty="0" smtClean="0">
                <a:latin typeface="Times New Roman" charset="0"/>
              </a:rPr>
              <a:t>Trainees solve  business problems</a:t>
            </a:r>
          </a:p>
          <a:p>
            <a:pPr eaLnBrk="1" hangingPunct="1">
              <a:buClr>
                <a:schemeClr val="tx2"/>
              </a:buClr>
              <a:buFontTx/>
              <a:buChar char="•"/>
            </a:pPr>
            <a:r>
              <a:rPr lang="en-US" dirty="0" smtClean="0">
                <a:latin typeface="Times New Roman" charset="0"/>
              </a:rPr>
              <a:t>Individuals study information in case and make decisions</a:t>
            </a:r>
          </a:p>
          <a:p>
            <a:pPr eaLnBrk="1" hangingPunct="1">
              <a:buClr>
                <a:schemeClr val="tx2"/>
              </a:buClr>
              <a:buFontTx/>
              <a:buChar char="•"/>
            </a:pPr>
            <a:r>
              <a:rPr lang="en-US" dirty="0" smtClean="0">
                <a:latin typeface="Times New Roman" charset="0"/>
              </a:rPr>
              <a:t>Used in classroom with instructor who serves as facilitator</a:t>
            </a:r>
          </a:p>
          <a:p>
            <a:pPr eaLnBrk="1" hangingPunct="1">
              <a:buClr>
                <a:schemeClr val="tx2"/>
              </a:buClr>
              <a:buFont typeface="Wingdings" pitchFamily="2" charset="2"/>
              <a:buChar char="Ø"/>
            </a:pPr>
            <a:r>
              <a:rPr lang="en-US" b="1" u="sng" dirty="0" smtClean="0">
                <a:solidFill>
                  <a:schemeClr val="bg2"/>
                </a:solidFill>
                <a:latin typeface="Times New Roman" charset="0"/>
              </a:rPr>
              <a:t>Simulators</a:t>
            </a:r>
          </a:p>
          <a:p>
            <a:pPr eaLnBrk="1" hangingPunct="1">
              <a:buClr>
                <a:schemeClr val="tx2"/>
              </a:buClr>
              <a:buFontTx/>
              <a:buChar char="•"/>
            </a:pPr>
            <a:r>
              <a:rPr lang="en-US" dirty="0" smtClean="0">
                <a:latin typeface="Times New Roman" charset="0"/>
              </a:rPr>
              <a:t>Training devices that model the real world</a:t>
            </a:r>
          </a:p>
          <a:p>
            <a:pPr eaLnBrk="1" hangingPunct="1">
              <a:buClr>
                <a:schemeClr val="tx2"/>
              </a:buClr>
              <a:buFontTx/>
              <a:buChar char="•"/>
            </a:pPr>
            <a:r>
              <a:rPr lang="en-US" dirty="0" smtClean="0">
                <a:latin typeface="Times New Roman" charset="0"/>
              </a:rPr>
              <a:t>Range from simple paper mock-ups of mechanical devices to computerized simulations of total environments</a:t>
            </a:r>
          </a:p>
          <a:p>
            <a:pPr eaLnBrk="1" hangingPunct="1">
              <a:buClr>
                <a:schemeClr val="tx2"/>
              </a:buClr>
              <a:buFontTx/>
              <a:buChar char="•"/>
            </a:pPr>
            <a:r>
              <a:rPr lang="en-US" dirty="0" smtClean="0">
                <a:latin typeface="Times New Roman" charset="0"/>
              </a:rPr>
              <a:t>May simulate automobiles and airplanes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40828D-3BA7-4C79-BFFF-E654F91FE207}" type="slidenum">
              <a:rPr lang="en-US" smtClean="0">
                <a:latin typeface="Arial Black" pitchFamily="34" charset="0"/>
              </a:rPr>
              <a:pPr/>
              <a:t>22</a:t>
            </a:fld>
            <a:endParaRPr lang="en-US" smtClean="0">
              <a:latin typeface="Arial Black" pitchFamily="34" charset="0"/>
            </a:endParaRPr>
          </a:p>
        </p:txBody>
      </p:sp>
      <p:pic>
        <p:nvPicPr>
          <p:cNvPr id="25604"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407025" y="0"/>
            <a:ext cx="3736975" cy="3400425"/>
          </a:xfrm>
          <a:noFill/>
        </p:spPr>
      </p:pic>
      <p:pic>
        <p:nvPicPr>
          <p:cNvPr id="25606"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0" y="3201988"/>
            <a:ext cx="3228975" cy="3656012"/>
          </a:xfrm>
        </p:spPr>
      </p:pic>
      <p:pic>
        <p:nvPicPr>
          <p:cNvPr id="25607" name="Picture 1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0" y="241410"/>
            <a:ext cx="2656450" cy="2207441"/>
          </a:xfrm>
          <a:noFill/>
        </p:spPr>
      </p:pic>
      <p:pic>
        <p:nvPicPr>
          <p:cNvPr id="2253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063" y="0"/>
            <a:ext cx="3032125"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1363" y="3201988"/>
            <a:ext cx="212566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7" name="Picture 1"/>
          <p:cNvPicPr>
            <a:picLocks noChangeAspect="1" noChangeArrowheads="1"/>
          </p:cNvPicPr>
          <p:nvPr/>
        </p:nvPicPr>
        <p:blipFill>
          <a:blip r:embed="rId7" cstate="print"/>
          <a:srcRect l="24397" t="32649" r="61323" b="22000"/>
          <a:stretch>
            <a:fillRect/>
          </a:stretch>
        </p:blipFill>
        <p:spPr bwMode="auto">
          <a:xfrm>
            <a:off x="5406845" y="-1"/>
            <a:ext cx="3737155" cy="6672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5FAA5C-01D6-4114-81DC-8221B76C8FAA}" type="slidenum">
              <a:rPr lang="en-US" smtClean="0">
                <a:latin typeface="Arial Black" pitchFamily="34" charset="0"/>
              </a:rPr>
              <a:pPr/>
              <a:t>23</a:t>
            </a:fld>
            <a:endParaRPr lang="en-US" smtClean="0">
              <a:latin typeface="Arial Black" pitchFamily="34" charset="0"/>
            </a:endParaRPr>
          </a:p>
        </p:txBody>
      </p:sp>
      <p:sp>
        <p:nvSpPr>
          <p:cNvPr id="23555" name="Rectangle 2"/>
          <p:cNvSpPr>
            <a:spLocks noGrp="1" noChangeArrowheads="1"/>
          </p:cNvSpPr>
          <p:nvPr>
            <p:ph type="body" idx="1"/>
          </p:nvPr>
        </p:nvSpPr>
        <p:spPr>
          <a:xfrm>
            <a:off x="0" y="0"/>
            <a:ext cx="9144000" cy="6858000"/>
          </a:xfrm>
          <a:solidFill>
            <a:schemeClr val="bg1">
              <a:alpha val="87057"/>
            </a:schemeClr>
          </a:solidFill>
        </p:spPr>
        <p:txBody>
          <a:bodyPr/>
          <a:lstStyle/>
          <a:p>
            <a:pPr eaLnBrk="1" hangingPunct="1">
              <a:buClr>
                <a:schemeClr val="tx1"/>
              </a:buClr>
              <a:buFont typeface="Wingdings" pitchFamily="2" charset="2"/>
              <a:buChar char="Ø"/>
            </a:pPr>
            <a:r>
              <a:rPr lang="en-US" sz="2800" b="1" u="sng" dirty="0" smtClean="0">
                <a:solidFill>
                  <a:schemeClr val="bg2"/>
                </a:solidFill>
                <a:latin typeface="Times New Roman" charset="0"/>
              </a:rPr>
              <a:t>Business Games</a:t>
            </a:r>
            <a:r>
              <a:rPr lang="en-US" sz="2800" b="1" dirty="0" smtClean="0">
                <a:solidFill>
                  <a:schemeClr val="bg2"/>
                </a:solidFill>
                <a:latin typeface="Times New Roman" charset="0"/>
              </a:rPr>
              <a:t>-</a:t>
            </a:r>
          </a:p>
          <a:p>
            <a:pPr eaLnBrk="1" hangingPunct="1">
              <a:buClr>
                <a:schemeClr val="tx1"/>
              </a:buClr>
              <a:buFontTx/>
              <a:buChar char="•"/>
            </a:pPr>
            <a:r>
              <a:rPr lang="en-US" sz="2800" dirty="0" smtClean="0">
                <a:latin typeface="Times New Roman" charset="0"/>
              </a:rPr>
              <a:t>Computer or non computer (board) games that attempt to duplicate selected factors in a particular business situations. The players receive different roles like salesman, CEO, customer etc.</a:t>
            </a:r>
          </a:p>
          <a:p>
            <a:pPr eaLnBrk="1" hangingPunct="1">
              <a:buClr>
                <a:schemeClr val="tx2"/>
              </a:buClr>
              <a:buFont typeface="Wingdings" pitchFamily="2" charset="2"/>
              <a:buChar char="Ø"/>
            </a:pPr>
            <a:r>
              <a:rPr lang="en-US" sz="2800" b="1" u="sng" dirty="0" smtClean="0">
                <a:solidFill>
                  <a:schemeClr val="bg2"/>
                </a:solidFill>
                <a:latin typeface="Times New Roman" charset="0"/>
              </a:rPr>
              <a:t>Action Learning </a:t>
            </a:r>
            <a:endParaRPr lang="en-US" sz="1800" dirty="0" smtClean="0">
              <a:solidFill>
                <a:schemeClr val="bg2"/>
              </a:solidFill>
              <a:latin typeface="Times New Roman" charset="0"/>
            </a:endParaRPr>
          </a:p>
          <a:p>
            <a:pPr eaLnBrk="1" hangingPunct="1">
              <a:buClr>
                <a:schemeClr val="tx2"/>
              </a:buClr>
              <a:buFontTx/>
              <a:buChar char="•"/>
            </a:pPr>
            <a:r>
              <a:rPr lang="en-US" sz="2800" dirty="0" smtClean="0">
                <a:latin typeface="Times New Roman" charset="0"/>
              </a:rPr>
              <a:t>A training whereby the participants study their own actions and experience in order to improve performance. This concept is close to learning-by-doing. .</a:t>
            </a:r>
          </a:p>
          <a:p>
            <a:pPr eaLnBrk="1" hangingPunct="1">
              <a:buClr>
                <a:schemeClr val="tx1"/>
              </a:buClr>
              <a:buFont typeface="Wingdings" pitchFamily="2" charset="2"/>
              <a:buChar char="Ø"/>
            </a:pPr>
            <a:r>
              <a:rPr lang="en-US" sz="2800" b="1" u="sng" dirty="0" smtClean="0">
                <a:solidFill>
                  <a:schemeClr val="bg2"/>
                </a:solidFill>
                <a:latin typeface="Times New Roman" charset="0"/>
              </a:rPr>
              <a:t>Vestibule Training</a:t>
            </a:r>
          </a:p>
          <a:p>
            <a:pPr eaLnBrk="1" hangingPunct="1">
              <a:buClr>
                <a:schemeClr val="tx1"/>
              </a:buClr>
              <a:buFont typeface="Arial" pitchFamily="34" charset="0"/>
              <a:buChar char="•"/>
            </a:pPr>
            <a:r>
              <a:rPr lang="en-US" sz="2800" dirty="0" smtClean="0">
                <a:latin typeface="Times New Roman" charset="0"/>
              </a:rPr>
              <a:t>A training in which the training location is separate from the main productive areas of the plant; includes student carrels, lecture rooms, and in many instances the same type of equipment that the trainee will use in the work station.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CD3FBD-9A23-4C50-A73C-79FEDBB7DD1B}" type="slidenum">
              <a:rPr lang="en-US" smtClean="0">
                <a:latin typeface="Arial Black" pitchFamily="34" charset="0"/>
              </a:rPr>
              <a:pPr/>
              <a:t>24</a:t>
            </a:fld>
            <a:endParaRPr lang="en-US" smtClean="0">
              <a:latin typeface="Arial Black" pitchFamily="34" charset="0"/>
            </a:endParaRPr>
          </a:p>
        </p:txBody>
      </p:sp>
      <p:sp>
        <p:nvSpPr>
          <p:cNvPr id="24579" name="Rectangle 20"/>
          <p:cNvSpPr>
            <a:spLocks noGrp="1" noChangeArrowheads="1"/>
          </p:cNvSpPr>
          <p:nvPr>
            <p:ph type="title" sz="quarter"/>
          </p:nvPr>
        </p:nvSpPr>
        <p:spPr/>
        <p:txBody>
          <a:bodyPr/>
          <a:lstStyle/>
          <a:p>
            <a:pPr eaLnBrk="1" hangingPunct="1"/>
            <a:endParaRPr lang="en-US" smtClean="0"/>
          </a:p>
        </p:txBody>
      </p:sp>
      <p:pic>
        <p:nvPicPr>
          <p:cNvPr id="24580" name="Picture 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662613" y="0"/>
            <a:ext cx="3481387" cy="3581400"/>
          </a:xfrm>
          <a:noFill/>
        </p:spPr>
      </p:pic>
      <p:pic>
        <p:nvPicPr>
          <p:cNvPr id="24581" name="Picture 7"/>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0" y="4264025"/>
            <a:ext cx="3813175" cy="2552700"/>
          </a:xfrm>
          <a:noFill/>
        </p:spPr>
      </p:pic>
      <p:pic>
        <p:nvPicPr>
          <p:cNvPr id="24582" name="Picture 14"/>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3889375" y="4414838"/>
            <a:ext cx="2598738" cy="2244725"/>
          </a:xfrm>
          <a:noFill/>
        </p:spPr>
      </p:pic>
      <p:pic>
        <p:nvPicPr>
          <p:cNvPr id="24583"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63086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3"/>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6535738" y="3581400"/>
            <a:ext cx="2608262" cy="32766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1E0E4F-C8D8-4394-8BA8-7F070DFBBCE6}" type="slidenum">
              <a:rPr lang="en-US" smtClean="0">
                <a:latin typeface="Arial Black" pitchFamily="34" charset="0"/>
              </a:rPr>
              <a:pPr/>
              <a:t>25</a:t>
            </a:fld>
            <a:endParaRPr lang="en-US" smtClean="0">
              <a:latin typeface="Arial Black" pitchFamily="34" charset="0"/>
            </a:endParaRPr>
          </a:p>
        </p:txBody>
      </p:sp>
      <p:sp>
        <p:nvSpPr>
          <p:cNvPr id="25603" name="Rectangle 3"/>
          <p:cNvSpPr>
            <a:spLocks noGrp="1" noChangeArrowheads="1"/>
          </p:cNvSpPr>
          <p:nvPr>
            <p:ph type="body" sz="half" idx="1"/>
          </p:nvPr>
        </p:nvSpPr>
        <p:spPr>
          <a:xfrm>
            <a:off x="0" y="393700"/>
            <a:ext cx="4951413" cy="3886200"/>
          </a:xfrm>
        </p:spPr>
        <p:txBody>
          <a:bodyPr/>
          <a:lstStyle/>
          <a:p>
            <a:pPr eaLnBrk="1" hangingPunct="1">
              <a:buFont typeface="Wingdings" pitchFamily="2" charset="2"/>
              <a:buChar char="Ø"/>
            </a:pPr>
            <a:r>
              <a:rPr lang="en-US" sz="2800" b="1" u="sng" smtClean="0">
                <a:solidFill>
                  <a:schemeClr val="bg2"/>
                </a:solidFill>
                <a:latin typeface="Times New Roman" pitchFamily="18" charset="0"/>
                <a:cs typeface="Times New Roman" pitchFamily="18" charset="0"/>
              </a:rPr>
              <a:t>In-basket training</a:t>
            </a:r>
          </a:p>
          <a:p>
            <a:pPr eaLnBrk="1" hangingPunct="1">
              <a:buFont typeface="Wingdings" pitchFamily="2" charset="2"/>
              <a:buChar char="Ø"/>
            </a:pPr>
            <a:r>
              <a:rPr lang="en-US" sz="2000" smtClean="0">
                <a:solidFill>
                  <a:schemeClr val="bg2"/>
                </a:solidFill>
                <a:latin typeface="Times New Roman" pitchFamily="18" charset="0"/>
                <a:cs typeface="Times New Roman" pitchFamily="18" charset="0"/>
              </a:rPr>
              <a:t>-</a:t>
            </a:r>
            <a:r>
              <a:rPr lang="en-US" sz="2800" smtClean="0">
                <a:latin typeface="Times New Roman" pitchFamily="18" charset="0"/>
                <a:cs typeface="Times New Roman" pitchFamily="18" charset="0"/>
              </a:rPr>
              <a:t>Method </a:t>
            </a:r>
            <a:r>
              <a:rPr lang="en-US" sz="2800" dirty="0" smtClean="0">
                <a:latin typeface="Times New Roman" pitchFamily="18" charset="0"/>
                <a:cs typeface="Times New Roman" pitchFamily="18" charset="0"/>
              </a:rPr>
              <a:t>of acquainting new or promoted employees with the complexities of their jobs by presenting them with a range of problems they might find in their 'in basket' when they take up the job. Trainees have a limited period of time to set priorities, organize their working schedule accordingly and respond to mails and phone calls. </a:t>
            </a:r>
          </a:p>
        </p:txBody>
      </p:sp>
      <p:graphicFrame>
        <p:nvGraphicFramePr>
          <p:cNvPr id="25604" name="Object 4"/>
          <p:cNvGraphicFramePr>
            <a:graphicFrameLocks noGrp="1" noChangeAspect="1"/>
          </p:cNvGraphicFramePr>
          <p:nvPr>
            <p:ph sz="half" idx="2"/>
          </p:nvPr>
        </p:nvGraphicFramePr>
        <p:xfrm>
          <a:off x="4875213" y="1531938"/>
          <a:ext cx="4268787" cy="3124200"/>
        </p:xfrm>
        <a:graphic>
          <a:graphicData uri="http://schemas.openxmlformats.org/presentationml/2006/ole">
            <mc:AlternateContent xmlns:mc="http://schemas.openxmlformats.org/markup-compatibility/2006">
              <mc:Choice xmlns:v="urn:schemas-microsoft-com:vml" Requires="v">
                <p:oleObj spid="_x0000_s25627" name="Bitmap Image" r:id="rId3" imgW="3905795" imgH="2857899" progId="PBrush">
                  <p:embed/>
                </p:oleObj>
              </mc:Choice>
              <mc:Fallback>
                <p:oleObj name="Bitmap Image" r:id="rId3" imgW="3905795" imgH="2857899" progId="PBrush">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3" y="1531938"/>
                        <a:ext cx="42687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1535040-FA6E-4C2E-92AE-90FA4CE9F48C}" type="slidenum">
              <a:rPr lang="en-US" smtClean="0"/>
              <a:pPr>
                <a:defRPr/>
              </a:pPr>
              <a:t>26</a:t>
            </a:fld>
            <a:endParaRPr lang="en-US"/>
          </a:p>
        </p:txBody>
      </p:sp>
      <p:sp>
        <p:nvSpPr>
          <p:cNvPr id="6" name="Content Placeholder 3"/>
          <p:cNvSpPr>
            <a:spLocks noGrp="1"/>
          </p:cNvSpPr>
          <p:nvPr>
            <p:ph type="body" sz="half" idx="1"/>
          </p:nvPr>
        </p:nvSpPr>
        <p:spPr>
          <a:xfrm>
            <a:off x="0" y="317305"/>
            <a:ext cx="5406845" cy="6313010"/>
          </a:xfrm>
        </p:spPr>
        <p:txBody>
          <a:bodyPr/>
          <a:lstStyle/>
          <a:p>
            <a:pPr>
              <a:buFont typeface="Wingdings" pitchFamily="2" charset="2"/>
              <a:buChar char="Ø"/>
            </a:pPr>
            <a:r>
              <a:rPr lang="en-US" sz="2800" b="1" u="sng" dirty="0" smtClean="0">
                <a:solidFill>
                  <a:schemeClr val="bg2"/>
                </a:solidFill>
                <a:latin typeface="Times New Roman" pitchFamily="18" charset="0"/>
                <a:cs typeface="Times New Roman" pitchFamily="18" charset="0"/>
              </a:rPr>
              <a:t>Adventure Training- </a:t>
            </a:r>
            <a:r>
              <a:rPr lang="en-US" sz="2800" dirty="0" smtClean="0">
                <a:latin typeface="Times New Roman" pitchFamily="18" charset="0"/>
                <a:cs typeface="Times New Roman" pitchFamily="18" charset="0"/>
              </a:rPr>
              <a:t>A trend in employee development has been the use of adventure (sometimes referred to as outdoor, wilderness, or survival) training. The primary focus of such training is to teach trainees the importance of working together, or coming together as a team. Adventure training typically involves some major emotional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physical challenge. This could be mountain climbing, paintball games, or surviving a week on a sailing adventure.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61442" name="Picture 2"/>
          <p:cNvPicPr>
            <a:picLocks noChangeAspect="1" noChangeArrowheads="1"/>
          </p:cNvPicPr>
          <p:nvPr/>
        </p:nvPicPr>
        <p:blipFill>
          <a:blip r:embed="rId2" cstate="print"/>
          <a:srcRect l="22400" t="18863" r="61441" b="28225"/>
          <a:stretch>
            <a:fillRect/>
          </a:stretch>
        </p:blipFill>
        <p:spPr bwMode="auto">
          <a:xfrm>
            <a:off x="5634530" y="397017"/>
            <a:ext cx="3509470" cy="6460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CD3356-92AE-42C9-B65F-4B3F62D20802}" type="slidenum">
              <a:rPr lang="en-US" smtClean="0">
                <a:latin typeface="Arial Black" pitchFamily="34" charset="0"/>
              </a:rPr>
              <a:pPr/>
              <a:t>27</a:t>
            </a:fld>
            <a:endParaRPr lang="en-US" smtClean="0">
              <a:latin typeface="Arial Black" pitchFamily="34" charset="0"/>
            </a:endParaRPr>
          </a:p>
        </p:txBody>
      </p:sp>
      <p:sp>
        <p:nvSpPr>
          <p:cNvPr id="26627" name="Rectangle 2"/>
          <p:cNvSpPr>
            <a:spLocks noGrp="1" noChangeArrowheads="1"/>
          </p:cNvSpPr>
          <p:nvPr>
            <p:ph type="title"/>
          </p:nvPr>
        </p:nvSpPr>
        <p:spPr/>
        <p:txBody>
          <a:bodyPr/>
          <a:lstStyle/>
          <a:p>
            <a:pPr algn="ctr" defTabSz="809625" eaLnBrk="1" hangingPunct="1"/>
            <a:r>
              <a:rPr lang="en-US" sz="3600" b="1" smtClean="0">
                <a:solidFill>
                  <a:schemeClr val="bg2"/>
                </a:solidFill>
                <a:latin typeface="Tempus Sans ITC" pitchFamily="82" charset="0"/>
              </a:rPr>
              <a:t>4.</a:t>
            </a:r>
            <a:r>
              <a:rPr lang="en-US" sz="3600" b="1" u="sng" smtClean="0">
                <a:solidFill>
                  <a:schemeClr val="bg2"/>
                </a:solidFill>
                <a:latin typeface="Tempus Sans ITC" pitchFamily="82" charset="0"/>
              </a:rPr>
              <a:t> Implement T &amp; D Program</a:t>
            </a:r>
            <a:br>
              <a:rPr lang="en-US" sz="3600" b="1" u="sng" smtClean="0">
                <a:solidFill>
                  <a:schemeClr val="bg2"/>
                </a:solidFill>
                <a:latin typeface="Tempus Sans ITC" pitchFamily="82" charset="0"/>
              </a:rPr>
            </a:br>
            <a:endParaRPr lang="en-US" sz="3600" b="1" u="sng" smtClean="0">
              <a:solidFill>
                <a:schemeClr val="bg2"/>
              </a:solidFill>
              <a:latin typeface="Tempus Sans ITC" pitchFamily="82" charset="0"/>
            </a:endParaRPr>
          </a:p>
        </p:txBody>
      </p:sp>
      <p:sp>
        <p:nvSpPr>
          <p:cNvPr id="178179" name="Oval 3"/>
          <p:cNvSpPr>
            <a:spLocks noChangeArrowheads="1"/>
          </p:cNvSpPr>
          <p:nvPr/>
        </p:nvSpPr>
        <p:spPr bwMode="auto">
          <a:xfrm>
            <a:off x="3281363" y="3282950"/>
            <a:ext cx="2352675" cy="1998663"/>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sz="2300" b="1">
                <a:solidFill>
                  <a:schemeClr val="bg2"/>
                </a:solidFill>
                <a:latin typeface="Times New Roman" pitchFamily="18" charset="0"/>
              </a:rPr>
              <a:t>Implementation</a:t>
            </a:r>
          </a:p>
          <a:p>
            <a:pPr algn="ctr" defTabSz="1031875" eaLnBrk="1" hangingPunct="1">
              <a:defRPr/>
            </a:pPr>
            <a:r>
              <a:rPr lang="en-US" sz="2300" b="1">
                <a:solidFill>
                  <a:schemeClr val="bg2"/>
                </a:solidFill>
                <a:latin typeface="Times New Roman" pitchFamily="18" charset="0"/>
              </a:rPr>
              <a:t>of</a:t>
            </a:r>
          </a:p>
          <a:p>
            <a:pPr algn="ctr" defTabSz="1031875" eaLnBrk="1" hangingPunct="1">
              <a:defRPr/>
            </a:pPr>
            <a:r>
              <a:rPr lang="en-US" sz="2300" b="1">
                <a:solidFill>
                  <a:schemeClr val="bg2"/>
                </a:solidFill>
                <a:latin typeface="Times New Roman" pitchFamily="18" charset="0"/>
              </a:rPr>
              <a:t>Training</a:t>
            </a:r>
          </a:p>
        </p:txBody>
      </p:sp>
      <p:sp>
        <p:nvSpPr>
          <p:cNvPr id="26629" name="Line 4"/>
          <p:cNvSpPr>
            <a:spLocks noChangeShapeType="1"/>
          </p:cNvSpPr>
          <p:nvPr/>
        </p:nvSpPr>
        <p:spPr bwMode="auto">
          <a:xfrm>
            <a:off x="4538663" y="2463800"/>
            <a:ext cx="0" cy="7540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Line 5"/>
          <p:cNvSpPr>
            <a:spLocks noChangeShapeType="1"/>
          </p:cNvSpPr>
          <p:nvPr/>
        </p:nvSpPr>
        <p:spPr bwMode="auto">
          <a:xfrm flipV="1">
            <a:off x="4478338" y="5380038"/>
            <a:ext cx="0" cy="754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1" name="Line 6"/>
          <p:cNvSpPr>
            <a:spLocks noChangeShapeType="1"/>
          </p:cNvSpPr>
          <p:nvPr/>
        </p:nvSpPr>
        <p:spPr bwMode="auto">
          <a:xfrm flipH="1">
            <a:off x="5534025" y="3228975"/>
            <a:ext cx="534988" cy="5572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2" name="Line 7"/>
          <p:cNvSpPr>
            <a:spLocks noChangeShapeType="1"/>
          </p:cNvSpPr>
          <p:nvPr/>
        </p:nvSpPr>
        <p:spPr bwMode="auto">
          <a:xfrm rot="5400000" flipH="1" flipV="1">
            <a:off x="2901157" y="4688681"/>
            <a:ext cx="557212" cy="536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8"/>
          <p:cNvSpPr>
            <a:spLocks noChangeShapeType="1"/>
          </p:cNvSpPr>
          <p:nvPr/>
        </p:nvSpPr>
        <p:spPr bwMode="auto">
          <a:xfrm rot="10800000">
            <a:off x="5503863" y="4629150"/>
            <a:ext cx="534987" cy="5572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9"/>
          <p:cNvSpPr>
            <a:spLocks noChangeShapeType="1"/>
          </p:cNvSpPr>
          <p:nvPr/>
        </p:nvSpPr>
        <p:spPr bwMode="auto">
          <a:xfrm rot="16200000" flipH="1">
            <a:off x="2958307" y="3199606"/>
            <a:ext cx="557212" cy="536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8186" name="Oval 10"/>
          <p:cNvSpPr>
            <a:spLocks noChangeArrowheads="1"/>
          </p:cNvSpPr>
          <p:nvPr/>
        </p:nvSpPr>
        <p:spPr bwMode="auto">
          <a:xfrm>
            <a:off x="3354388" y="1763713"/>
            <a:ext cx="2382837" cy="741362"/>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b="1">
                <a:solidFill>
                  <a:schemeClr val="bg1"/>
                </a:solidFill>
                <a:latin typeface="Times New Roman" pitchFamily="18" charset="0"/>
              </a:rPr>
              <a:t>Climate for</a:t>
            </a:r>
          </a:p>
          <a:p>
            <a:pPr algn="ctr" defTabSz="1031875" eaLnBrk="1" hangingPunct="1">
              <a:lnSpc>
                <a:spcPct val="80000"/>
              </a:lnSpc>
              <a:defRPr/>
            </a:pPr>
            <a:r>
              <a:rPr lang="en-US" b="1">
                <a:solidFill>
                  <a:schemeClr val="bg1"/>
                </a:solidFill>
                <a:latin typeface="Times New Roman" pitchFamily="18" charset="0"/>
              </a:rPr>
              <a:t>transfer</a:t>
            </a:r>
            <a:endParaRPr lang="en-US">
              <a:latin typeface="Times New Roman" pitchFamily="18" charset="0"/>
            </a:endParaRPr>
          </a:p>
        </p:txBody>
      </p:sp>
      <p:sp>
        <p:nvSpPr>
          <p:cNvPr id="178187" name="Oval 11"/>
          <p:cNvSpPr>
            <a:spLocks noChangeArrowheads="1"/>
          </p:cNvSpPr>
          <p:nvPr/>
        </p:nvSpPr>
        <p:spPr bwMode="auto">
          <a:xfrm>
            <a:off x="782638" y="2654300"/>
            <a:ext cx="2382837" cy="741363"/>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b="1">
                <a:solidFill>
                  <a:schemeClr val="bg1"/>
                </a:solidFill>
                <a:latin typeface="Times New Roman" pitchFamily="18" charset="0"/>
              </a:rPr>
              <a:t>Opportunity to use</a:t>
            </a:r>
          </a:p>
          <a:p>
            <a:pPr algn="ctr" defTabSz="1031875" eaLnBrk="1" hangingPunct="1">
              <a:lnSpc>
                <a:spcPct val="80000"/>
              </a:lnSpc>
              <a:defRPr/>
            </a:pPr>
            <a:r>
              <a:rPr lang="en-US" b="1">
                <a:solidFill>
                  <a:schemeClr val="bg1"/>
                </a:solidFill>
                <a:latin typeface="Times New Roman" pitchFamily="18" charset="0"/>
              </a:rPr>
              <a:t>learned capability</a:t>
            </a:r>
          </a:p>
        </p:txBody>
      </p:sp>
      <p:sp>
        <p:nvSpPr>
          <p:cNvPr id="178188" name="Oval 12"/>
          <p:cNvSpPr>
            <a:spLocks noChangeArrowheads="1"/>
          </p:cNvSpPr>
          <p:nvPr/>
        </p:nvSpPr>
        <p:spPr bwMode="auto">
          <a:xfrm>
            <a:off x="5899150" y="2711450"/>
            <a:ext cx="2382838" cy="741363"/>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b="1">
                <a:solidFill>
                  <a:schemeClr val="bg1"/>
                </a:solidFill>
                <a:latin typeface="Times New Roman" pitchFamily="18" charset="0"/>
              </a:rPr>
              <a:t>Technological</a:t>
            </a:r>
          </a:p>
          <a:p>
            <a:pPr algn="ctr" defTabSz="1031875" eaLnBrk="1" hangingPunct="1">
              <a:lnSpc>
                <a:spcPct val="80000"/>
              </a:lnSpc>
              <a:defRPr/>
            </a:pPr>
            <a:r>
              <a:rPr lang="en-US" b="1">
                <a:solidFill>
                  <a:schemeClr val="bg1"/>
                </a:solidFill>
                <a:latin typeface="Times New Roman" pitchFamily="18" charset="0"/>
              </a:rPr>
              <a:t>Support</a:t>
            </a:r>
          </a:p>
        </p:txBody>
      </p:sp>
      <p:sp>
        <p:nvSpPr>
          <p:cNvPr id="178189" name="Oval 13"/>
          <p:cNvSpPr>
            <a:spLocks noChangeArrowheads="1"/>
          </p:cNvSpPr>
          <p:nvPr/>
        </p:nvSpPr>
        <p:spPr bwMode="auto">
          <a:xfrm>
            <a:off x="661988" y="4965700"/>
            <a:ext cx="2382837" cy="741363"/>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b="1">
                <a:solidFill>
                  <a:schemeClr val="bg1"/>
                </a:solidFill>
                <a:latin typeface="Times New Roman" pitchFamily="18" charset="0"/>
              </a:rPr>
              <a:t>Self-management</a:t>
            </a:r>
          </a:p>
          <a:p>
            <a:pPr algn="ctr" defTabSz="1031875" eaLnBrk="1" hangingPunct="1">
              <a:lnSpc>
                <a:spcPct val="80000"/>
              </a:lnSpc>
              <a:defRPr/>
            </a:pPr>
            <a:r>
              <a:rPr lang="en-US" b="1">
                <a:solidFill>
                  <a:schemeClr val="bg1"/>
                </a:solidFill>
                <a:latin typeface="Times New Roman" pitchFamily="18" charset="0"/>
              </a:rPr>
              <a:t>skills</a:t>
            </a:r>
          </a:p>
        </p:txBody>
      </p:sp>
      <p:sp>
        <p:nvSpPr>
          <p:cNvPr id="178190" name="Oval 14"/>
          <p:cNvSpPr>
            <a:spLocks noChangeArrowheads="1"/>
          </p:cNvSpPr>
          <p:nvPr/>
        </p:nvSpPr>
        <p:spPr bwMode="auto">
          <a:xfrm>
            <a:off x="5919788" y="4916488"/>
            <a:ext cx="2382837" cy="741362"/>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b="1">
                <a:solidFill>
                  <a:schemeClr val="bg1"/>
                </a:solidFill>
                <a:latin typeface="Times New Roman" pitchFamily="18" charset="0"/>
              </a:rPr>
              <a:t>Manager support</a:t>
            </a:r>
          </a:p>
        </p:txBody>
      </p:sp>
      <p:sp>
        <p:nvSpPr>
          <p:cNvPr id="178191" name="Oval 15"/>
          <p:cNvSpPr>
            <a:spLocks noChangeArrowheads="1"/>
          </p:cNvSpPr>
          <p:nvPr/>
        </p:nvSpPr>
        <p:spPr bwMode="auto">
          <a:xfrm>
            <a:off x="3297238" y="5940425"/>
            <a:ext cx="2382837" cy="741363"/>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25400">
            <a:solidFill>
              <a:schemeClr val="tx1"/>
            </a:solidFill>
            <a:round/>
            <a:headEnd/>
            <a:tailEnd/>
          </a:ln>
          <a:effectLst/>
        </p:spPr>
        <p:txBody>
          <a:bodyPr wrap="none" lIns="103236" tIns="51618" rIns="103236" bIns="51618" anchor="ctr"/>
          <a:lstStyle/>
          <a:p>
            <a:pPr algn="ctr" defTabSz="1031875" eaLnBrk="1" hangingPunct="1">
              <a:defRPr/>
            </a:pPr>
            <a:r>
              <a:rPr lang="en-US" b="1">
                <a:solidFill>
                  <a:schemeClr val="bg1"/>
                </a:solidFill>
                <a:latin typeface="Times New Roman" pitchFamily="18" charset="0"/>
              </a:rPr>
              <a:t>Peer Support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4B2D94-F5E8-45FC-9BAF-347C461CFD71}" type="slidenum">
              <a:rPr lang="en-US" smtClean="0">
                <a:latin typeface="Arial Black" pitchFamily="34" charset="0"/>
              </a:rPr>
              <a:pPr/>
              <a:t>28</a:t>
            </a:fld>
            <a:endParaRPr lang="en-US" smtClean="0">
              <a:latin typeface="Arial Black" pitchFamily="34" charset="0"/>
            </a:endParaRPr>
          </a:p>
        </p:txBody>
      </p:sp>
      <p:sp>
        <p:nvSpPr>
          <p:cNvPr id="27651" name="Rectangle 2"/>
          <p:cNvSpPr>
            <a:spLocks noGrp="1" noChangeArrowheads="1"/>
          </p:cNvSpPr>
          <p:nvPr>
            <p:ph type="title"/>
          </p:nvPr>
        </p:nvSpPr>
        <p:spPr>
          <a:xfrm>
            <a:off x="625475" y="469900"/>
            <a:ext cx="7772400" cy="833438"/>
          </a:xfrm>
        </p:spPr>
        <p:txBody>
          <a:bodyPr/>
          <a:lstStyle/>
          <a:p>
            <a:pPr eaLnBrk="1" hangingPunct="1"/>
            <a:r>
              <a:rPr lang="en-US" sz="3200" b="1" u="sng" smtClean="0">
                <a:solidFill>
                  <a:schemeClr val="bg2"/>
                </a:solidFill>
                <a:latin typeface="Tempus Sans ITC" pitchFamily="82" charset="0"/>
              </a:rPr>
              <a:t/>
            </a:r>
            <a:br>
              <a:rPr lang="en-US" sz="3200" b="1" u="sng" smtClean="0">
                <a:solidFill>
                  <a:schemeClr val="bg2"/>
                </a:solidFill>
                <a:latin typeface="Tempus Sans ITC" pitchFamily="82" charset="0"/>
              </a:rPr>
            </a:br>
            <a:r>
              <a:rPr lang="en-US" sz="3200" b="1" smtClean="0">
                <a:solidFill>
                  <a:schemeClr val="bg2"/>
                </a:solidFill>
                <a:latin typeface="Tempus Sans ITC" pitchFamily="82" charset="0"/>
              </a:rPr>
              <a:t>5.</a:t>
            </a:r>
            <a:r>
              <a:rPr lang="en-US" sz="3200" b="1" u="sng" smtClean="0">
                <a:solidFill>
                  <a:schemeClr val="bg2"/>
                </a:solidFill>
                <a:latin typeface="Tempus Sans ITC" pitchFamily="82" charset="0"/>
              </a:rPr>
              <a:t> Evaluating T &amp; D Program</a:t>
            </a:r>
          </a:p>
        </p:txBody>
      </p:sp>
      <p:sp>
        <p:nvSpPr>
          <p:cNvPr id="153603" name="Rectangle 3"/>
          <p:cNvSpPr>
            <a:spLocks noGrp="1" noChangeArrowheads="1"/>
          </p:cNvSpPr>
          <p:nvPr>
            <p:ph type="body" idx="1"/>
          </p:nvPr>
        </p:nvSpPr>
        <p:spPr>
          <a:xfrm>
            <a:off x="625475" y="1987550"/>
            <a:ext cx="7772400" cy="4419600"/>
          </a:xfrm>
        </p:spPr>
        <p:txBody>
          <a:bodyPr/>
          <a:lstStyle/>
          <a:p>
            <a:pPr eaLnBrk="1" hangingPunct="1">
              <a:buFont typeface="Wingdings" pitchFamily="2" charset="2"/>
              <a:buChar char="Ø"/>
            </a:pPr>
            <a:r>
              <a:rPr lang="en-US" smtClean="0">
                <a:latin typeface="Times New Roman" charset="0"/>
              </a:rPr>
              <a:t>Participant’s opinions</a:t>
            </a:r>
          </a:p>
          <a:p>
            <a:pPr eaLnBrk="1" hangingPunct="1">
              <a:buFont typeface="Wingdings" pitchFamily="2" charset="2"/>
              <a:buChar char="Ø"/>
            </a:pPr>
            <a:r>
              <a:rPr lang="en-US" smtClean="0">
                <a:latin typeface="Times New Roman" charset="0"/>
              </a:rPr>
              <a:t>Extent of learning</a:t>
            </a:r>
          </a:p>
          <a:p>
            <a:pPr eaLnBrk="1" hangingPunct="1">
              <a:buFont typeface="Wingdings" pitchFamily="2" charset="2"/>
              <a:buChar char="Ø"/>
            </a:pPr>
            <a:r>
              <a:rPr lang="en-US" smtClean="0">
                <a:latin typeface="Times New Roman" charset="0"/>
              </a:rPr>
              <a:t>Behavioral change</a:t>
            </a:r>
          </a:p>
          <a:p>
            <a:pPr eaLnBrk="1" hangingPunct="1">
              <a:buFont typeface="Wingdings" pitchFamily="2" charset="2"/>
              <a:buChar char="Ø"/>
            </a:pPr>
            <a:r>
              <a:rPr lang="en-US" smtClean="0">
                <a:latin typeface="Times New Roman" charset="0"/>
              </a:rPr>
              <a:t>Tests</a:t>
            </a:r>
          </a:p>
          <a:p>
            <a:pPr eaLnBrk="1" hangingPunct="1">
              <a:buFont typeface="Wingdings" pitchFamily="2" charset="2"/>
              <a:buChar char="Ø"/>
            </a:pPr>
            <a:r>
              <a:rPr lang="en-US" smtClean="0">
                <a:latin typeface="Times New Roman" charset="0"/>
              </a:rPr>
              <a:t>Accomplishment of T&amp;D objectives</a:t>
            </a:r>
          </a:p>
          <a:p>
            <a:pPr eaLnBrk="1" hangingPunct="1">
              <a:buFont typeface="Wingdings" pitchFamily="2" charset="2"/>
              <a:buChar char="Ø"/>
            </a:pPr>
            <a:r>
              <a:rPr lang="en-US" smtClean="0">
                <a:latin typeface="Times New Roman" charset="0"/>
              </a:rPr>
              <a:t>Benchmarking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3AB09D-4BFB-4E19-BF67-D75967AF8244}" type="slidenum">
              <a:rPr lang="en-US" smtClean="0">
                <a:latin typeface="Arial Black" pitchFamily="34" charset="0"/>
              </a:rPr>
              <a:pPr/>
              <a:t>29</a:t>
            </a:fld>
            <a:endParaRPr lang="en-US" smtClean="0">
              <a:latin typeface="Arial Black" pitchFamily="34" charset="0"/>
            </a:endParaRPr>
          </a:p>
        </p:txBody>
      </p:sp>
      <p:sp>
        <p:nvSpPr>
          <p:cNvPr id="28675" name="Rectangle 2"/>
          <p:cNvSpPr>
            <a:spLocks noGrp="1" noChangeArrowheads="1"/>
          </p:cNvSpPr>
          <p:nvPr>
            <p:ph type="title"/>
          </p:nvPr>
        </p:nvSpPr>
        <p:spPr>
          <a:xfrm>
            <a:off x="246063" y="241300"/>
            <a:ext cx="8897937" cy="457200"/>
          </a:xfrm>
          <a:solidFill>
            <a:schemeClr val="bg1">
              <a:alpha val="74901"/>
            </a:schemeClr>
          </a:solidFill>
        </p:spPr>
        <p:txBody>
          <a:bodyPr/>
          <a:lstStyle/>
          <a:p>
            <a:pPr eaLnBrk="1" hangingPunct="1"/>
            <a:r>
              <a:rPr lang="en-US" sz="3600" b="1" u="sng" smtClean="0">
                <a:solidFill>
                  <a:schemeClr val="bg2"/>
                </a:solidFill>
                <a:latin typeface="Book Antiqua" pitchFamily="18" charset="0"/>
              </a:rPr>
              <a:t>Performance Based Evaluation Methods</a:t>
            </a:r>
          </a:p>
        </p:txBody>
      </p:sp>
      <p:sp>
        <p:nvSpPr>
          <p:cNvPr id="28676" name="Rectangle 3"/>
          <p:cNvSpPr>
            <a:spLocks noGrp="1" noChangeArrowheads="1"/>
          </p:cNvSpPr>
          <p:nvPr>
            <p:ph type="body" idx="1"/>
          </p:nvPr>
        </p:nvSpPr>
        <p:spPr>
          <a:xfrm>
            <a:off x="0" y="849313"/>
            <a:ext cx="9144000" cy="6008687"/>
          </a:xfrm>
        </p:spPr>
        <p:txBody>
          <a:bodyPr/>
          <a:lstStyle/>
          <a:p>
            <a:pPr marL="609600" indent="-609600" eaLnBrk="1" hangingPunct="1">
              <a:buFontTx/>
              <a:buAutoNum type="arabicPeriod"/>
            </a:pPr>
            <a:r>
              <a:rPr lang="en-US" b="1" i="1" u="sng" smtClean="0">
                <a:solidFill>
                  <a:schemeClr val="bg2"/>
                </a:solidFill>
                <a:latin typeface="Times New Roman" charset="0"/>
              </a:rPr>
              <a:t>Post Training Performance Method</a:t>
            </a:r>
            <a:r>
              <a:rPr lang="en-US" b="1" u="sng" smtClean="0">
                <a:solidFill>
                  <a:schemeClr val="bg2"/>
                </a:solidFill>
                <a:latin typeface="Times New Roman" charset="0"/>
              </a:rPr>
              <a:t>:</a:t>
            </a:r>
            <a:r>
              <a:rPr lang="en-US" b="1" smtClean="0">
                <a:solidFill>
                  <a:schemeClr val="bg2"/>
                </a:solidFill>
                <a:latin typeface="Times New Roman" charset="0"/>
              </a:rPr>
              <a:t> </a:t>
            </a:r>
          </a:p>
          <a:p>
            <a:pPr marL="609600" indent="-609600" eaLnBrk="1" hangingPunct="1">
              <a:buFontTx/>
              <a:buNone/>
            </a:pPr>
            <a:r>
              <a:rPr lang="en-US" smtClean="0">
                <a:latin typeface="Times New Roman" charset="0"/>
              </a:rPr>
              <a:t>	Evaluating training programs based on how well employees can perform their jobs after training.</a:t>
            </a:r>
          </a:p>
          <a:p>
            <a:pPr marL="609600" indent="-609600" eaLnBrk="1" hangingPunct="1">
              <a:buFontTx/>
              <a:buAutoNum type="arabicPeriod" startAt="2"/>
            </a:pPr>
            <a:r>
              <a:rPr lang="en-US" b="1" i="1" u="sng" smtClean="0">
                <a:solidFill>
                  <a:schemeClr val="bg2"/>
                </a:solidFill>
                <a:latin typeface="Times New Roman" charset="0"/>
              </a:rPr>
              <a:t>Pre-post Training Performance Method</a:t>
            </a:r>
            <a:r>
              <a:rPr lang="en-US" b="1" smtClean="0">
                <a:solidFill>
                  <a:schemeClr val="bg2"/>
                </a:solidFill>
                <a:latin typeface="Times New Roman" charset="0"/>
              </a:rPr>
              <a:t>:</a:t>
            </a:r>
          </a:p>
          <a:p>
            <a:pPr marL="609600" indent="-609600" eaLnBrk="1" hangingPunct="1">
              <a:buFontTx/>
              <a:buNone/>
            </a:pPr>
            <a:r>
              <a:rPr lang="en-US" smtClean="0">
                <a:latin typeface="Times New Roman" charset="0"/>
              </a:rPr>
              <a:t> 	Evaluating training programs based on the difference in performance before &amp; after training.</a:t>
            </a:r>
          </a:p>
          <a:p>
            <a:pPr marL="609600" indent="-609600" eaLnBrk="1" hangingPunct="1">
              <a:buFontTx/>
              <a:buAutoNum type="arabicPeriod" startAt="3"/>
            </a:pPr>
            <a:r>
              <a:rPr lang="en-US" b="1" i="1" u="sng" smtClean="0">
                <a:solidFill>
                  <a:schemeClr val="bg2"/>
                </a:solidFill>
                <a:latin typeface="Times New Roman" charset="0"/>
              </a:rPr>
              <a:t>Pre-post Training Performance With Control Group Method</a:t>
            </a:r>
            <a:r>
              <a:rPr lang="en-US" b="1" smtClean="0">
                <a:solidFill>
                  <a:schemeClr val="bg2"/>
                </a:solidFill>
                <a:latin typeface="Times New Roman" charset="0"/>
              </a:rPr>
              <a:t>: </a:t>
            </a:r>
          </a:p>
          <a:p>
            <a:pPr marL="609600" indent="-609600" eaLnBrk="1" hangingPunct="1">
              <a:buFontTx/>
              <a:buNone/>
            </a:pPr>
            <a:r>
              <a:rPr lang="en-US" smtClean="0">
                <a:latin typeface="Times New Roman" charset="0"/>
              </a:rPr>
              <a:t>	Evaluating</a:t>
            </a:r>
            <a:r>
              <a:rPr lang="en-US" i="1" u="sng" smtClean="0">
                <a:latin typeface="Times New Roman" charset="0"/>
              </a:rPr>
              <a:t> </a:t>
            </a:r>
            <a:r>
              <a:rPr lang="en-US" smtClean="0">
                <a:latin typeface="Times New Roman" charset="0"/>
              </a:rPr>
              <a:t>training by comparing pre-post training results with individuals.</a:t>
            </a:r>
            <a:endParaRPr lang="en-US" i="1" u="sng" smtClean="0">
              <a:latin typeface="Times New Roman"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AC32CA-DC63-4B39-90B7-BB9158FE1251}" type="slidenum">
              <a:rPr lang="en-US" smtClean="0">
                <a:latin typeface="Arial Black" pitchFamily="34" charset="0"/>
              </a:rPr>
              <a:pPr/>
              <a:t>3</a:t>
            </a:fld>
            <a:endParaRPr lang="en-US" smtClean="0">
              <a:latin typeface="Arial Black" pitchFamily="34" charset="0"/>
            </a:endParaRPr>
          </a:p>
        </p:txBody>
      </p:sp>
      <p:sp>
        <p:nvSpPr>
          <p:cNvPr id="5123" name="Rectangle 2"/>
          <p:cNvSpPr>
            <a:spLocks noGrp="1" noChangeArrowheads="1"/>
          </p:cNvSpPr>
          <p:nvPr>
            <p:ph type="title"/>
          </p:nvPr>
        </p:nvSpPr>
        <p:spPr>
          <a:xfrm>
            <a:off x="685800" y="0"/>
            <a:ext cx="7772400" cy="620713"/>
          </a:xfrm>
          <a:solidFill>
            <a:schemeClr val="bg1">
              <a:alpha val="61176"/>
            </a:schemeClr>
          </a:solidFill>
        </p:spPr>
        <p:txBody>
          <a:bodyPr/>
          <a:lstStyle/>
          <a:p>
            <a:pPr algn="ctr" eaLnBrk="1" hangingPunct="1"/>
            <a:r>
              <a:rPr lang="en-US" sz="3200" b="1" u="sng" smtClean="0">
                <a:solidFill>
                  <a:schemeClr val="bg2"/>
                </a:solidFill>
              </a:rPr>
              <a:t>Training and Development</a:t>
            </a:r>
          </a:p>
        </p:txBody>
      </p:sp>
      <p:sp>
        <p:nvSpPr>
          <p:cNvPr id="5124" name="Rectangle 3"/>
          <p:cNvSpPr>
            <a:spLocks noGrp="1" noChangeArrowheads="1"/>
          </p:cNvSpPr>
          <p:nvPr>
            <p:ph type="body" sz="half" idx="2"/>
          </p:nvPr>
        </p:nvSpPr>
        <p:spPr>
          <a:xfrm>
            <a:off x="0" y="544513"/>
            <a:ext cx="9144000" cy="6313487"/>
          </a:xfrm>
        </p:spPr>
        <p:txBody>
          <a:bodyPr/>
          <a:lstStyle/>
          <a:p>
            <a:pPr eaLnBrk="1" hangingPunct="1">
              <a:buClr>
                <a:schemeClr val="tx2"/>
              </a:buClr>
            </a:pPr>
            <a:r>
              <a:rPr lang="en-US" b="1" u="sng" dirty="0" smtClean="0">
                <a:solidFill>
                  <a:schemeClr val="bg2"/>
                </a:solidFill>
                <a:latin typeface="Times New Roman" charset="0"/>
              </a:rPr>
              <a:t>Training and Development (T&amp;D)</a:t>
            </a:r>
            <a:r>
              <a:rPr lang="en-US" dirty="0" smtClean="0">
                <a:latin typeface="Times New Roman" charset="0"/>
              </a:rPr>
              <a:t> - Efforts designed to improve employee’s competency and organizational performance.</a:t>
            </a:r>
          </a:p>
          <a:p>
            <a:pPr eaLnBrk="1" hangingPunct="1">
              <a:buClr>
                <a:schemeClr val="tx2"/>
              </a:buClr>
            </a:pPr>
            <a:r>
              <a:rPr lang="en-US" b="1" u="sng" dirty="0" smtClean="0">
                <a:solidFill>
                  <a:schemeClr val="bg2"/>
                </a:solidFill>
                <a:latin typeface="Times New Roman" charset="0"/>
              </a:rPr>
              <a:t>Training</a:t>
            </a:r>
            <a:r>
              <a:rPr lang="en-US" dirty="0" smtClean="0">
                <a:latin typeface="Times New Roman" charset="0"/>
              </a:rPr>
              <a:t> - Designed to provide employees with the knowledge and skills needed for their present jobs.</a:t>
            </a:r>
          </a:p>
          <a:p>
            <a:pPr eaLnBrk="1" hangingPunct="1">
              <a:buClr>
                <a:schemeClr val="tx2"/>
              </a:buClr>
            </a:pPr>
            <a:endParaRPr lang="en-US" dirty="0" smtClean="0">
              <a:latin typeface="Times New Roman" charset="0"/>
            </a:endParaRPr>
          </a:p>
          <a:p>
            <a:pPr lvl="0" eaLnBrk="1" hangingPunct="1">
              <a:buClr>
                <a:srgbClr val="000000"/>
              </a:buClr>
            </a:pPr>
            <a:r>
              <a:rPr lang="en-US" b="1" u="sng" dirty="0">
                <a:solidFill>
                  <a:srgbClr val="00007D"/>
                </a:solidFill>
                <a:latin typeface="Times New Roman" charset="0"/>
              </a:rPr>
              <a:t>Development</a:t>
            </a:r>
            <a:r>
              <a:rPr lang="en-US" b="1" u="sng" dirty="0">
                <a:solidFill>
                  <a:srgbClr val="000000"/>
                </a:solidFill>
                <a:latin typeface="Times New Roman" charset="0"/>
              </a:rPr>
              <a:t> </a:t>
            </a:r>
            <a:r>
              <a:rPr lang="en-US" dirty="0">
                <a:solidFill>
                  <a:srgbClr val="000000"/>
                </a:solidFill>
                <a:latin typeface="Times New Roman" charset="0"/>
              </a:rPr>
              <a:t>– Activities that prepare employees for future responsibilities. Future-Oriented activities that focuses on employee personal growth.</a:t>
            </a:r>
          </a:p>
          <a:p>
            <a:pPr eaLnBrk="1" hangingPunct="1">
              <a:buClr>
                <a:schemeClr val="tx2"/>
              </a:buClr>
              <a:buFont typeface="Wingdings" pitchFamily="2" charset="2"/>
              <a:buNone/>
            </a:pPr>
            <a:endParaRPr lang="en-US" dirty="0" smtClean="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7B2185C-3CBF-4EBF-813D-7AFD85A142EC}" type="slidenum">
              <a:rPr lang="en-US" smtClean="0"/>
              <a:pPr>
                <a:defRPr/>
              </a:pPr>
              <a:t>30</a:t>
            </a:fld>
            <a:endParaRPr lang="en-US"/>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8411"/>
            <a:ext cx="4327789" cy="408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46639" y="4576119"/>
            <a:ext cx="4596131" cy="2246769"/>
          </a:xfrm>
          <a:prstGeom prst="rect">
            <a:avLst/>
          </a:prstGeom>
        </p:spPr>
        <p:txBody>
          <a:bodyPr wrap="square">
            <a:spAutoFit/>
          </a:bodyPr>
          <a:lstStyle/>
          <a:p>
            <a:r>
              <a:rPr lang="en-US" sz="2800" dirty="0">
                <a:latin typeface="Times New Roman" pitchFamily="18" charset="0"/>
                <a:cs typeface="Times New Roman" pitchFamily="18" charset="0"/>
              </a:rPr>
              <a:t>I hated every minute of training, but I said, 'Don't quit. Suffer now and live the rest of your life as a </a:t>
            </a:r>
            <a:r>
              <a:rPr lang="en-US" sz="2800" dirty="0" smtClean="0">
                <a:latin typeface="Times New Roman" pitchFamily="18" charset="0"/>
                <a:cs typeface="Times New Roman" pitchFamily="18" charset="0"/>
              </a:rPr>
              <a:t>champion.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(Muhammad Ali)</a:t>
            </a:r>
            <a:endParaRPr lang="en-US" sz="2800" dirty="0">
              <a:latin typeface="Times New Roman" pitchFamily="18" charset="0"/>
              <a:cs typeface="Times New Roman" pitchFamily="18" charset="0"/>
            </a:endParaRPr>
          </a:p>
        </p:txBody>
      </p:sp>
      <p:pic>
        <p:nvPicPr>
          <p:cNvPr id="59394" name="Picture 2" descr="If employees don't feel valued, neither will customers"/>
          <p:cNvPicPr>
            <a:picLocks noChangeAspect="1" noChangeArrowheads="1"/>
          </p:cNvPicPr>
          <p:nvPr/>
        </p:nvPicPr>
        <p:blipFill>
          <a:blip r:embed="rId3" cstate="print"/>
          <a:srcRect/>
          <a:stretch>
            <a:fillRect/>
          </a:stretch>
        </p:blipFill>
        <p:spPr bwMode="auto">
          <a:xfrm>
            <a:off x="4420210" y="2138785"/>
            <a:ext cx="4723790" cy="2361895"/>
          </a:xfrm>
          <a:prstGeom prst="rect">
            <a:avLst/>
          </a:prstGeom>
          <a:noFill/>
        </p:spPr>
      </p:pic>
    </p:spTree>
    <p:extLst>
      <p:ext uri="{BB962C8B-B14F-4D97-AF65-F5344CB8AC3E}">
        <p14:creationId xmlns:p14="http://schemas.microsoft.com/office/powerpoint/2010/main" val="3857429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41410"/>
            <a:ext cx="9144000" cy="846740"/>
          </a:xfrm>
          <a:ln/>
        </p:spPr>
        <p:txBody>
          <a:bodyPr/>
          <a:lstStyle/>
          <a:p>
            <a:pPr algn="ctr"/>
            <a:r>
              <a:rPr lang="en-US" b="1" dirty="0">
                <a:solidFill>
                  <a:schemeClr val="bg2"/>
                </a:solidFill>
                <a:latin typeface="Times New Roman" pitchFamily="18" charset="0"/>
                <a:cs typeface="Times New Roman" pitchFamily="18" charset="0"/>
              </a:rPr>
              <a:t>Training and Development</a:t>
            </a:r>
          </a:p>
        </p:txBody>
      </p:sp>
      <p:sp>
        <p:nvSpPr>
          <p:cNvPr id="27651" name="Rectangle 3"/>
          <p:cNvSpPr>
            <a:spLocks noGrp="1" noChangeArrowheads="1"/>
          </p:cNvSpPr>
          <p:nvPr>
            <p:ph type="body" idx="1"/>
          </p:nvPr>
        </p:nvSpPr>
        <p:spPr>
          <a:xfrm>
            <a:off x="1" y="924465"/>
            <a:ext cx="9143999" cy="3886200"/>
          </a:xfrm>
          <a:ln/>
        </p:spPr>
        <p:txBody>
          <a:bodyPr/>
          <a:lstStyle/>
          <a:p>
            <a:r>
              <a:rPr lang="en-US" dirty="0">
                <a:latin typeface="Times New Roman" pitchFamily="18" charset="0"/>
                <a:cs typeface="Times New Roman" pitchFamily="18" charset="0"/>
              </a:rPr>
              <a:t>Training and Development</a:t>
            </a:r>
          </a:p>
          <a:p>
            <a:pPr lvl="1"/>
            <a:r>
              <a:rPr lang="en-US" dirty="0">
                <a:latin typeface="Times New Roman" pitchFamily="18" charset="0"/>
                <a:cs typeface="Times New Roman" pitchFamily="18" charset="0"/>
              </a:rPr>
              <a:t>Represents an ongoing investment in employees and realizes that employees are assets with value.</a:t>
            </a:r>
          </a:p>
          <a:p>
            <a:r>
              <a:rPr lang="en-US" dirty="0">
                <a:latin typeface="Times New Roman" pitchFamily="18" charset="0"/>
                <a:cs typeface="Times New Roman" pitchFamily="18" charset="0"/>
              </a:rPr>
              <a:t>Importance of Training and Development</a:t>
            </a:r>
          </a:p>
          <a:p>
            <a:pPr lvl="1"/>
            <a:r>
              <a:rPr lang="en-US" dirty="0">
                <a:latin typeface="Times New Roman" pitchFamily="18" charset="0"/>
                <a:cs typeface="Times New Roman" pitchFamily="18" charset="0"/>
              </a:rPr>
              <a:t>Rapid technological changes cause skill obsolescence.</a:t>
            </a:r>
          </a:p>
          <a:p>
            <a:pPr lvl="1"/>
            <a:r>
              <a:rPr lang="en-US" dirty="0">
                <a:latin typeface="Times New Roman" pitchFamily="18" charset="0"/>
                <a:cs typeface="Times New Roman" pitchFamily="18" charset="0"/>
              </a:rPr>
              <a:t>Redesign of work brings about the need for new skills.</a:t>
            </a:r>
          </a:p>
          <a:p>
            <a:pPr lvl="1"/>
            <a:r>
              <a:rPr lang="en-US" dirty="0">
                <a:latin typeface="Times New Roman" pitchFamily="18" charset="0"/>
                <a:cs typeface="Times New Roman" pitchFamily="18" charset="0"/>
              </a:rPr>
              <a:t>Mergers and acquisitions have increased the need for integrating employees into different corporate cultures.</a:t>
            </a:r>
          </a:p>
          <a:p>
            <a:pPr lvl="1"/>
            <a:r>
              <a:rPr lang="en-US" dirty="0">
                <a:latin typeface="Times New Roman" pitchFamily="18" charset="0"/>
                <a:cs typeface="Times New Roman" pitchFamily="18" charset="0"/>
              </a:rPr>
              <a:t>Employees are moving between employers more often, necessitating the training of more new hires.</a:t>
            </a:r>
          </a:p>
          <a:p>
            <a:pPr lvl="1"/>
            <a:r>
              <a:rPr lang="en-US" dirty="0">
                <a:latin typeface="Times New Roman" pitchFamily="18" charset="0"/>
                <a:cs typeface="Times New Roman" pitchFamily="18" charset="0"/>
              </a:rPr>
              <a:t>Globalization of business requires new knowledge and skills.</a:t>
            </a:r>
          </a:p>
        </p:txBody>
      </p:sp>
    </p:spTree>
    <p:extLst>
      <p:ext uri="{BB962C8B-B14F-4D97-AF65-F5344CB8AC3E}">
        <p14:creationId xmlns:p14="http://schemas.microsoft.com/office/powerpoint/2010/main" val="392930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3670" y="0"/>
            <a:ext cx="8229600" cy="1371600"/>
          </a:xfrm>
          <a:ln/>
        </p:spPr>
        <p:txBody>
          <a:bodyPr/>
          <a:lstStyle/>
          <a:p>
            <a:pPr algn="ctr"/>
            <a:r>
              <a:rPr lang="en-US" sz="3600" b="1" dirty="0">
                <a:solidFill>
                  <a:schemeClr val="bg2"/>
                </a:solidFill>
                <a:latin typeface="Times New Roman" pitchFamily="18" charset="0"/>
                <a:cs typeface="Times New Roman" pitchFamily="18" charset="0"/>
              </a:rPr>
              <a:t>Benefits of Training and </a:t>
            </a:r>
            <a:r>
              <a:rPr lang="en-US" sz="3600" b="1" dirty="0" smtClean="0">
                <a:solidFill>
                  <a:schemeClr val="bg2"/>
                </a:solidFill>
                <a:latin typeface="Times New Roman" pitchFamily="18" charset="0"/>
                <a:cs typeface="Times New Roman" pitchFamily="18" charset="0"/>
              </a:rPr>
              <a:t>Development</a:t>
            </a:r>
            <a:endParaRPr lang="en-US" sz="3600" b="1" dirty="0">
              <a:solidFill>
                <a:schemeClr val="bg2"/>
              </a:solidFill>
              <a:latin typeface="Times New Roman" pitchFamily="18" charset="0"/>
              <a:cs typeface="Times New Roman" pitchFamily="18" charset="0"/>
            </a:endParaRPr>
          </a:p>
        </p:txBody>
      </p:sp>
      <p:sp>
        <p:nvSpPr>
          <p:cNvPr id="28675" name="Rectangle 3"/>
          <p:cNvSpPr>
            <a:spLocks noGrp="1" noChangeArrowheads="1"/>
          </p:cNvSpPr>
          <p:nvPr>
            <p:ph type="body" idx="1"/>
          </p:nvPr>
        </p:nvSpPr>
        <p:spPr>
          <a:xfrm>
            <a:off x="0" y="1228045"/>
            <a:ext cx="9144000" cy="5629955"/>
          </a:xfrm>
          <a:ln/>
        </p:spPr>
        <p:txBody>
          <a:bodyPr/>
          <a:lstStyle/>
          <a:p>
            <a:r>
              <a:rPr lang="en-US" b="1" dirty="0">
                <a:solidFill>
                  <a:schemeClr val="bg2"/>
                </a:solidFill>
                <a:latin typeface="Times New Roman" pitchFamily="18" charset="0"/>
                <a:cs typeface="Times New Roman" pitchFamily="18" charset="0"/>
              </a:rPr>
              <a:t>Individual employee</a:t>
            </a:r>
          </a:p>
          <a:p>
            <a:pPr lvl="1"/>
            <a:r>
              <a:rPr lang="en-US" dirty="0">
                <a:latin typeface="Times New Roman" pitchFamily="18" charset="0"/>
                <a:cs typeface="Times New Roman" pitchFamily="18" charset="0"/>
              </a:rPr>
              <a:t>Increased employee marketability</a:t>
            </a:r>
          </a:p>
          <a:p>
            <a:pPr lvl="1"/>
            <a:r>
              <a:rPr lang="en-US" dirty="0">
                <a:latin typeface="Times New Roman" pitchFamily="18" charset="0"/>
                <a:cs typeface="Times New Roman" pitchFamily="18" charset="0"/>
              </a:rPr>
              <a:t>Increased employee employability </a:t>
            </a:r>
            <a:r>
              <a:rPr lang="en-US" dirty="0" smtClean="0">
                <a:latin typeface="Times New Roman" pitchFamily="18" charset="0"/>
                <a:cs typeface="Times New Roman" pitchFamily="18" charset="0"/>
              </a:rPr>
              <a:t>security</a:t>
            </a:r>
            <a:endParaRPr lang="en-US" dirty="0">
              <a:latin typeface="Times New Roman" pitchFamily="18" charset="0"/>
              <a:cs typeface="Times New Roman" pitchFamily="18" charset="0"/>
            </a:endParaRPr>
          </a:p>
          <a:p>
            <a:r>
              <a:rPr lang="en-US" b="1" dirty="0">
                <a:solidFill>
                  <a:schemeClr val="bg2"/>
                </a:solidFill>
                <a:latin typeface="Times New Roman" pitchFamily="18" charset="0"/>
                <a:cs typeface="Times New Roman" pitchFamily="18" charset="0"/>
              </a:rPr>
              <a:t>Organization</a:t>
            </a:r>
          </a:p>
          <a:p>
            <a:pPr lvl="1"/>
            <a:r>
              <a:rPr lang="en-US" dirty="0">
                <a:latin typeface="Times New Roman" pitchFamily="18" charset="0"/>
                <a:cs typeface="Times New Roman" pitchFamily="18" charset="0"/>
              </a:rPr>
              <a:t>Improved bottom line, efficiency, and profitability</a:t>
            </a:r>
          </a:p>
          <a:p>
            <a:pPr lvl="1"/>
            <a:r>
              <a:rPr lang="en-US" dirty="0">
                <a:latin typeface="Times New Roman" pitchFamily="18" charset="0"/>
                <a:cs typeface="Times New Roman" pitchFamily="18" charset="0"/>
              </a:rPr>
              <a:t>Increased flexible in having employees who can assume different and varied responsibilities</a:t>
            </a:r>
          </a:p>
          <a:p>
            <a:pPr lvl="1"/>
            <a:r>
              <a:rPr lang="en-US" dirty="0">
                <a:latin typeface="Times New Roman" pitchFamily="18" charset="0"/>
                <a:cs typeface="Times New Roman" pitchFamily="18" charset="0"/>
              </a:rPr>
              <a:t>Reduced layers of management</a:t>
            </a:r>
          </a:p>
          <a:p>
            <a:pPr lvl="1"/>
            <a:r>
              <a:rPr lang="en-US" dirty="0">
                <a:latin typeface="Times New Roman" pitchFamily="18" charset="0"/>
                <a:cs typeface="Times New Roman" pitchFamily="18" charset="0"/>
              </a:rPr>
              <a:t>Helps make employees more accountable for results.</a:t>
            </a:r>
          </a:p>
        </p:txBody>
      </p:sp>
    </p:spTree>
    <p:extLst>
      <p:ext uri="{BB962C8B-B14F-4D97-AF65-F5344CB8AC3E}">
        <p14:creationId xmlns:p14="http://schemas.microsoft.com/office/powerpoint/2010/main" val="26225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7B2185C-3CBF-4EBF-813D-7AFD85A142EC}" type="slidenum">
              <a:rPr lang="en-US" smtClean="0"/>
              <a:pPr>
                <a:defRPr/>
              </a:pPr>
              <a:t>6</a:t>
            </a:fld>
            <a:endParaRPr lang="en-US"/>
          </a:p>
        </p:txBody>
      </p:sp>
      <p:pic>
        <p:nvPicPr>
          <p:cNvPr id="60418" name="Picture 2"/>
          <p:cNvPicPr>
            <a:picLocks noChangeAspect="1" noChangeArrowheads="1"/>
          </p:cNvPicPr>
          <p:nvPr/>
        </p:nvPicPr>
        <p:blipFill>
          <a:blip r:embed="rId2" cstate="print"/>
          <a:srcRect l="10057" t="34425" r="12947" b="17850"/>
          <a:stretch>
            <a:fillRect/>
          </a:stretch>
        </p:blipFill>
        <p:spPr bwMode="auto">
          <a:xfrm>
            <a:off x="0" y="1228045"/>
            <a:ext cx="9144000" cy="3186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E75C2E-1CB8-45B7-A135-D94C3BB999A4}" type="slidenum">
              <a:rPr lang="en-US" smtClean="0">
                <a:latin typeface="Arial Black" pitchFamily="34" charset="0"/>
              </a:rPr>
              <a:pPr/>
              <a:t>7</a:t>
            </a:fld>
            <a:endParaRPr lang="en-US" smtClean="0">
              <a:latin typeface="Arial Black" pitchFamily="34" charset="0"/>
            </a:endParaRPr>
          </a:p>
        </p:txBody>
      </p:sp>
      <p:sp>
        <p:nvSpPr>
          <p:cNvPr id="9219" name="Rectangle 2"/>
          <p:cNvSpPr>
            <a:spLocks noGrp="1" noChangeArrowheads="1"/>
          </p:cNvSpPr>
          <p:nvPr>
            <p:ph type="title"/>
          </p:nvPr>
        </p:nvSpPr>
        <p:spPr>
          <a:xfrm>
            <a:off x="685800" y="609600"/>
            <a:ext cx="7772400" cy="1676400"/>
          </a:xfrm>
        </p:spPr>
        <p:txBody>
          <a:bodyPr/>
          <a:lstStyle/>
          <a:p>
            <a:pPr eaLnBrk="1" hangingPunct="1"/>
            <a:r>
              <a:rPr lang="en-US" sz="4800" b="1" smtClean="0">
                <a:solidFill>
                  <a:schemeClr val="bg2"/>
                </a:solidFill>
                <a:latin typeface="Times New Roman" charset="0"/>
              </a:rPr>
              <a:t>The Training and Development Process</a:t>
            </a:r>
          </a:p>
        </p:txBody>
      </p:sp>
      <p:sp>
        <p:nvSpPr>
          <p:cNvPr id="142339" name="Rectangle 3"/>
          <p:cNvSpPr>
            <a:spLocks noGrp="1" noChangeArrowheads="1"/>
          </p:cNvSpPr>
          <p:nvPr>
            <p:ph type="body" idx="1"/>
          </p:nvPr>
        </p:nvSpPr>
        <p:spPr>
          <a:xfrm>
            <a:off x="457200" y="2557463"/>
            <a:ext cx="8229600" cy="3309937"/>
          </a:xfrm>
        </p:spPr>
        <p:txBody>
          <a:bodyPr/>
          <a:lstStyle/>
          <a:p>
            <a:pPr marL="609600" indent="-609600" eaLnBrk="1" hangingPunct="1">
              <a:buClr>
                <a:schemeClr val="tx2"/>
              </a:buClr>
              <a:buFontTx/>
              <a:buAutoNum type="arabicPeriod"/>
            </a:pPr>
            <a:r>
              <a:rPr lang="en-US" smtClean="0">
                <a:latin typeface="Times New Roman" charset="0"/>
              </a:rPr>
              <a:t>Need Assessment</a:t>
            </a:r>
          </a:p>
          <a:p>
            <a:pPr marL="609600" indent="-609600" eaLnBrk="1" hangingPunct="1">
              <a:buClr>
                <a:schemeClr val="tx2"/>
              </a:buClr>
              <a:buFontTx/>
              <a:buAutoNum type="arabicPeriod"/>
            </a:pPr>
            <a:r>
              <a:rPr lang="en-US" smtClean="0">
                <a:latin typeface="Times New Roman" charset="0"/>
              </a:rPr>
              <a:t>Establish specific objectives</a:t>
            </a:r>
          </a:p>
          <a:p>
            <a:pPr marL="609600" indent="-609600" eaLnBrk="1" hangingPunct="1">
              <a:buClr>
                <a:schemeClr val="tx2"/>
              </a:buClr>
              <a:buFontTx/>
              <a:buAutoNum type="arabicPeriod"/>
            </a:pPr>
            <a:r>
              <a:rPr lang="en-US" smtClean="0">
                <a:latin typeface="Times New Roman" charset="0"/>
              </a:rPr>
              <a:t>Selecting  T&amp;D Contents &amp; methods</a:t>
            </a:r>
          </a:p>
          <a:p>
            <a:pPr marL="609600" indent="-609600" eaLnBrk="1" hangingPunct="1">
              <a:buClr>
                <a:schemeClr val="tx2"/>
              </a:buClr>
              <a:buFontTx/>
              <a:buAutoNum type="arabicPeriod"/>
            </a:pPr>
            <a:r>
              <a:rPr lang="en-US" smtClean="0">
                <a:latin typeface="Times New Roman" charset="0"/>
              </a:rPr>
              <a:t>Implement T&amp;D programs</a:t>
            </a:r>
          </a:p>
          <a:p>
            <a:pPr marL="609600" indent="-609600" eaLnBrk="1" hangingPunct="1">
              <a:buClr>
                <a:schemeClr val="tx2"/>
              </a:buClr>
              <a:buFontTx/>
              <a:buAutoNum type="arabicPeriod"/>
            </a:pPr>
            <a:r>
              <a:rPr lang="en-US" smtClean="0">
                <a:latin typeface="Times New Roman" charset="0"/>
              </a:rPr>
              <a:t>Evaluate T&amp;D programs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2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7939FB-DD56-43D9-BACE-F90BC9E2D215}" type="slidenum">
              <a:rPr lang="en-US" smtClean="0">
                <a:latin typeface="Arial Black" pitchFamily="34" charset="0"/>
              </a:rPr>
              <a:pPr/>
              <a:t>8</a:t>
            </a:fld>
            <a:endParaRPr lang="en-US" smtClean="0">
              <a:latin typeface="Arial Black" pitchFamily="34" charset="0"/>
            </a:endParaRPr>
          </a:p>
        </p:txBody>
      </p:sp>
      <p:sp>
        <p:nvSpPr>
          <p:cNvPr id="10243" name="Rectangle 2"/>
          <p:cNvSpPr>
            <a:spLocks noGrp="1" noChangeArrowheads="1"/>
          </p:cNvSpPr>
          <p:nvPr>
            <p:ph type="title"/>
          </p:nvPr>
        </p:nvSpPr>
        <p:spPr>
          <a:xfrm>
            <a:off x="457200" y="317500"/>
            <a:ext cx="8229600" cy="682625"/>
          </a:xfrm>
          <a:noFill/>
        </p:spPr>
        <p:txBody>
          <a:bodyPr lIns="92075" tIns="46038" rIns="92075" bIns="46038"/>
          <a:lstStyle/>
          <a:p>
            <a:pPr algn="ctr" eaLnBrk="1" hangingPunct="1"/>
            <a:r>
              <a:rPr lang="en-US" sz="3600" b="1" dirty="0" smtClean="0">
                <a:solidFill>
                  <a:schemeClr val="bg2"/>
                </a:solidFill>
                <a:latin typeface="Times New Roman" charset="0"/>
              </a:rPr>
              <a:t>1. </a:t>
            </a:r>
            <a:r>
              <a:rPr lang="en-US" sz="4000" b="1" dirty="0" smtClean="0">
                <a:solidFill>
                  <a:schemeClr val="bg2"/>
                </a:solidFill>
                <a:latin typeface="Times New Roman" charset="0"/>
              </a:rPr>
              <a:t>Need Assessment</a:t>
            </a:r>
          </a:p>
        </p:txBody>
      </p:sp>
      <p:sp>
        <p:nvSpPr>
          <p:cNvPr id="143363" name="Rectangle 3"/>
          <p:cNvSpPr>
            <a:spLocks noGrp="1" noChangeArrowheads="1"/>
          </p:cNvSpPr>
          <p:nvPr>
            <p:ph type="body" sz="half" idx="1"/>
          </p:nvPr>
        </p:nvSpPr>
        <p:spPr>
          <a:xfrm>
            <a:off x="0" y="923925"/>
            <a:ext cx="9144000" cy="5934075"/>
          </a:xfrm>
          <a:noFill/>
        </p:spPr>
        <p:txBody>
          <a:bodyPr/>
          <a:lstStyle/>
          <a:p>
            <a:pPr eaLnBrk="1" hangingPunct="1">
              <a:buSzTx/>
              <a:buFont typeface="Wingdings" pitchFamily="2" charset="2"/>
              <a:buChar char="§"/>
            </a:pPr>
            <a:r>
              <a:rPr lang="en-US" smtClean="0">
                <a:latin typeface="Times New Roman" charset="0"/>
              </a:rPr>
              <a:t>Need assessment diagnoses current problems and future challenges to be met through T&amp;D.</a:t>
            </a:r>
          </a:p>
          <a:p>
            <a:pPr eaLnBrk="1" hangingPunct="1">
              <a:buClr>
                <a:schemeClr val="tx2"/>
              </a:buClr>
              <a:buFont typeface="Wingdings" pitchFamily="2" charset="2"/>
              <a:buChar char="Ø"/>
            </a:pPr>
            <a:r>
              <a:rPr lang="en-US" smtClean="0">
                <a:latin typeface="Times New Roman" charset="0"/>
              </a:rPr>
              <a:t>Organizational Analysis </a:t>
            </a:r>
          </a:p>
          <a:p>
            <a:pPr eaLnBrk="1" hangingPunct="1">
              <a:buClr>
                <a:schemeClr val="tx2"/>
              </a:buClr>
              <a:buFont typeface="Wingdings" pitchFamily="2" charset="2"/>
              <a:buChar char="Ø"/>
            </a:pPr>
            <a:r>
              <a:rPr lang="en-US" smtClean="0">
                <a:latin typeface="Times New Roman" charset="0"/>
              </a:rPr>
              <a:t>Task Analysis</a:t>
            </a:r>
          </a:p>
          <a:p>
            <a:pPr eaLnBrk="1" hangingPunct="1">
              <a:buClr>
                <a:schemeClr val="tx2"/>
              </a:buClr>
              <a:buFont typeface="Wingdings" pitchFamily="2" charset="2"/>
              <a:buChar char="Ø"/>
            </a:pPr>
            <a:r>
              <a:rPr lang="en-US" smtClean="0">
                <a:latin typeface="Times New Roman" charset="0"/>
              </a:rPr>
              <a:t>Person Analysis</a:t>
            </a:r>
          </a:p>
          <a:p>
            <a:pPr eaLnBrk="1" hangingPunct="1">
              <a:buFont typeface="Wingdings" pitchFamily="2" charset="2"/>
              <a:buChar char="Ø"/>
            </a:pPr>
            <a:endParaRPr lang="en-US" sz="2800" smtClean="0">
              <a:latin typeface="Times New Roman" charset="0"/>
            </a:endParaRPr>
          </a:p>
          <a:p>
            <a:pPr eaLnBrk="1" hangingPunct="1">
              <a:buFont typeface="Wingdings" pitchFamily="2" charset="2"/>
              <a:buChar char="Ø"/>
            </a:pPr>
            <a:r>
              <a:rPr lang="en-US" sz="2800" smtClean="0">
                <a:latin typeface="Times New Roman" charset="0"/>
              </a:rPr>
              <a:t>Number of employees experiencing skill deficiency</a:t>
            </a:r>
          </a:p>
          <a:p>
            <a:pPr eaLnBrk="1" hangingPunct="1">
              <a:buFont typeface="Wingdings" pitchFamily="2" charset="2"/>
              <a:buChar char="Ø"/>
            </a:pPr>
            <a:r>
              <a:rPr lang="en-US" sz="2800" smtClean="0">
                <a:latin typeface="Times New Roman" charset="0"/>
              </a:rPr>
              <a:t>Severity of skill deficiency</a:t>
            </a:r>
          </a:p>
          <a:p>
            <a:pPr eaLnBrk="1" hangingPunct="1">
              <a:buFont typeface="Wingdings" pitchFamily="2" charset="2"/>
              <a:buChar char="Ø"/>
            </a:pPr>
            <a:r>
              <a:rPr lang="en-US" sz="2800" smtClean="0">
                <a:latin typeface="Times New Roman" charset="0"/>
              </a:rPr>
              <a:t>Importance of skill</a:t>
            </a:r>
          </a:p>
          <a:p>
            <a:pPr eaLnBrk="1" hangingPunct="1">
              <a:buFont typeface="Wingdings" pitchFamily="2" charset="2"/>
              <a:buChar char="Ø"/>
            </a:pPr>
            <a:r>
              <a:rPr lang="en-US" sz="2800" smtClean="0">
                <a:latin typeface="Times New Roman" charset="0"/>
              </a:rPr>
              <a:t>Extent to which skill can be improved with training</a:t>
            </a:r>
          </a:p>
          <a:p>
            <a:pPr eaLnBrk="1" hangingPunct="1">
              <a:buFont typeface="Wingdings" pitchFamily="2" charset="2"/>
              <a:buChar char="Ø"/>
            </a:pPr>
            <a:r>
              <a:rPr lang="en-US" sz="2800" smtClean="0">
                <a:latin typeface="Times New Roman" charset="0"/>
              </a:rPr>
              <a:t>Cost and Benefit Analysis</a:t>
            </a:r>
            <a:endParaRPr lang="en-US" smtClean="0">
              <a:latin typeface="Times New Roman" charset="0"/>
            </a:endParaRPr>
          </a:p>
        </p:txBody>
      </p:sp>
      <p:sp>
        <p:nvSpPr>
          <p:cNvPr id="10245" name="Rectangle 10"/>
          <p:cNvSpPr>
            <a:spLocks noChangeArrowheads="1"/>
          </p:cNvSpPr>
          <p:nvPr/>
        </p:nvSpPr>
        <p:spPr bwMode="auto">
          <a:xfrm>
            <a:off x="0" y="1987550"/>
            <a:ext cx="5027613" cy="1744663"/>
          </a:xfrm>
          <a:prstGeom prst="rect">
            <a:avLst/>
          </a:prstGeom>
          <a:solidFill>
            <a:schemeClr val="accent1">
              <a:alpha val="25882"/>
            </a:schemeClr>
          </a:solidFill>
          <a:ln w="9525">
            <a:solidFill>
              <a:schemeClr val="tx1"/>
            </a:solidFill>
            <a:miter lim="800000"/>
            <a:headEnd/>
            <a:tailEnd/>
          </a:ln>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63">
                                            <p:txEl>
                                              <p:pRg st="5" end="5"/>
                                            </p:txEl>
                                          </p:spTgt>
                                        </p:tgtEl>
                                        <p:attrNameLst>
                                          <p:attrName>style.visibility</p:attrName>
                                        </p:attrNameLst>
                                      </p:cBhvr>
                                      <p:to>
                                        <p:strVal val="visible"/>
                                      </p:to>
                                    </p:set>
                                    <p:anim calcmode="lin" valueType="num">
                                      <p:cBhvr additive="base">
                                        <p:cTn id="31" dur="500" fill="hold"/>
                                        <p:tgtEl>
                                          <p:spTgt spid="143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63">
                                            <p:txEl>
                                              <p:pRg st="6" end="6"/>
                                            </p:txEl>
                                          </p:spTgt>
                                        </p:tgtEl>
                                        <p:attrNameLst>
                                          <p:attrName>style.visibility</p:attrName>
                                        </p:attrNameLst>
                                      </p:cBhvr>
                                      <p:to>
                                        <p:strVal val="visible"/>
                                      </p:to>
                                    </p:set>
                                    <p:anim calcmode="lin" valueType="num">
                                      <p:cBhvr additive="base">
                                        <p:cTn id="37" dur="500" fill="hold"/>
                                        <p:tgtEl>
                                          <p:spTgt spid="1433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63">
                                            <p:txEl>
                                              <p:pRg st="7" end="7"/>
                                            </p:txEl>
                                          </p:spTgt>
                                        </p:tgtEl>
                                        <p:attrNameLst>
                                          <p:attrName>style.visibility</p:attrName>
                                        </p:attrNameLst>
                                      </p:cBhvr>
                                      <p:to>
                                        <p:strVal val="visible"/>
                                      </p:to>
                                    </p:set>
                                    <p:anim calcmode="lin" valueType="num">
                                      <p:cBhvr additive="base">
                                        <p:cTn id="43" dur="500" fill="hold"/>
                                        <p:tgtEl>
                                          <p:spTgt spid="1433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63">
                                            <p:txEl>
                                              <p:pRg st="8" end="8"/>
                                            </p:txEl>
                                          </p:spTgt>
                                        </p:tgtEl>
                                        <p:attrNameLst>
                                          <p:attrName>style.visibility</p:attrName>
                                        </p:attrNameLst>
                                      </p:cBhvr>
                                      <p:to>
                                        <p:strVal val="visible"/>
                                      </p:to>
                                    </p:set>
                                    <p:anim calcmode="lin" valueType="num">
                                      <p:cBhvr additive="base">
                                        <p:cTn id="49" dur="500" fill="hold"/>
                                        <p:tgtEl>
                                          <p:spTgt spid="14336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363">
                                            <p:txEl>
                                              <p:pRg st="9" end="9"/>
                                            </p:txEl>
                                          </p:spTgt>
                                        </p:tgtEl>
                                        <p:attrNameLst>
                                          <p:attrName>style.visibility</p:attrName>
                                        </p:attrNameLst>
                                      </p:cBhvr>
                                      <p:to>
                                        <p:strVal val="visible"/>
                                      </p:to>
                                    </p:set>
                                    <p:anim calcmode="lin" valueType="num">
                                      <p:cBhvr additive="base">
                                        <p:cTn id="55" dur="500" fill="hold"/>
                                        <p:tgtEl>
                                          <p:spTgt spid="14336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My Documents\PowerPoint Files\Books\South-Western\Mello SHRM 1e\Mello PC art files\Exh09-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83" t="7887" r="12944" b="4503"/>
          <a:stretch/>
        </p:blipFill>
        <p:spPr bwMode="auto">
          <a:xfrm>
            <a:off x="1308515" y="1206666"/>
            <a:ext cx="6700058" cy="5655403"/>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23555" name="Rectangle 3"/>
          <p:cNvSpPr>
            <a:spLocks noChangeArrowheads="1"/>
          </p:cNvSpPr>
          <p:nvPr/>
        </p:nvSpPr>
        <p:spPr bwMode="white">
          <a:xfrm>
            <a:off x="698500" y="1054100"/>
            <a:ext cx="7696200" cy="4965700"/>
          </a:xfrm>
          <a:prstGeom prst="rect">
            <a:avLst/>
          </a:prstGeom>
          <a:noFill/>
          <a:ln w="762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1754544" y="378813"/>
            <a:ext cx="5808000" cy="707886"/>
          </a:xfrm>
          <a:prstGeom prst="rect">
            <a:avLst/>
          </a:prstGeom>
        </p:spPr>
        <p:txBody>
          <a:bodyPr wrap="none">
            <a:spAutoFit/>
          </a:bodyPr>
          <a:lstStyle/>
          <a:p>
            <a:r>
              <a:rPr lang="en-US" sz="3600" b="1" kern="0" dirty="0" smtClean="0">
                <a:solidFill>
                  <a:srgbClr val="00007D"/>
                </a:solidFill>
                <a:latin typeface="Times New Roman" charset="0"/>
                <a:ea typeface="+mj-ea"/>
                <a:cs typeface="+mj-cs"/>
              </a:rPr>
              <a:t>Levels of </a:t>
            </a:r>
            <a:r>
              <a:rPr lang="en-US" sz="4000" b="1" kern="0" dirty="0" smtClean="0">
                <a:solidFill>
                  <a:srgbClr val="00007D"/>
                </a:solidFill>
                <a:latin typeface="Times New Roman" charset="0"/>
                <a:ea typeface="+mj-ea"/>
                <a:cs typeface="+mj-cs"/>
              </a:rPr>
              <a:t>Need </a:t>
            </a:r>
            <a:r>
              <a:rPr lang="en-US" sz="4000" b="1" kern="0" dirty="0">
                <a:solidFill>
                  <a:srgbClr val="00007D"/>
                </a:solidFill>
                <a:latin typeface="Times New Roman" charset="0"/>
                <a:ea typeface="+mj-ea"/>
                <a:cs typeface="+mj-cs"/>
              </a:rPr>
              <a:t>Assessment</a:t>
            </a:r>
            <a:endParaRPr lang="en-US" dirty="0"/>
          </a:p>
        </p:txBody>
      </p:sp>
    </p:spTree>
    <p:extLst>
      <p:ext uri="{BB962C8B-B14F-4D97-AF65-F5344CB8AC3E}">
        <p14:creationId xmlns:p14="http://schemas.microsoft.com/office/powerpoint/2010/main" val="201602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2374</TotalTime>
  <Words>1497</Words>
  <Application>Microsoft Office PowerPoint</Application>
  <PresentationFormat>On-screen Show (4:3)</PresentationFormat>
  <Paragraphs>176</Paragraphs>
  <Slides>30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0" baseType="lpstr">
      <vt:lpstr>Arial</vt:lpstr>
      <vt:lpstr>Arial Black</vt:lpstr>
      <vt:lpstr>Book Antiqua</vt:lpstr>
      <vt:lpstr>Comic Sans MS</vt:lpstr>
      <vt:lpstr>Tempus Sans ITC</vt:lpstr>
      <vt:lpstr>Times New Roman</vt:lpstr>
      <vt:lpstr>Wingdings</vt:lpstr>
      <vt:lpstr>Pixel</vt:lpstr>
      <vt:lpstr>Clip</vt:lpstr>
      <vt:lpstr>Bitmap Image</vt:lpstr>
      <vt:lpstr>Training &amp; Development</vt:lpstr>
      <vt:lpstr>PowerPoint Presentation</vt:lpstr>
      <vt:lpstr>Training and Development</vt:lpstr>
      <vt:lpstr>Training and Development</vt:lpstr>
      <vt:lpstr>Benefits of Training and Development</vt:lpstr>
      <vt:lpstr>PowerPoint Presentation</vt:lpstr>
      <vt:lpstr>The Training and Development Process</vt:lpstr>
      <vt:lpstr>1. Need Assessment</vt:lpstr>
      <vt:lpstr>PowerPoint Presentation</vt:lpstr>
      <vt:lpstr>PowerPoint Presentation</vt:lpstr>
      <vt:lpstr>2. Establishing T &amp; D Objectives</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Implement T &amp; D Program </vt:lpstr>
      <vt:lpstr> 5. Evaluating T &amp; D Program</vt:lpstr>
      <vt:lpstr>Performance Based Evaluation Methods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AND DEVELOPMENT</dc:title>
  <dc:creator>Furqan-ul-haq Siddiqui</dc:creator>
  <cp:lastModifiedBy>Moorche</cp:lastModifiedBy>
  <cp:revision>105</cp:revision>
  <cp:lastPrinted>2000-07-27T14:39:39Z</cp:lastPrinted>
  <dcterms:created xsi:type="dcterms:W3CDTF">2000-07-27T11:24:07Z</dcterms:created>
  <dcterms:modified xsi:type="dcterms:W3CDTF">2020-07-17T15:26:11Z</dcterms:modified>
</cp:coreProperties>
</file>