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60" r:id="rId4"/>
    <p:sldId id="259" r:id="rId5"/>
    <p:sldId id="262" r:id="rId6"/>
    <p:sldId id="264" r:id="rId7"/>
    <p:sldId id="290" r:id="rId8"/>
    <p:sldId id="269" r:id="rId9"/>
    <p:sldId id="270" r:id="rId10"/>
    <p:sldId id="272" r:id="rId11"/>
    <p:sldId id="273" r:id="rId12"/>
    <p:sldId id="274" r:id="rId13"/>
    <p:sldId id="297" r:id="rId14"/>
    <p:sldId id="278" r:id="rId15"/>
    <p:sldId id="275" r:id="rId16"/>
    <p:sldId id="277" r:id="rId17"/>
    <p:sldId id="279" r:id="rId18"/>
    <p:sldId id="295" r:id="rId19"/>
    <p:sldId id="280" r:id="rId20"/>
    <p:sldId id="281" r:id="rId21"/>
    <p:sldId id="282" r:id="rId22"/>
    <p:sldId id="283" r:id="rId23"/>
    <p:sldId id="284" r:id="rId24"/>
    <p:sldId id="292" r:id="rId25"/>
    <p:sldId id="285" r:id="rId26"/>
    <p:sldId id="286" r:id="rId27"/>
    <p:sldId id="287" r:id="rId28"/>
    <p:sldId id="288" r:id="rId29"/>
    <p:sldId id="289" r:id="rId30"/>
    <p:sldId id="296" r:id="rId31"/>
    <p:sldId id="29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96B9A6-0811-493D-9E7B-B7F7810EB44E}" type="datetimeFigureOut">
              <a:rPr lang="en-US"/>
              <a:pPr/>
              <a:t>6/11/2020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07DFAA-372E-4F82-AF7C-9747EEBE9B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F9B4-0B45-45BA-8F82-2CB2779DF718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824BA8-9E8F-494B-BC43-ED4EF9AD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58DB5F-CFCC-4464-A65C-6684F83D9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63BDD-E210-4D4B-915A-5A5F9A9766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CC47A-4809-4A5F-9E90-6F66DF9DB7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0DF3-3811-4385-8F87-DA373014B3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8ED3-99A3-486C-9770-1CBB99541533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36C58D6-C036-43A8-B67A-0DB2AE9F1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90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22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6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E35B4-B9A7-48FE-9102-D9DC64B10ADE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0BE50-92DE-42EB-861A-B7076042D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72CE8-70BA-43B3-B116-217AA052A67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C5EA2-9298-4119-9631-FAC796A148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628A5-5899-4C9C-9D41-3335AEC8CBC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A4139-FC3F-441F-A414-E150E98D20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A4675-DB47-49C0-878B-E22C5AAC46B5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D0D187D-1A58-42BC-8E54-19DD333F7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FE282-2D4A-44A9-94EB-985ACD5E7956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1078C76-23B3-4C7B-8EA7-AB5D67C326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1F843-267C-4B2A-85F1-D784A712A98E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939ACB6-3F0F-460A-A0ED-83D74B416C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A364E-297B-4387-A4A7-DE77AD115AD5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6AB3-F73F-4EE0-82BA-19157D105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A73D8-6656-4B52-8027-5AA42C678201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E2C82-2594-4B53-8A6B-36A71AE56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1255C-2560-4547-8391-21654E6703E2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D232E-52BB-4AAA-A9A2-3738F1011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ED4C1-88A1-4656-B90E-B6CBAE4D94F8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1AD71AD-A8D8-44FD-B8CB-4170010DC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5A80A-461E-486D-8646-70291D1B9D84}" type="datetimeFigureOut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F9B5F28-0272-4984-B257-5AECC3BA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680" y="2727959"/>
            <a:ext cx="6912187" cy="10972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UNIFICATION OF  GERMANY</a:t>
            </a:r>
            <a:b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Faiza Mir</a:t>
            </a:r>
            <a:br>
              <a:rPr lang="en-CA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International Relations</a:t>
            </a:r>
            <a:br>
              <a:rPr lang="en-CA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Balochistan, Quetta</a:t>
            </a:r>
            <a:r>
              <a:rPr lang="en-US" sz="7400" dirty="0"/>
              <a:t/>
            </a:r>
            <a:br>
              <a:rPr lang="en-US" sz="7400" dirty="0"/>
            </a:br>
            <a:r>
              <a:rPr lang="en-US" sz="7400" dirty="0"/>
              <a:t/>
            </a:r>
            <a:br>
              <a:rPr lang="en-US" sz="7400" dirty="0"/>
            </a:br>
            <a:endParaRPr lang="en-US" sz="74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588" y="533400"/>
            <a:ext cx="8229600" cy="7650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PRUSSIAN GOVERNMENT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98320" y="1828800"/>
            <a:ext cx="3341628" cy="80772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Wilhelm 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cs typeface="+mn-cs"/>
            </a:endParaRPr>
          </a:p>
        </p:txBody>
      </p:sp>
      <p:pic>
        <p:nvPicPr>
          <p:cNvPr id="23555" name="Picture 3" descr="wilhel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6000"/>
          </a:blip>
          <a:stretch>
            <a:fillRect/>
          </a:stretch>
        </p:blipFill>
        <p:spPr>
          <a:xfrm>
            <a:off x="2073592" y="2803525"/>
            <a:ext cx="2589848" cy="3105150"/>
          </a:xfrm>
          <a:ln>
            <a:solidFill>
              <a:schemeClr val="hlink">
                <a:alpha val="0"/>
              </a:schemeClr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526006" y="1737360"/>
            <a:ext cx="3003388" cy="73152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Minister Otto von Bismarck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otto-bismar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26005" y="2800350"/>
            <a:ext cx="2811628" cy="3105150"/>
          </a:xfrm>
          <a:ln>
            <a:solidFill>
              <a:schemeClr val="hlink">
                <a:alpha val="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624110"/>
            <a:ext cx="7040880" cy="9913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 VON BISMARCK (1815-1898)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280" y="1889760"/>
            <a:ext cx="4423667" cy="401434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minister of Prussia 1862-1890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chancellor of Northern German Confederation in 1867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Iron Chancellor”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The less people know about how laws and sausages are made, the better they’ll sleep at night”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640" y="1889760"/>
            <a:ext cx="2834323" cy="4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BISMARCK’S PHILOSOPHY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Believed Prussia destined to lead German people to unification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Practiced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Realpolitik</a:t>
            </a:r>
            <a:endParaRPr lang="en-US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“Politics of reality”</a:t>
            </a: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Tough power politics, no room for idealism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“blood and iron” to create Germany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QUOTES BY BISMARCK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1" y="2133600"/>
            <a:ext cx="7482840" cy="3777622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great questions of the day will not be settled by speeches and majority decisions but by blood and iron.”</a:t>
            </a: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less people know about how sausages and laws are made, the better they’ll sleep at night.”</a:t>
            </a: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“Some damned foolish thing in the Balkans will provoke the next war.”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2561" y="624110"/>
            <a:ext cx="710184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GERMAN UNIFICATION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Bismarck became Prime Minister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short wars: </a:t>
            </a:r>
          </a:p>
          <a:p>
            <a:pPr marL="879475" lvl="1" indent="-514350" eaLnBrk="1" hangingPunct="1">
              <a:buFont typeface="Courier New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Danish War (1864)</a:t>
            </a:r>
          </a:p>
          <a:p>
            <a:pPr marL="879475" lvl="1" indent="-514350" eaLnBrk="1" hangingPunct="1">
              <a:buFont typeface="Courier New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Austro-Prussian War (1866)</a:t>
            </a:r>
          </a:p>
          <a:p>
            <a:pPr marL="879475" lvl="1" indent="-514350" eaLnBrk="1" hangingPunct="1">
              <a:buFont typeface="Courier New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Franco-Prussian War (1870-1871)</a:t>
            </a:r>
          </a:p>
          <a:p>
            <a:pPr marL="1244600" lvl="2" indent="-514350" eaLnBrk="1" hangingPunct="1">
              <a:buFont typeface="Wingdings 2" pitchFamily="18" charset="2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Treaty of  Frankfurt</a:t>
            </a:r>
          </a:p>
          <a:p>
            <a:pPr marL="1244600" lvl="2" indent="-514350" eaLnBrk="1" hangingPunct="1">
              <a:buFont typeface="Wingdings 2" pitchFamily="18" charset="2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Coronation of Kaiser Wilhelm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46" y="1645921"/>
            <a:ext cx="8404034" cy="31851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i="1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“Germany does not look to Prussia’s liberalism but to her power…Not by speeches and majorities will the great questions of the day be decided – that was the mistake of 1848-1849 – but by iron and blood”</a:t>
            </a:r>
            <a:endParaRPr sz="3600" b="1" i="1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>
          <a:xfrm>
            <a:off x="534988" y="5799138"/>
            <a:ext cx="8021637" cy="685800"/>
          </a:xfrm>
        </p:spPr>
        <p:txBody>
          <a:bodyPr/>
          <a:lstStyle/>
          <a:p>
            <a:pPr algn="r" eaLnBrk="1" hangingPunct="1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~Otto von Bismarck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9240" y="624110"/>
            <a:ext cx="6995160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WAR (1864)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883920" y="1645920"/>
            <a:ext cx="4256027" cy="4258183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Denmark annexed areas:</a:t>
            </a:r>
          </a:p>
          <a:p>
            <a:pPr marL="639763" lvl="1" eaLnBrk="1" hangingPunct="1">
              <a:lnSpc>
                <a:spcPct val="80000"/>
              </a:lnSpc>
              <a:buClr>
                <a:srgbClr val="549FB3"/>
              </a:buClr>
              <a:buFont typeface="Wingdings 2" pitchFamily="18" charset="2"/>
              <a:buChar char=""/>
            </a:pPr>
            <a:r>
              <a:rPr lang="en-US" sz="2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Holstein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was German</a:t>
            </a:r>
          </a:p>
          <a:p>
            <a:pPr marL="639763" lvl="1" eaLnBrk="1" hangingPunct="1">
              <a:lnSpc>
                <a:spcPct val="80000"/>
              </a:lnSpc>
              <a:buClr>
                <a:srgbClr val="549FB3"/>
              </a:buClr>
              <a:buFont typeface="Wingdings 2" pitchFamily="18" charset="2"/>
              <a:buChar char=""/>
            </a:pPr>
            <a:r>
              <a:rPr lang="en-US" sz="2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mixture of Germans and Danes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Prussia and Austria protest the annexation of German-speaking people; demand it be revoked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War starts:</a:t>
            </a:r>
          </a:p>
          <a:p>
            <a:pPr marL="273050" indent="-27305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Prussia and Austria (allies) vs. Denmark	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513" y="1408113"/>
            <a:ext cx="30575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592638" y="1092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78513" y="5211763"/>
            <a:ext cx="2438400" cy="1181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4738" y="3827463"/>
            <a:ext cx="1257300" cy="138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DANISH WAR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381001" y="2133600"/>
            <a:ext cx="81534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Brief fight – Three months</a:t>
            </a:r>
          </a:p>
          <a:p>
            <a:pPr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Denmark gave up Holstein &amp; Schleswig</a:t>
            </a:r>
          </a:p>
          <a:p>
            <a:pPr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Prussia and Austria disagreed over how to divide the territories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4450080"/>
            <a:ext cx="7345680" cy="168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624110"/>
            <a:ext cx="518160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RESULTS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929641" y="2133600"/>
            <a:ext cx="7604760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Increased national pride among Prussians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Support for Prussia as head of new Germany increased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 the stage for conflict between Prussia and Austria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8280" y="624110"/>
            <a:ext cx="7665719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BISMARCK’S BACKROOM DEALINGS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 prepared for conflict with Austria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Persuaded Napoleon III (France) to remain neutral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Formed alliance with Italy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Provoked Austria into declaring war on Prussia in 1866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the division of Holstein and Schleswig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IDEA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1097281" y="2133600"/>
            <a:ext cx="7437120" cy="3777622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late 1800s, Otto von Bismarck transformed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 from a loose confederation of separate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 into a powerful empire.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i="1" dirty="0" smtClean="0">
              <a:cs typeface="+mn-cs"/>
            </a:endParaRP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ABOUT: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was Germany unified?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tactics did Bismarck use?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unification of Germany change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721" y="624110"/>
            <a:ext cx="696468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AUSTRO-PRUSSIAN WAR, 1866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known as the Seven Weeks War</a:t>
            </a:r>
          </a:p>
          <a:p>
            <a:pPr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Prussian advantages</a:t>
            </a:r>
          </a:p>
          <a:p>
            <a:pPr lvl="1"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Railroads (better transportation )</a:t>
            </a:r>
          </a:p>
          <a:p>
            <a:pPr lvl="1"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Telegraphs (better communication)</a:t>
            </a:r>
          </a:p>
          <a:p>
            <a:pPr lvl="1"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 weaponry (better army)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619999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AUSTRO-PRUSSIAN WAR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Prussians won !!!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of European power shifted dramatically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8280" y="624110"/>
            <a:ext cx="705612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NORTHERN GERMAN CONFEDERATION (1867)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280" y="2136706"/>
            <a:ext cx="4465319" cy="376739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Austro-Prussian War: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German states united with Prussia to form the 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German Confederation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state governed itself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 of Prussia was head of Confederation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Austria not a part of this new union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520" y="1949450"/>
            <a:ext cx="3829368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63041" y="624110"/>
            <a:ext cx="707136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BISMARCK’S BACKROOM DEALINGS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Bismarck now needed to convince liberal German states that they wanted to be ruled by autocratic, conservative Prussia.</a:t>
            </a:r>
          </a:p>
          <a:p>
            <a:pPr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</a:p>
          <a:p>
            <a:pPr algn="just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Fight a successful war against a common enemy</a:t>
            </a:r>
          </a:p>
          <a:p>
            <a:pPr algn="just"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TELEGRAM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1005841" y="1508760"/>
            <a:ext cx="7528560" cy="441770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dirty="0" smtClean="0"/>
              <a:t>King Wilhelm responded to telegram from the French</a:t>
            </a:r>
          </a:p>
          <a:p>
            <a:pPr algn="just" eaLnBrk="1" hangingPunct="1"/>
            <a:r>
              <a:rPr lang="en-US" sz="2400" dirty="0" smtClean="0"/>
              <a:t>Bismarck altered Wilhelm’s response to make it sound like an insult</a:t>
            </a:r>
          </a:p>
          <a:p>
            <a:pPr algn="just" eaLnBrk="1" hangingPunct="1"/>
            <a:r>
              <a:rPr lang="en-US" sz="2400" dirty="0" smtClean="0"/>
              <a:t>Telegram was  published </a:t>
            </a:r>
            <a:r>
              <a:rPr lang="en-US" sz="2400" dirty="0" smtClean="0">
                <a:sym typeface="Wingdings" pitchFamily="2" charset="2"/>
              </a:rPr>
              <a:t> angered the French!</a:t>
            </a:r>
          </a:p>
          <a:p>
            <a:pPr algn="just" eaLnBrk="1" hangingPunct="1"/>
            <a:r>
              <a:rPr lang="en-US" sz="2400" dirty="0" smtClean="0">
                <a:sym typeface="Wingdings" pitchFamily="2" charset="2"/>
              </a:rPr>
              <a:t>June 1870 – France declared war on Prussia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624110"/>
            <a:ext cx="7696199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FRANCO-PRUSSIAN WAR (1870-1871)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1264921" y="1905000"/>
            <a:ext cx="7269480" cy="4006222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 German states joined in war against France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outside nation came to help France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Short, but decisive war – German victory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war: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Empire collapsed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lost Alsace-Lorraine (border territories)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paid Germany 5,000,000,000 francs (reparations)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army occupied much of France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6777038" y="11525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80" y="624110"/>
            <a:ext cx="5273040" cy="7779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EMPIRE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5" descr="bismar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3067" y="1678757"/>
            <a:ext cx="3790933" cy="34429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" y="1524000"/>
            <a:ext cx="4815840" cy="48133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Wilhelm I proclaimed Emperor of Germany at Versailles on January 18, 1871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 became Germany’s capital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 united 25 German states into a federal form of government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in each state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Emperor (or Kaiser) headed national government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was very powerful</a:t>
            </a:r>
          </a:p>
          <a:p>
            <a:pPr marL="1005840" lvl="2" algn="just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p7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172" r="-7172"/>
          <a:stretch>
            <a:fillRect/>
          </a:stretch>
        </p:blipFill>
        <p:spPr>
          <a:xfrm>
            <a:off x="-319088" y="696913"/>
            <a:ext cx="9718676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6361" y="624110"/>
            <a:ext cx="7178040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OF POWER SHIFTS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746761" y="2133600"/>
            <a:ext cx="7787640" cy="4312920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1815 (Treaty of Vienna) – created a balance of power within Europe: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Five Great Powers (Britain, France, Prussia, Austria, and Russia)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was to maintain the peace 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Changed by 1871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and Germany became stronger (super-powers)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Austria, Russia, and Italy became weaker </a:t>
            </a:r>
          </a:p>
          <a:p>
            <a:pPr marL="731520" lvl="1" indent="-27432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lost power but remained important as a center of science and culture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p7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35892" r="-35892"/>
          <a:stretch>
            <a:fillRect/>
          </a:stretch>
        </p:blipFill>
        <p:spPr>
          <a:xfrm>
            <a:off x="-2240280" y="434975"/>
            <a:ext cx="13929360" cy="6044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274321"/>
            <a:ext cx="815747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4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1" y="624110"/>
            <a:ext cx="5410199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NUTSHELL !!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2481" y="1783080"/>
            <a:ext cx="7741920" cy="4922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is unified in 1871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 becomes Chancellor of Germany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major powers in Europe are Britain, France, Austria, Russia, and Germany.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Assignment: 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Germany unified?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tactics did Bismarck use?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unification of Germany change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map-UnificationOfGermany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0000"/>
          </a:blip>
          <a:srcRect l="-24437" r="-24437"/>
          <a:stretch>
            <a:fillRect/>
          </a:stretch>
        </p:blipFill>
        <p:spPr>
          <a:xfrm>
            <a:off x="-6350" y="307975"/>
            <a:ext cx="8693150" cy="6115050"/>
          </a:xfrm>
          <a:ln>
            <a:solidFill>
              <a:schemeClr val="hlink">
                <a:alpha val="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781479" cy="12808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CONFEDERATION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Formed in 1815 at the Congress of Vienna, the German Confederation replaced the Holy Roman Empire</a:t>
            </a:r>
          </a:p>
          <a:p>
            <a:pPr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Loose confederation/political association of 39 states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Two largest states </a:t>
            </a:r>
          </a:p>
          <a:p>
            <a:pPr lvl="2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Prussia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Hohenzollerans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Austria (Hapsburgs)</a:t>
            </a:r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 / PRUSSIA RIVALRY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8720" y="1524000"/>
            <a:ext cx="3951228" cy="69939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Austrian Empire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2"/>
          </p:nvPr>
        </p:nvSpPr>
        <p:spPr>
          <a:xfrm>
            <a:off x="990601" y="2484120"/>
            <a:ext cx="3749040" cy="34244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Older state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Multinational Empire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Major power in Europe </a:t>
            </a:r>
          </a:p>
          <a:p>
            <a:pPr eaLnBrk="1" hangingPunct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656154" y="1630680"/>
            <a:ext cx="2873239" cy="59271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Prussia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Content Placeholder 3"/>
          <p:cNvSpPr>
            <a:spLocks noGrp="1"/>
          </p:cNvSpPr>
          <p:nvPr>
            <p:ph sz="quarter" idx="4"/>
          </p:nvPr>
        </p:nvSpPr>
        <p:spPr>
          <a:xfrm>
            <a:off x="4739641" y="2484120"/>
            <a:ext cx="3789754" cy="342124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Newer State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German population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Powerful army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Authoritarian government – strong king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Industrialized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560" y="594360"/>
            <a:ext cx="8085609" cy="81808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GERMAN NATIONALISM</a:t>
            </a:r>
          </a:p>
        </p:txBody>
      </p:sp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716280" y="1412446"/>
            <a:ext cx="7818121" cy="514075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Nationalism: Feeling of belonging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Nationalists:  People who believe that a single “nationality” should unite under a single government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Goal of Nationalists – create a </a:t>
            </a:r>
            <a:r>
              <a:rPr lang="en-US" sz="2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NATION-STATE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Bonds that create a nation-state: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Shared: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Land (Territory)</a:t>
            </a:r>
          </a:p>
          <a:p>
            <a:pPr algn="just" eaLnBrk="1" hangingPunct="1">
              <a:lnSpc>
                <a:spcPct val="80000"/>
              </a:lnSpc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531938"/>
            <a:ext cx="8793480" cy="20192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was to be one Germany, which major power should lead the fight for unification?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0" y="3556000"/>
            <a:ext cx="16658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Prussia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522538" y="3570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50" y="3556000"/>
            <a:ext cx="15969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721" y="624110"/>
            <a:ext cx="6964680" cy="12808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STAGE FOR GERMAN UNIFICATION: THE PREQUEL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853441" y="1905000"/>
            <a:ext cx="7680960" cy="40062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Revolution of 1848</a:t>
            </a: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 revolution</a:t>
            </a: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Desire for German unification grew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Promise of Reforms in Prussia</a:t>
            </a: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Hint of liberal reforms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the Zollverein</a:t>
            </a:r>
          </a:p>
          <a:p>
            <a:pPr lvl="1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alliance between the German states</a:t>
            </a:r>
          </a:p>
          <a:p>
            <a:pPr lvl="1"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5569</TotalTime>
  <Words>946</Words>
  <Application>Microsoft Office PowerPoint</Application>
  <PresentationFormat>On-screen Show (4:3)</PresentationFormat>
  <Paragraphs>161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Century Gothic</vt:lpstr>
      <vt:lpstr>Constantia</vt:lpstr>
      <vt:lpstr>Courier New</vt:lpstr>
      <vt:lpstr>Wingdings</vt:lpstr>
      <vt:lpstr>Wingdings 2</vt:lpstr>
      <vt:lpstr>Wingdings 3</vt:lpstr>
      <vt:lpstr>Wisp</vt:lpstr>
      <vt:lpstr> UNIFICATION OF  GERMANY  </vt:lpstr>
      <vt:lpstr>MAIN IDEA</vt:lpstr>
      <vt:lpstr>PowerPoint Presentation</vt:lpstr>
      <vt:lpstr>PowerPoint Presentation</vt:lpstr>
      <vt:lpstr>GERMAN CONFEDERATION</vt:lpstr>
      <vt:lpstr>AUSTRIA / PRUSSIA RIVALRY</vt:lpstr>
      <vt:lpstr>BASIS FOR GERMAN NATIONALISM</vt:lpstr>
      <vt:lpstr>If there was to be one Germany, which major power should lead the fight for unification?</vt:lpstr>
      <vt:lpstr>SETTING THE STAGE FOR GERMAN UNIFICATION: THE PREQUEL</vt:lpstr>
      <vt:lpstr>PRUSSIAN GOVERNMENT</vt:lpstr>
      <vt:lpstr>OTTO VON BISMARCK (1815-1898)</vt:lpstr>
      <vt:lpstr>BISMARCK’S PHILOSOPHY</vt:lpstr>
      <vt:lpstr>QUOTES BY BISMARCK</vt:lpstr>
      <vt:lpstr>STEPS TO GERMAN UNIFICATION</vt:lpstr>
      <vt:lpstr>“Germany does not look to Prussia’s liberalism but to her power…Not by speeches and majorities will the great questions of the day be decided – that was the mistake of 1848-1849 – but by iron and blood”</vt:lpstr>
      <vt:lpstr>DANISH WAR (1864)</vt:lpstr>
      <vt:lpstr>RESULTS OF DANISH WAR</vt:lpstr>
      <vt:lpstr>IMMEDIATE RESULTS</vt:lpstr>
      <vt:lpstr>BISMARCK’S BACKROOM DEALINGS</vt:lpstr>
      <vt:lpstr>AUSTRO-PRUSSIAN WAR, 1866</vt:lpstr>
      <vt:lpstr>PowerPoint Presentation</vt:lpstr>
      <vt:lpstr>RESULTS OF THE AUSTRO-PRUSSIAN WAR</vt:lpstr>
      <vt:lpstr>CREATION OF NORTHERN GERMAN CONFEDERATION (1867)</vt:lpstr>
      <vt:lpstr>BISMARCK’S BACKROOM DEALINGS</vt:lpstr>
      <vt:lpstr>EMS TELEGRAM</vt:lpstr>
      <vt:lpstr>FRANCO-PRUSSIAN WAR (1870-1871)</vt:lpstr>
      <vt:lpstr>GERMAN EMPIRE</vt:lpstr>
      <vt:lpstr>PowerPoint Presentation</vt:lpstr>
      <vt:lpstr>BALANCE OF POWER SHIFTS</vt:lpstr>
      <vt:lpstr>PowerPoint Presentation</vt:lpstr>
      <vt:lpstr>NUTSHELL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Nationalism</dc:title>
  <dc:creator>Ms Meyer</dc:creator>
  <cp:lastModifiedBy>pcc</cp:lastModifiedBy>
  <cp:revision>138</cp:revision>
  <dcterms:created xsi:type="dcterms:W3CDTF">2010-12-06T17:49:14Z</dcterms:created>
  <dcterms:modified xsi:type="dcterms:W3CDTF">2020-06-11T19:59:14Z</dcterms:modified>
</cp:coreProperties>
</file>