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6" r:id="rId8"/>
    <p:sldId id="267" r:id="rId9"/>
    <p:sldId id="268" r:id="rId10"/>
    <p:sldId id="263" r:id="rId11"/>
    <p:sldId id="276" r:id="rId12"/>
    <p:sldId id="278" r:id="rId13"/>
    <p:sldId id="269" r:id="rId14"/>
    <p:sldId id="270" r:id="rId15"/>
    <p:sldId id="271" r:id="rId16"/>
    <p:sldId id="272" r:id="rId17"/>
    <p:sldId id="277" r:id="rId18"/>
    <p:sldId id="273" r:id="rId19"/>
    <p:sldId id="265"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CA6E3C4A-1E21-477D-B496-3EBCC2118803}" type="datetimeFigureOut">
              <a:rPr lang="en-US" smtClean="0"/>
              <a:pPr/>
              <a:t>7/29/2020</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6154F538-0A95-4623-BC8A-9419CF2C396E}"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A6E3C4A-1E21-477D-B496-3EBCC2118803}" type="datetimeFigureOut">
              <a:rPr lang="en-US" smtClean="0"/>
              <a:pPr/>
              <a:t>7/29/2020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154F538-0A95-4623-BC8A-9419CF2C396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A6E3C4A-1E21-477D-B496-3EBCC2118803}" type="datetimeFigureOut">
              <a:rPr lang="en-US" smtClean="0"/>
              <a:pPr/>
              <a:t>7/29/2020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154F538-0A95-4623-BC8A-9419CF2C396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A6E3C4A-1E21-477D-B496-3EBCC2118803}" type="datetimeFigureOut">
              <a:rPr lang="en-US" smtClean="0"/>
              <a:pPr/>
              <a:t>7/29/2020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154F538-0A95-4623-BC8A-9419CF2C396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CA6E3C4A-1E21-477D-B496-3EBCC2118803}" type="datetimeFigureOut">
              <a:rPr lang="en-US" smtClean="0"/>
              <a:pPr/>
              <a:t>7/29/2020</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6154F538-0A95-4623-BC8A-9419CF2C396E}"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A6E3C4A-1E21-477D-B496-3EBCC2118803}" type="datetimeFigureOut">
              <a:rPr lang="en-US" smtClean="0"/>
              <a:pPr/>
              <a:t>7/29/2020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6154F538-0A95-4623-BC8A-9419CF2C396E}"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A6E3C4A-1E21-477D-B496-3EBCC2118803}" type="datetimeFigureOut">
              <a:rPr lang="en-US" smtClean="0"/>
              <a:pPr/>
              <a:t>7/29/2020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6154F538-0A95-4623-BC8A-9419CF2C396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A6E3C4A-1E21-477D-B496-3EBCC2118803}" type="datetimeFigureOut">
              <a:rPr lang="en-US" smtClean="0"/>
              <a:pPr/>
              <a:t>7/29/2020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154F538-0A95-4623-BC8A-9419CF2C396E}"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CA6E3C4A-1E21-477D-B496-3EBCC2118803}" type="datetimeFigureOut">
              <a:rPr lang="en-US" smtClean="0"/>
              <a:pPr/>
              <a:t>7/29/2020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154F538-0A95-4623-BC8A-9419CF2C396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CA6E3C4A-1E21-477D-B496-3EBCC2118803}" type="datetimeFigureOut">
              <a:rPr lang="en-US" smtClean="0"/>
              <a:pPr/>
              <a:t>7/29/2020</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6154F538-0A95-4623-BC8A-9419CF2C396E}"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CA6E3C4A-1E21-477D-B496-3EBCC2118803}" type="datetimeFigureOut">
              <a:rPr lang="en-US" smtClean="0"/>
              <a:pPr/>
              <a:t>7/29/2020</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6154F538-0A95-4623-BC8A-9419CF2C396E}"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CA6E3C4A-1E21-477D-B496-3EBCC2118803}" type="datetimeFigureOut">
              <a:rPr lang="en-US" smtClean="0"/>
              <a:pPr/>
              <a:t>7/29/2020</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6154F538-0A95-4623-BC8A-9419CF2C396E}"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Sociolinguistics (</a:t>
            </a:r>
            <a:r>
              <a:rPr lang="en-US" dirty="0" err="1" smtClean="0"/>
              <a:t>Eling</a:t>
            </a:r>
            <a:r>
              <a:rPr lang="en-US" dirty="0" smtClean="0"/>
              <a:t> 620)</a:t>
            </a:r>
            <a:endParaRPr lang="en-US" dirty="0"/>
          </a:p>
        </p:txBody>
      </p:sp>
      <p:sp>
        <p:nvSpPr>
          <p:cNvPr id="3" name="Subtitle 2"/>
          <p:cNvSpPr>
            <a:spLocks noGrp="1"/>
          </p:cNvSpPr>
          <p:nvPr>
            <p:ph type="subTitle" idx="1"/>
          </p:nvPr>
        </p:nvSpPr>
        <p:spPr/>
        <p:txBody>
          <a:bodyPr/>
          <a:lstStyle/>
          <a:p>
            <a:r>
              <a:rPr lang="en-US" dirty="0" smtClean="0"/>
              <a:t>Week </a:t>
            </a:r>
            <a:r>
              <a:rPr lang="en-US" dirty="0" smtClean="0"/>
              <a:t>6</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762000"/>
            <a:ext cx="8229600" cy="5562600"/>
          </a:xfrm>
        </p:spPr>
        <p:txBody>
          <a:bodyPr/>
          <a:lstStyle/>
          <a:p>
            <a:r>
              <a:rPr lang="en-US" dirty="0" smtClean="0"/>
              <a:t>Individual bilingualism, however, doesn’t have to be the result of political dominance by a group using a different language. It can simply be the result of having two parents who speak different languages. However, even in this type of bilingualism, one language tends eventually to become the dominant one, with the other in a subordinate role.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Multilingualism</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Multilingualism is the use of more than one language by a single individual or community. </a:t>
            </a:r>
            <a:endParaRPr lang="en-US" dirty="0" smtClean="0"/>
          </a:p>
          <a:p>
            <a:r>
              <a:rPr lang="en-US" dirty="0" smtClean="0"/>
              <a:t>In </a:t>
            </a:r>
            <a:r>
              <a:rPr lang="en-US" dirty="0" smtClean="0"/>
              <a:t>the popular imagination and in linguistic theory, multilingualism is often assumed to be an anomalous, exceptional </a:t>
            </a:r>
            <a:r>
              <a:rPr lang="en-US" dirty="0" smtClean="0"/>
              <a:t>practice.</a:t>
            </a:r>
          </a:p>
          <a:p>
            <a:r>
              <a:rPr lang="en-US" dirty="0" smtClean="0"/>
              <a:t> </a:t>
            </a:r>
            <a:r>
              <a:rPr lang="en-US" dirty="0" err="1" smtClean="0"/>
              <a:t>Monolingualism</a:t>
            </a:r>
            <a:r>
              <a:rPr lang="en-US" dirty="0" smtClean="0"/>
              <a:t>, on the other hand has been taken as the natural human condition. Yet, both historically and currently, most of the world’s communities and a majority of speakers are multilingual to a greater or lesser extent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Plurilingualism</a:t>
            </a:r>
            <a:endParaRPr lang="en-US" dirty="0"/>
          </a:p>
        </p:txBody>
      </p:sp>
      <p:sp>
        <p:nvSpPr>
          <p:cNvPr id="3" name="Content Placeholder 2"/>
          <p:cNvSpPr>
            <a:spLocks noGrp="1"/>
          </p:cNvSpPr>
          <p:nvPr>
            <p:ph idx="1"/>
          </p:nvPr>
        </p:nvSpPr>
        <p:spPr/>
        <p:txBody>
          <a:bodyPr/>
          <a:lstStyle/>
          <a:p>
            <a:r>
              <a:rPr lang="en-US" dirty="0" smtClean="0"/>
              <a:t>The capacity and competence to learn more than one language as well as the value of linguistic tolerance within individual s and countries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Code Switching</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Code-switching is a linguistic strategy of bilingual or multilingual speakers that is used to make switches between two or more languages depending on audience, setting and purpose. </a:t>
            </a:r>
          </a:p>
          <a:p>
            <a:r>
              <a:rPr lang="en-US" dirty="0" smtClean="0"/>
              <a:t>It can be called the “juxtaposition within the same speech exchange of passages of speech belonging to two different grammatical systems or sub-systems” (</a:t>
            </a:r>
            <a:r>
              <a:rPr lang="en-US" dirty="0" err="1" smtClean="0"/>
              <a:t>Gumperz</a:t>
            </a:r>
            <a:r>
              <a:rPr lang="en-US" dirty="0" smtClean="0"/>
              <a:t>, 1982, p.59)</a:t>
            </a:r>
          </a:p>
          <a:p>
            <a:r>
              <a:rPr lang="en-US" dirty="0" smtClean="0"/>
              <a:t> According to </a:t>
            </a:r>
            <a:r>
              <a:rPr lang="en-US" dirty="0" err="1" smtClean="0"/>
              <a:t>Yua</a:t>
            </a:r>
            <a:r>
              <a:rPr lang="en-US" dirty="0" smtClean="0"/>
              <a:t> (1997), within a single communicative exchange the use of more than one language is called code-switching. </a:t>
            </a:r>
          </a:p>
          <a:p>
            <a:r>
              <a:rPr lang="en-US" dirty="0" smtClean="0"/>
              <a:t>According to </a:t>
            </a:r>
            <a:r>
              <a:rPr lang="en-US" dirty="0" err="1" smtClean="0"/>
              <a:t>Titone</a:t>
            </a:r>
            <a:r>
              <a:rPr lang="en-US" dirty="0" smtClean="0"/>
              <a:t> (1991), “Code-switching may take a variety of forms: a set of utterances in one language is followed by a set of utterances in the other, one single utterance in one language is followed by one single utterance in the other”.</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Code-switching.png"/>
          <p:cNvPicPr>
            <a:picLocks noGrp="1" noChangeAspect="1"/>
          </p:cNvPicPr>
          <p:nvPr>
            <p:ph idx="1"/>
          </p:nvPr>
        </p:nvPicPr>
        <p:blipFill>
          <a:blip r:embed="rId2" cstate="print"/>
          <a:stretch>
            <a:fillRect/>
          </a:stretch>
        </p:blipFill>
        <p:spPr>
          <a:xfrm>
            <a:off x="381000" y="685800"/>
            <a:ext cx="8153400" cy="4953000"/>
          </a:xfr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457200"/>
            <a:ext cx="8229600" cy="5715317"/>
          </a:xfrm>
        </p:spPr>
        <p:txBody>
          <a:bodyPr>
            <a:normAutofit fontScale="55000" lnSpcReduction="20000"/>
          </a:bodyPr>
          <a:lstStyle/>
          <a:p>
            <a:r>
              <a:rPr lang="en-US" dirty="0" smtClean="0"/>
              <a:t>As an example we can talk about a multilingual country, Singapore, where the ability to shift from one language to another is considered to be quite normal. There are four official languages: English, the Mandarin variety of Chinese, Tamil, and Malay, which is also national language. However, majority are the speakers of </a:t>
            </a:r>
            <a:r>
              <a:rPr lang="en-US" dirty="0" err="1" smtClean="0"/>
              <a:t>Hokkien</a:t>
            </a:r>
            <a:r>
              <a:rPr lang="en-US" dirty="0" smtClean="0"/>
              <a:t>, another variety of Chinese. National policy promotes English as a trade language, Mandarin as the international ‘Chinese’ language, Malay as the language of the region, and Tamil as the language of one of the important ethnic groups in the republic. </a:t>
            </a:r>
          </a:p>
          <a:p>
            <a:pPr>
              <a:buNone/>
            </a:pPr>
            <a:r>
              <a:rPr lang="en-US" dirty="0" smtClean="0"/>
              <a:t>What this means for a ‘typical’ Chinese child growing up in Singapore is:  </a:t>
            </a:r>
          </a:p>
          <a:p>
            <a:r>
              <a:rPr lang="en-US" dirty="0" smtClean="0"/>
              <a:t> He or she is likely to speak </a:t>
            </a:r>
            <a:r>
              <a:rPr lang="en-US" dirty="0" err="1" smtClean="0"/>
              <a:t>Hokkien</a:t>
            </a:r>
            <a:r>
              <a:rPr lang="en-US" dirty="0" smtClean="0"/>
              <a:t> with parents </a:t>
            </a:r>
          </a:p>
          <a:p>
            <a:r>
              <a:rPr lang="en-US" dirty="0" smtClean="0"/>
              <a:t> Informal Singapore English with siblings </a:t>
            </a:r>
          </a:p>
          <a:p>
            <a:r>
              <a:rPr lang="en-US" dirty="0" smtClean="0"/>
              <a:t> Conversation with friends will be in </a:t>
            </a:r>
            <a:r>
              <a:rPr lang="en-US" dirty="0" err="1" smtClean="0"/>
              <a:t>Hokkien</a:t>
            </a:r>
            <a:r>
              <a:rPr lang="en-US" dirty="0" smtClean="0"/>
              <a:t>.  </a:t>
            </a:r>
          </a:p>
          <a:p>
            <a:r>
              <a:rPr lang="en-US" dirty="0" smtClean="0"/>
              <a:t> The languages of education will be the local standard variety of English (Standard Singapore English) and Mandarin. </a:t>
            </a:r>
          </a:p>
          <a:p>
            <a:r>
              <a:rPr lang="en-US" dirty="0" smtClean="0"/>
              <a:t> Any religious practices will be conducted in Standard Singapore English if the family is Christian, but in </a:t>
            </a:r>
            <a:r>
              <a:rPr lang="en-US" dirty="0" err="1" smtClean="0"/>
              <a:t>Hokkien</a:t>
            </a:r>
            <a:r>
              <a:rPr lang="en-US" dirty="0" smtClean="0"/>
              <a:t> if Buddhist or Taoist. </a:t>
            </a:r>
          </a:p>
          <a:p>
            <a:r>
              <a:rPr lang="en-US" dirty="0" smtClean="0"/>
              <a:t> The language of government employment will be Standard Singapore English but some Mandarin will be used from time to time. </a:t>
            </a:r>
          </a:p>
          <a:p>
            <a:r>
              <a:rPr lang="en-US" dirty="0" smtClean="0"/>
              <a:t> Shopping will be carried out in </a:t>
            </a:r>
            <a:r>
              <a:rPr lang="en-US" dirty="0" err="1" smtClean="0"/>
              <a:t>Hokkien</a:t>
            </a:r>
            <a:r>
              <a:rPr lang="en-US" dirty="0" smtClean="0"/>
              <a:t>, </a:t>
            </a:r>
            <a:r>
              <a:rPr lang="en-US" dirty="0" err="1" smtClean="0"/>
              <a:t>Singlish</a:t>
            </a:r>
            <a:r>
              <a:rPr lang="en-US" dirty="0" smtClean="0"/>
              <a:t>, and the ‘bazaar’ variety of Malay used throughout the region.  </a:t>
            </a:r>
          </a:p>
          <a:p>
            <a:r>
              <a:rPr lang="en-US" dirty="0" smtClean="0"/>
              <a:t> Thus, the linguistic situation in Singapore offers those who live there a wide choice.</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457200"/>
            <a:ext cx="8229600" cy="5715317"/>
          </a:xfrm>
        </p:spPr>
        <p:txBody>
          <a:bodyPr/>
          <a:lstStyle/>
          <a:p>
            <a:r>
              <a:rPr lang="en-US" dirty="0" smtClean="0"/>
              <a:t>According to </a:t>
            </a:r>
            <a:r>
              <a:rPr lang="en-US" dirty="0" err="1" smtClean="0"/>
              <a:t>Wardhaugh</a:t>
            </a:r>
            <a:r>
              <a:rPr lang="en-US" dirty="0" smtClean="0"/>
              <a:t> (1992), there are two types of switching:  </a:t>
            </a:r>
          </a:p>
          <a:p>
            <a:pPr marL="514350" indent="-514350">
              <a:buAutoNum type="arabicPeriod"/>
            </a:pPr>
            <a:r>
              <a:rPr lang="en-US" dirty="0" smtClean="0"/>
              <a:t>Situational = when the languages used change according to the situations the speakers find themselves in.</a:t>
            </a:r>
          </a:p>
          <a:p>
            <a:pPr marL="514350" indent="-514350">
              <a:buAutoNum type="arabicPeriod"/>
            </a:pPr>
            <a:r>
              <a:rPr lang="en-US" dirty="0" smtClean="0"/>
              <a:t>Metaphorical= a change of topic requires a change of </a:t>
            </a:r>
            <a:r>
              <a:rPr lang="en-US" dirty="0" smtClean="0"/>
              <a:t>code. It is often used as a strategy to enhance or mitigate conversational acts such as denials, topic shifts, requests, elaborations or clarifications.</a:t>
            </a:r>
          </a:p>
          <a:p>
            <a:pPr marL="514350" indent="-514350">
              <a:buNone/>
            </a:pP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Tag Switching (A type of Code switching)</a:t>
            </a:r>
            <a:endParaRPr lang="en-US" dirty="0"/>
          </a:p>
        </p:txBody>
      </p:sp>
      <p:sp>
        <p:nvSpPr>
          <p:cNvPr id="3" name="Content Placeholder 2"/>
          <p:cNvSpPr>
            <a:spLocks noGrp="1"/>
          </p:cNvSpPr>
          <p:nvPr>
            <p:ph idx="1"/>
          </p:nvPr>
        </p:nvSpPr>
        <p:spPr/>
        <p:txBody>
          <a:bodyPr>
            <a:normAutofit fontScale="92500"/>
          </a:bodyPr>
          <a:lstStyle/>
          <a:p>
            <a:r>
              <a:rPr lang="en-US" dirty="0" smtClean="0"/>
              <a:t>Tag switching means the insertion of a </a:t>
            </a:r>
            <a:r>
              <a:rPr lang="en-US" dirty="0" smtClean="0"/>
              <a:t>tag phrase or word, or both </a:t>
            </a:r>
            <a:r>
              <a:rPr lang="en-US" dirty="0" smtClean="0"/>
              <a:t>of one language into an utterance that is otherwise in the other language. For example:   </a:t>
            </a:r>
          </a:p>
          <a:p>
            <a:pPr lvl="1"/>
            <a:r>
              <a:rPr lang="en-US" dirty="0" smtClean="0"/>
              <a:t>• main </a:t>
            </a:r>
            <a:r>
              <a:rPr lang="en-US" dirty="0" err="1" smtClean="0"/>
              <a:t>yeh</a:t>
            </a:r>
            <a:r>
              <a:rPr lang="en-US" dirty="0" smtClean="0"/>
              <a:t> </a:t>
            </a:r>
            <a:r>
              <a:rPr lang="en-US" dirty="0" err="1" smtClean="0"/>
              <a:t>kubhi</a:t>
            </a:r>
            <a:r>
              <a:rPr lang="en-US" dirty="0" smtClean="0"/>
              <a:t> </a:t>
            </a:r>
            <a:r>
              <a:rPr lang="en-US" dirty="0" err="1" smtClean="0"/>
              <a:t>nuhin</a:t>
            </a:r>
            <a:r>
              <a:rPr lang="en-US" dirty="0" smtClean="0"/>
              <a:t> </a:t>
            </a:r>
            <a:r>
              <a:rPr lang="en-US" dirty="0" err="1" smtClean="0"/>
              <a:t>kurun</a:t>
            </a:r>
            <a:r>
              <a:rPr lang="en-US" dirty="0" smtClean="0"/>
              <a:t> </a:t>
            </a:r>
            <a:r>
              <a:rPr lang="en-US" dirty="0" err="1" smtClean="0"/>
              <a:t>ga</a:t>
            </a:r>
            <a:r>
              <a:rPr lang="en-US" dirty="0" smtClean="0"/>
              <a:t>, no way </a:t>
            </a:r>
            <a:endParaRPr lang="en-US" dirty="0" smtClean="0"/>
          </a:p>
          <a:p>
            <a:pPr lvl="1"/>
            <a:r>
              <a:rPr lang="en-US" dirty="0" smtClean="0"/>
              <a:t>• </a:t>
            </a:r>
            <a:r>
              <a:rPr lang="en-US" dirty="0" smtClean="0"/>
              <a:t>‘I’ll never do this, no way’. </a:t>
            </a:r>
          </a:p>
          <a:p>
            <a:pPr lvl="1"/>
            <a:r>
              <a:rPr lang="en-US" dirty="0" smtClean="0"/>
              <a:t>• </a:t>
            </a:r>
            <a:r>
              <a:rPr lang="en-US" dirty="0" smtClean="0"/>
              <a:t>I mean </a:t>
            </a:r>
            <a:r>
              <a:rPr lang="en-US" dirty="0" err="1" smtClean="0"/>
              <a:t>mujhay</a:t>
            </a:r>
            <a:r>
              <a:rPr lang="en-US" dirty="0" smtClean="0"/>
              <a:t> </a:t>
            </a:r>
            <a:r>
              <a:rPr lang="en-US" dirty="0" err="1" smtClean="0"/>
              <a:t>lagta</a:t>
            </a:r>
            <a:r>
              <a:rPr lang="en-US" dirty="0" smtClean="0"/>
              <a:t> </a:t>
            </a:r>
            <a:r>
              <a:rPr lang="en-US" dirty="0" err="1" smtClean="0"/>
              <a:t>hai</a:t>
            </a:r>
            <a:r>
              <a:rPr lang="en-US" dirty="0" smtClean="0"/>
              <a:t> </a:t>
            </a:r>
            <a:r>
              <a:rPr lang="en-US" dirty="0" err="1" smtClean="0"/>
              <a:t>woh</a:t>
            </a:r>
            <a:r>
              <a:rPr lang="en-US" dirty="0" smtClean="0"/>
              <a:t> </a:t>
            </a:r>
            <a:r>
              <a:rPr lang="en-US" dirty="0" err="1" smtClean="0"/>
              <a:t>jhut</a:t>
            </a:r>
            <a:r>
              <a:rPr lang="en-US" dirty="0" smtClean="0"/>
              <a:t> </a:t>
            </a:r>
            <a:r>
              <a:rPr lang="en-US" dirty="0" err="1" smtClean="0"/>
              <a:t>bol</a:t>
            </a:r>
            <a:r>
              <a:rPr lang="en-US" dirty="0" smtClean="0"/>
              <a:t> </a:t>
            </a:r>
            <a:r>
              <a:rPr lang="en-US" dirty="0" err="1" smtClean="0"/>
              <a:t>ruha</a:t>
            </a:r>
            <a:r>
              <a:rPr lang="en-US" dirty="0" smtClean="0"/>
              <a:t> </a:t>
            </a:r>
            <a:r>
              <a:rPr lang="en-US" dirty="0" err="1" smtClean="0"/>
              <a:t>tha</a:t>
            </a:r>
            <a:r>
              <a:rPr lang="en-US" dirty="0" smtClean="0"/>
              <a:t> </a:t>
            </a:r>
            <a:endParaRPr lang="en-US" dirty="0" smtClean="0"/>
          </a:p>
          <a:p>
            <a:pPr lvl="1"/>
            <a:r>
              <a:rPr lang="en-US" dirty="0" smtClean="0"/>
              <a:t>• </a:t>
            </a:r>
            <a:r>
              <a:rPr lang="en-US" dirty="0" smtClean="0"/>
              <a:t>‘I mean I think he was telling a lie</a:t>
            </a:r>
            <a:r>
              <a:rPr lang="en-US" dirty="0" smtClean="0"/>
              <a:t>’.</a:t>
            </a:r>
          </a:p>
          <a:p>
            <a:pPr lvl="1"/>
            <a:r>
              <a:rPr lang="en-US" dirty="0" smtClean="0"/>
              <a:t>Other examples </a:t>
            </a:r>
            <a:r>
              <a:rPr lang="en-US" dirty="0" err="1" smtClean="0"/>
              <a:t>yar</a:t>
            </a:r>
            <a:r>
              <a:rPr lang="en-US" dirty="0" smtClean="0"/>
              <a:t> but (</a:t>
            </a:r>
            <a:r>
              <a:rPr lang="en-US" dirty="0" err="1" smtClean="0"/>
              <a:t>lekin</a:t>
            </a:r>
            <a:r>
              <a:rPr lang="en-US" dirty="0" smtClean="0"/>
              <a:t>), I mean (</a:t>
            </a:r>
            <a:r>
              <a:rPr lang="en-US" dirty="0" err="1" smtClean="0"/>
              <a:t>yani</a:t>
            </a:r>
            <a:r>
              <a:rPr lang="en-US" dirty="0" smtClean="0"/>
              <a:t>), so (is </a:t>
            </a:r>
            <a:r>
              <a:rPr lang="en-US" dirty="0" err="1" smtClean="0"/>
              <a:t>liye</a:t>
            </a:r>
            <a:r>
              <a:rPr lang="en-US" dirty="0" smtClean="0"/>
              <a:t>) and then (</a:t>
            </a:r>
            <a:r>
              <a:rPr lang="en-US" dirty="0" err="1" smtClean="0"/>
              <a:t>phir</a:t>
            </a:r>
            <a:r>
              <a:rPr lang="en-US" dirty="0" smtClean="0"/>
              <a:t>).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Code Mixing and Sociolinguistics  </a:t>
            </a:r>
            <a:endParaRPr lang="en-US" dirty="0"/>
          </a:p>
        </p:txBody>
      </p:sp>
      <p:sp>
        <p:nvSpPr>
          <p:cNvPr id="3" name="Content Placeholder 2"/>
          <p:cNvSpPr>
            <a:spLocks noGrp="1"/>
          </p:cNvSpPr>
          <p:nvPr>
            <p:ph idx="1"/>
          </p:nvPr>
        </p:nvSpPr>
        <p:spPr/>
        <p:txBody>
          <a:bodyPr>
            <a:noAutofit/>
          </a:bodyPr>
          <a:lstStyle/>
          <a:p>
            <a:r>
              <a:rPr lang="en-US" sz="1600" dirty="0" smtClean="0"/>
              <a:t>Referring to the different characteristics and features of code-mixing, various linguists have defined it in different ways.</a:t>
            </a:r>
          </a:p>
          <a:p>
            <a:r>
              <a:rPr lang="en-US" sz="1600" dirty="0" smtClean="0"/>
              <a:t> For instance </a:t>
            </a:r>
            <a:r>
              <a:rPr lang="en-US" sz="1600" dirty="0" err="1" smtClean="0"/>
              <a:t>Odlin</a:t>
            </a:r>
            <a:r>
              <a:rPr lang="en-US" sz="1600" dirty="0" smtClean="0"/>
              <a:t> (1989) asserts, “Language mixing is the merging of characteristics of two or more languages in any verbal communication.” </a:t>
            </a:r>
          </a:p>
          <a:p>
            <a:r>
              <a:rPr lang="en-US" sz="1600" dirty="0" smtClean="0"/>
              <a:t>In contrast to this loosely constructed definition, </a:t>
            </a:r>
            <a:r>
              <a:rPr lang="en-US" sz="1600" dirty="0" err="1" smtClean="0"/>
              <a:t>Hammink</a:t>
            </a:r>
            <a:r>
              <a:rPr lang="en-US" sz="1600" dirty="0" smtClean="0"/>
              <a:t> (2000) defines </a:t>
            </a:r>
            <a:r>
              <a:rPr lang="en-US" sz="1600" dirty="0" err="1" smtClean="0"/>
              <a:t>intrasentential</a:t>
            </a:r>
            <a:r>
              <a:rPr lang="en-US" sz="1600" dirty="0" smtClean="0"/>
              <a:t> switching (code-mixing) as switching that takes place at the clause, phrase level, or at word level if no morphological adaptation occurs. </a:t>
            </a:r>
          </a:p>
          <a:p>
            <a:r>
              <a:rPr lang="en-US" sz="1600" dirty="0" err="1" smtClean="0"/>
              <a:t>Wardhaugh</a:t>
            </a:r>
            <a:r>
              <a:rPr lang="en-US" sz="1600" dirty="0" smtClean="0"/>
              <a:t> (1992) characterizes that code mixing occurs when during conversation, speakers use both languages together to the extent that they shift from one language to the other in the course of a single utterance. </a:t>
            </a:r>
          </a:p>
          <a:p>
            <a:r>
              <a:rPr lang="en-US" sz="1600" dirty="0" smtClean="0"/>
              <a:t>Code-mixing is one of the major kinds of language choice that is subtler than code-switching. In code-mixed sentences, pieces of one language are used while a speaker is basically using another language.</a:t>
            </a:r>
          </a:p>
          <a:p>
            <a:r>
              <a:rPr lang="en-US" sz="1600" dirty="0" smtClean="0"/>
              <a:t> According to </a:t>
            </a:r>
            <a:r>
              <a:rPr lang="en-US" sz="1600" dirty="0" err="1" smtClean="0"/>
              <a:t>Fasold</a:t>
            </a:r>
            <a:r>
              <a:rPr lang="en-US" sz="1600" dirty="0" smtClean="0"/>
              <a:t>, these pieces of the other language are often words, however they can be phrases or clauses. </a:t>
            </a:r>
          </a:p>
          <a:p>
            <a:r>
              <a:rPr lang="en-US" sz="1600" dirty="0" smtClean="0"/>
              <a:t>Code mixing is a frequent phenomenon in most parts of the world, particularly in South Asian </a:t>
            </a:r>
            <a:r>
              <a:rPr lang="en-US" sz="1600" dirty="0" smtClean="0"/>
              <a:t>countries. English </a:t>
            </a:r>
            <a:r>
              <a:rPr lang="en-US" sz="1600" dirty="0" smtClean="0"/>
              <a:t>nouns are frequently inserted in Urdu. Same happens in the case of other languages. </a:t>
            </a:r>
            <a:r>
              <a:rPr lang="en-US" sz="1600" dirty="0" smtClean="0"/>
              <a:t>Some examples of code mixing can be seen in the advertisements provided in the following slide</a:t>
            </a:r>
            <a:endParaRPr lang="en-US" sz="16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code-switching-in-pakistan-5-638.jpg"/>
          <p:cNvPicPr>
            <a:picLocks noGrp="1" noChangeAspect="1"/>
          </p:cNvPicPr>
          <p:nvPr>
            <p:ph idx="1"/>
          </p:nvPr>
        </p:nvPicPr>
        <p:blipFill>
          <a:blip r:embed="rId2" cstate="print"/>
          <a:srcRect t="21981"/>
          <a:stretch>
            <a:fillRect/>
          </a:stretch>
        </p:blipFill>
        <p:spPr>
          <a:xfrm>
            <a:off x="457200" y="533400"/>
            <a:ext cx="5223959" cy="2163762"/>
          </a:xfrm>
        </p:spPr>
      </p:pic>
      <p:pic>
        <p:nvPicPr>
          <p:cNvPr id="5" name="Picture 4" descr="code-switching-in-pakistan-9-638.jpg"/>
          <p:cNvPicPr>
            <a:picLocks noChangeAspect="1"/>
          </p:cNvPicPr>
          <p:nvPr/>
        </p:nvPicPr>
        <p:blipFill>
          <a:blip r:embed="rId3" cstate="print"/>
          <a:srcRect t="26923"/>
          <a:stretch>
            <a:fillRect/>
          </a:stretch>
        </p:blipFill>
        <p:spPr>
          <a:xfrm>
            <a:off x="5105400" y="2286000"/>
            <a:ext cx="4324350" cy="2895600"/>
          </a:xfrm>
          <a:prstGeom prst="rect">
            <a:avLst/>
          </a:prstGeom>
        </p:spPr>
      </p:pic>
      <p:pic>
        <p:nvPicPr>
          <p:cNvPr id="6" name="Picture 5" descr="code-switching-in-pakistan-6-638.jpg"/>
          <p:cNvPicPr>
            <a:picLocks noChangeAspect="1"/>
          </p:cNvPicPr>
          <p:nvPr/>
        </p:nvPicPr>
        <p:blipFill>
          <a:blip r:embed="rId4" cstate="print"/>
          <a:srcRect l="7367" t="24948" r="8621" b="9916"/>
          <a:stretch>
            <a:fillRect/>
          </a:stretch>
        </p:blipFill>
        <p:spPr>
          <a:xfrm>
            <a:off x="228600" y="3505200"/>
            <a:ext cx="5105400" cy="29718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Isogloss and Dialect Boundaries </a:t>
            </a:r>
            <a:endParaRPr lang="en-US" dirty="0"/>
          </a:p>
        </p:txBody>
      </p:sp>
      <p:pic>
        <p:nvPicPr>
          <p:cNvPr id="4" name="Content Placeholder 3" descr="language-varieties-5-728.jpg"/>
          <p:cNvPicPr>
            <a:picLocks noGrp="1" noChangeAspect="1"/>
          </p:cNvPicPr>
          <p:nvPr>
            <p:ph idx="1"/>
          </p:nvPr>
        </p:nvPicPr>
        <p:blipFill>
          <a:blip r:embed="rId2" cstate="print"/>
          <a:stretch>
            <a:fillRect/>
          </a:stretch>
        </p:blipFill>
        <p:spPr>
          <a:xfrm>
            <a:off x="4724400" y="1828800"/>
            <a:ext cx="3657601" cy="2027237"/>
          </a:xfrm>
        </p:spPr>
      </p:pic>
      <p:sp>
        <p:nvSpPr>
          <p:cNvPr id="5" name="TextBox 4"/>
          <p:cNvSpPr txBox="1"/>
          <p:nvPr/>
        </p:nvSpPr>
        <p:spPr>
          <a:xfrm>
            <a:off x="762000" y="2286000"/>
            <a:ext cx="3810000" cy="1754326"/>
          </a:xfrm>
          <a:prstGeom prst="rect">
            <a:avLst/>
          </a:prstGeom>
          <a:noFill/>
        </p:spPr>
        <p:txBody>
          <a:bodyPr wrap="square" rtlCol="0">
            <a:spAutoFit/>
          </a:bodyPr>
          <a:lstStyle/>
          <a:p>
            <a:r>
              <a:rPr lang="en-US" b="1" dirty="0" smtClean="0"/>
              <a:t>Isogloss</a:t>
            </a:r>
            <a:r>
              <a:rPr lang="en-US" dirty="0" smtClean="0"/>
              <a:t> is A line on a map separating two areas in which a particular linguistic feature is significantly different, used in the study of </a:t>
            </a:r>
            <a:r>
              <a:rPr lang="en-US" b="1" dirty="0" smtClean="0"/>
              <a:t>dialect</a:t>
            </a:r>
            <a:r>
              <a:rPr lang="en-US" dirty="0" smtClean="0"/>
              <a:t>.</a:t>
            </a:r>
          </a:p>
          <a:p>
            <a:endParaRPr lang="en-US" dirty="0"/>
          </a:p>
        </p:txBody>
      </p:sp>
      <p:sp>
        <p:nvSpPr>
          <p:cNvPr id="7" name="TextBox 6"/>
          <p:cNvSpPr txBox="1"/>
          <p:nvPr/>
        </p:nvSpPr>
        <p:spPr>
          <a:xfrm>
            <a:off x="762000" y="4114800"/>
            <a:ext cx="7696200" cy="646331"/>
          </a:xfrm>
          <a:prstGeom prst="rect">
            <a:avLst/>
          </a:prstGeom>
          <a:noFill/>
        </p:spPr>
        <p:txBody>
          <a:bodyPr wrap="square" rtlCol="0">
            <a:spAutoFit/>
          </a:bodyPr>
          <a:lstStyle/>
          <a:p>
            <a:r>
              <a:rPr lang="en-US" dirty="0"/>
              <a:t> A </a:t>
            </a:r>
            <a:r>
              <a:rPr lang="en-US" b="1" dirty="0"/>
              <a:t>dialect boundary</a:t>
            </a:r>
            <a:r>
              <a:rPr lang="en-US" dirty="0"/>
              <a:t> is a line representing a set of </a:t>
            </a:r>
            <a:r>
              <a:rPr lang="en-US" b="1" dirty="0"/>
              <a:t>isoglosses</a:t>
            </a:r>
            <a:r>
              <a:rPr lang="en-US" dirty="0"/>
              <a:t>, used to separate one </a:t>
            </a:r>
            <a:r>
              <a:rPr lang="en-US" b="1" dirty="0"/>
              <a:t>dialect</a:t>
            </a:r>
            <a:r>
              <a:rPr lang="en-US" dirty="0"/>
              <a:t> area from another</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do people mix one </a:t>
            </a:r>
            <a:r>
              <a:rPr lang="en-US" dirty="0" smtClean="0"/>
              <a:t>language/code </a:t>
            </a:r>
            <a:r>
              <a:rPr lang="en-US" dirty="0" smtClean="0"/>
              <a:t>in the other?</a:t>
            </a:r>
            <a:endParaRPr lang="en-US" dirty="0"/>
          </a:p>
        </p:txBody>
      </p:sp>
      <p:sp>
        <p:nvSpPr>
          <p:cNvPr id="3" name="Content Placeholder 2"/>
          <p:cNvSpPr>
            <a:spLocks noGrp="1"/>
          </p:cNvSpPr>
          <p:nvPr>
            <p:ph idx="1"/>
          </p:nvPr>
        </p:nvSpPr>
        <p:spPr/>
        <p:txBody>
          <a:bodyPr/>
          <a:lstStyle/>
          <a:p>
            <a:r>
              <a:rPr lang="en-US" dirty="0" smtClean="0"/>
              <a:t>Nature or choice of the mixed elements varies due to certain factors such as: </a:t>
            </a:r>
          </a:p>
          <a:p>
            <a:r>
              <a:rPr lang="en-US" dirty="0" smtClean="0"/>
              <a:t>Motivation</a:t>
            </a:r>
          </a:p>
          <a:p>
            <a:r>
              <a:rPr lang="en-US" dirty="0" smtClean="0"/>
              <a:t> Discourse functions  </a:t>
            </a:r>
          </a:p>
          <a:p>
            <a:r>
              <a:rPr lang="en-US" dirty="0" smtClean="0"/>
              <a:t>Social standing of the group </a:t>
            </a:r>
          </a:p>
          <a:p>
            <a:r>
              <a:rPr lang="en-US" dirty="0" smtClean="0"/>
              <a:t>Speaker</a:t>
            </a:r>
          </a:p>
          <a:p>
            <a:r>
              <a:rPr lang="en-US" dirty="0" smtClean="0"/>
              <a:t>Setting</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066800"/>
            <a:ext cx="8229600" cy="5257800"/>
          </a:xfrm>
        </p:spPr>
        <p:txBody>
          <a:bodyPr>
            <a:normAutofit fontScale="62500" lnSpcReduction="20000"/>
          </a:bodyPr>
          <a:lstStyle/>
          <a:p>
            <a:r>
              <a:rPr lang="en-US" dirty="0" smtClean="0"/>
              <a:t>We can look at some examples of regional variation found in a survey that resulted in the Linguistic Atlas of the Upper Midwest of the United States. One of the aims of a survey of this type is to </a:t>
            </a:r>
            <a:r>
              <a:rPr lang="en-US" dirty="0" err="1" smtClean="0"/>
              <a:t>ﬁnd</a:t>
            </a:r>
            <a:r>
              <a:rPr lang="en-US" dirty="0" smtClean="0"/>
              <a:t> a number of </a:t>
            </a:r>
            <a:r>
              <a:rPr lang="en-US" dirty="0" err="1" smtClean="0"/>
              <a:t>signiﬁcant</a:t>
            </a:r>
            <a:r>
              <a:rPr lang="en-US" dirty="0" smtClean="0"/>
              <a:t> differences in the speech of those living in different areas and to be able to chart where the boundaries are, in dialect terms, between those areas. </a:t>
            </a:r>
          </a:p>
          <a:p>
            <a:r>
              <a:rPr lang="en-US" dirty="0" smtClean="0"/>
              <a:t>If it is found, for example, that the vast majority of informants in one area say they carry things home from the store in a paper bag while the majority in another area say they use a paper sack, then it is usually possible to draw a line across a map separating the two areas, as shown on the accompanying illustration. </a:t>
            </a:r>
            <a:endParaRPr lang="en-US" smtClean="0"/>
          </a:p>
          <a:p>
            <a:r>
              <a:rPr lang="en-US" smtClean="0"/>
              <a:t>This </a:t>
            </a:r>
            <a:r>
              <a:rPr lang="en-US" dirty="0" smtClean="0"/>
              <a:t>line is called an isogloss and represents a boundary between the areas with regard to that one particular linguistic item. If a very similar distribution is found for another two items, such as a preference for pail to the north and bucket to the south, then another isogloss, probably overlapping the </a:t>
            </a:r>
            <a:r>
              <a:rPr lang="en-US" dirty="0" err="1" smtClean="0"/>
              <a:t>ﬁrst</a:t>
            </a:r>
            <a:r>
              <a:rPr lang="en-US" dirty="0" smtClean="0"/>
              <a:t>, can be drawn on the map. When a number of isoglosses come together in this way, a more solid line, indicating a dialect boundary, can be drawn.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Dialect Continuum</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 The drawing of isoglosses and dialect boundaries is quite useful in establishing a broad view of regional dialects, but it tends to obscure the fact that, at most dialect boundary areas, one dialect or language variety merges into another.</a:t>
            </a:r>
          </a:p>
          <a:p>
            <a:r>
              <a:rPr lang="en-US" dirty="0" smtClean="0"/>
              <a:t> Keeping this in mind, we can view regional variation as existing along a dialect continuum rather than as having sharp breaks from one region to the next. </a:t>
            </a:r>
          </a:p>
          <a:p>
            <a:r>
              <a:rPr lang="en-US" dirty="0" smtClean="0"/>
              <a:t>A </a:t>
            </a:r>
            <a:r>
              <a:rPr lang="en-US" smtClean="0"/>
              <a:t>dialect continuum, or dialect area, </a:t>
            </a:r>
            <a:r>
              <a:rPr lang="en-US" dirty="0" smtClean="0"/>
              <a:t>was defined by Leonard Bloomfield as a range of dialects spoken across some geographical area that differ only slightly between neighboring areas, but as one travels in any direction, these differences accumulate such that speakers from opposite ends of the continuum are no longer mutually intelligible.</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Bilingualism</a:t>
            </a:r>
            <a:endParaRPr lang="en-US" dirty="0"/>
          </a:p>
        </p:txBody>
      </p:sp>
      <p:sp>
        <p:nvSpPr>
          <p:cNvPr id="3" name="Content Placeholder 2"/>
          <p:cNvSpPr>
            <a:spLocks noGrp="1"/>
          </p:cNvSpPr>
          <p:nvPr>
            <p:ph idx="1"/>
          </p:nvPr>
        </p:nvSpPr>
        <p:spPr/>
        <p:txBody>
          <a:bodyPr>
            <a:normAutofit fontScale="62500" lnSpcReduction="20000"/>
          </a:bodyPr>
          <a:lstStyle/>
          <a:p>
            <a:r>
              <a:rPr lang="en-US" dirty="0" err="1" smtClean="0"/>
              <a:t>Emeneau</a:t>
            </a:r>
            <a:r>
              <a:rPr lang="en-US" dirty="0" smtClean="0"/>
              <a:t> (1980) voiced the popular notion of his days that bilingual is a person who has “native like control of two languages”</a:t>
            </a:r>
          </a:p>
          <a:p>
            <a:r>
              <a:rPr lang="en-US" dirty="0" smtClean="0"/>
              <a:t>In many countries, regional variation is not simply a matter of two(or more)dialects of a single language, but can involve two (or more) quite distinct and different languages. Canada, for example, is an officially bilingual country, with both French and English as official languages. This recognition of the linguistic rights of the country’s French speakers, largely in Quebec, did not come about without a lot of political upheaval. For most of its history, Canada was essentially an English-speaking country, with a French-speaking minority group.</a:t>
            </a:r>
          </a:p>
          <a:p>
            <a:r>
              <a:rPr lang="en-US" dirty="0" smtClean="0"/>
              <a:t>In such a situation, bilingualism at the level of the individual tends to be a feature of the minority group. In this form of bilingualism, a member of a minority group grows up in one linguistic community, mainly speaking one language (e.g. Welsh in Britain or Spanish in the United States), but learns another language (e.g. English) in order to take part in the larger dominant linguistic community.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762000"/>
            <a:ext cx="8229600" cy="5562600"/>
          </a:xfrm>
        </p:spPr>
        <p:txBody>
          <a:bodyPr/>
          <a:lstStyle/>
          <a:p>
            <a:r>
              <a:rPr lang="en-US" dirty="0" smtClean="0"/>
              <a:t>Indeed, many members of linguistic minorities can live out their entire lives without ever seeing their native language appear in the public domain. Sometimes political activism can change that. It was only after English notices and signs were frequently defaced, or replaced by</a:t>
            </a:r>
          </a:p>
          <a:p>
            <a:pPr>
              <a:buNone/>
            </a:pPr>
            <a:r>
              <a:rPr lang="en-US" dirty="0" smtClean="0"/>
              <a:t>scribbled Welsh-language versions, </a:t>
            </a:r>
          </a:p>
          <a:p>
            <a:pPr>
              <a:buNone/>
            </a:pPr>
            <a:r>
              <a:rPr lang="en-US" dirty="0" smtClean="0"/>
              <a:t>that bilingual (English–Welsh) signs </a:t>
            </a:r>
          </a:p>
          <a:p>
            <a:pPr>
              <a:buNone/>
            </a:pPr>
            <a:r>
              <a:rPr lang="en-US" dirty="0" smtClean="0"/>
              <a:t>came into widespread use in </a:t>
            </a:r>
          </a:p>
          <a:p>
            <a:pPr>
              <a:buNone/>
            </a:pPr>
            <a:r>
              <a:rPr lang="en-US" dirty="0" smtClean="0"/>
              <a:t>Wales.</a:t>
            </a:r>
          </a:p>
          <a:p>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Screenshot (781).png"/>
          <p:cNvPicPr>
            <a:picLocks noGrp="1" noChangeAspect="1"/>
          </p:cNvPicPr>
          <p:nvPr>
            <p:ph idx="1"/>
          </p:nvPr>
        </p:nvPicPr>
        <p:blipFill>
          <a:blip r:embed="rId2" cstate="print"/>
          <a:srcRect l="37500" t="12945" r="33333" b="30731"/>
          <a:stretch>
            <a:fillRect/>
          </a:stretch>
        </p:blipFill>
        <p:spPr>
          <a:xfrm>
            <a:off x="2674519" y="1849112"/>
            <a:ext cx="3794962" cy="4120213"/>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457200"/>
            <a:ext cx="8229600" cy="5715317"/>
          </a:xfrm>
        </p:spPr>
        <p:txBody>
          <a:bodyPr/>
          <a:lstStyle/>
          <a:p>
            <a:r>
              <a:rPr lang="en-US" dirty="0" err="1" smtClean="0"/>
              <a:t>Emeneau</a:t>
            </a:r>
            <a:r>
              <a:rPr lang="en-US" dirty="0" smtClean="0"/>
              <a:t> claims that the term can be applied to a broad range of situations. </a:t>
            </a:r>
          </a:p>
          <a:p>
            <a:r>
              <a:rPr lang="en-US" dirty="0" smtClean="0"/>
              <a:t>It can be applied to the situations where a bilingual has a native like control over second language, but at the same time it can be applied to the situations in which the individual has minimal knowledge of the second language.</a:t>
            </a:r>
          </a:p>
          <a:p>
            <a:r>
              <a:rPr lang="en-US" dirty="0" smtClean="0"/>
              <a:t> Another dichotomy that exists in this regard is that of </a:t>
            </a:r>
            <a:r>
              <a:rPr lang="en-US" b="1" dirty="0" smtClean="0"/>
              <a:t>individual vs. societal bilingualism</a:t>
            </a:r>
            <a:endParaRPr lang="en-US"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533400"/>
            <a:ext cx="8229600" cy="5639117"/>
          </a:xfrm>
        </p:spPr>
        <p:txBody>
          <a:bodyPr>
            <a:normAutofit fontScale="77500" lnSpcReduction="20000"/>
          </a:bodyPr>
          <a:lstStyle/>
          <a:p>
            <a:r>
              <a:rPr lang="en-US" dirty="0" smtClean="0"/>
              <a:t>At the individual level, a person can be bilingual irrespective of any social, political or cultural influence. Yule (1996) illustrates that a person’s bilingualism may be the result of the fact that his/her father and mother speak two different languages. In this kind of case, though there might not be any realization of the distinction between two languages; however, later on generally one language becomes the dominant one and the other subordinate.</a:t>
            </a:r>
          </a:p>
          <a:p>
            <a:pPr>
              <a:buNone/>
            </a:pPr>
            <a:r>
              <a:rPr lang="en-US" dirty="0" smtClean="0"/>
              <a:t>  </a:t>
            </a:r>
          </a:p>
          <a:p>
            <a:r>
              <a:rPr lang="en-US" dirty="0" smtClean="0"/>
              <a:t>As far as societal bilingualism is concerned, it is not only restricted to regional varieties, or two or more dialects of a language rather existence of two or more languages in the social sphere of life. The scope of bilingualism is quite wide; it cannot be restricted to linguistics only and it cannot be brought under the single discipline of the study of language</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823</TotalTime>
  <Words>1876</Words>
  <Application>Microsoft Office PowerPoint</Application>
  <PresentationFormat>On-screen Show (4:3)</PresentationFormat>
  <Paragraphs>74</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Foundry</vt:lpstr>
      <vt:lpstr>Sociolinguistics (Eling 620)</vt:lpstr>
      <vt:lpstr> Isogloss and Dialect Boundaries </vt:lpstr>
      <vt:lpstr>Slide 3</vt:lpstr>
      <vt:lpstr>Dialect Continuum</vt:lpstr>
      <vt:lpstr>Bilingualism</vt:lpstr>
      <vt:lpstr>Slide 6</vt:lpstr>
      <vt:lpstr>Slide 7</vt:lpstr>
      <vt:lpstr>Slide 8</vt:lpstr>
      <vt:lpstr>Slide 9</vt:lpstr>
      <vt:lpstr>Slide 10</vt:lpstr>
      <vt:lpstr>Multilingualism</vt:lpstr>
      <vt:lpstr>Plurilingualism</vt:lpstr>
      <vt:lpstr>Code Switching</vt:lpstr>
      <vt:lpstr>Slide 14</vt:lpstr>
      <vt:lpstr>Slide 15</vt:lpstr>
      <vt:lpstr>Slide 16</vt:lpstr>
      <vt:lpstr>Tag Switching (A type of Code switching)</vt:lpstr>
      <vt:lpstr>Code Mixing and Sociolinguistics  </vt:lpstr>
      <vt:lpstr>Slide 19</vt:lpstr>
      <vt:lpstr>Why do people mix one language/code in the other?</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Sociolinguistics (Eling 620)</dc:title>
  <dc:creator>Sadia</dc:creator>
  <cp:lastModifiedBy>Sadia</cp:lastModifiedBy>
  <cp:revision>5</cp:revision>
  <dcterms:created xsi:type="dcterms:W3CDTF">2020-07-11T20:30:24Z</dcterms:created>
  <dcterms:modified xsi:type="dcterms:W3CDTF">2020-07-29T06:01:03Z</dcterms:modified>
</cp:coreProperties>
</file>