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E4F3-6F30-47F1-9094-D6868871C97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49B5-4257-4D16-ADC8-23AD5EF0F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4DB4E-C8DC-440B-AE51-9095D4222E6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20.5 Genomic libraries</a:t>
            </a:r>
          </a:p>
        </p:txBody>
      </p:sp>
    </p:spTree>
    <p:extLst>
      <p:ext uri="{BB962C8B-B14F-4D97-AF65-F5344CB8AC3E}">
        <p14:creationId xmlns:p14="http://schemas.microsoft.com/office/powerpoint/2010/main" val="261145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A0354-B6AC-4F65-B636-DF024FBE819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20.5a, b Genomic libraries</a:t>
            </a:r>
          </a:p>
        </p:txBody>
      </p:sp>
    </p:spTree>
    <p:extLst>
      <p:ext uri="{BB962C8B-B14F-4D97-AF65-F5344CB8AC3E}">
        <p14:creationId xmlns:p14="http://schemas.microsoft.com/office/powerpoint/2010/main" val="64971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AD4F4-BE09-41DD-A702-3D51CF9D42A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20.6 Making complementary DNA (cDNA) for a eukaryotic gene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57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8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5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2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4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20D4-5A0F-456A-9395-82CE68BA4D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9CEE-A215-45C1-9835-3E9F6C03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368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Storing cloned genes in DNA libraries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40" y="914400"/>
            <a:ext cx="498348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cloning procedure described in the last slide is called as </a:t>
            </a:r>
            <a:r>
              <a:rPr lang="en-US" b="1" dirty="0" smtClean="0"/>
              <a:t>“shotgun approach”</a:t>
            </a:r>
            <a:r>
              <a:rPr lang="en-US" dirty="0"/>
              <a:t> </a:t>
            </a:r>
            <a:r>
              <a:rPr lang="en-US" dirty="0" smtClean="0"/>
              <a:t>as whole genome was used to make its multiple copies</a:t>
            </a:r>
          </a:p>
          <a:p>
            <a:r>
              <a:rPr lang="en-US" dirty="0" smtClean="0"/>
              <a:t>Each white colony of bacteria carry recombinant plasmids, which have a same foreign DNA segment </a:t>
            </a:r>
          </a:p>
          <a:p>
            <a:r>
              <a:rPr lang="en-US" dirty="0" smtClean="0"/>
              <a:t>The complete set of plasmid-carrying copies of a particular segment from the initial genome from hummingbird, is referred  to as </a:t>
            </a:r>
            <a:r>
              <a:rPr lang="en-US" b="1" dirty="0" smtClean="0"/>
              <a:t>“genomic library”</a:t>
            </a:r>
          </a:p>
          <a:p>
            <a:r>
              <a:rPr lang="en-US" dirty="0" smtClean="0"/>
              <a:t>They can be stored for long period of time at low temperatures (e.g. -10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to -20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r>
              <a:rPr lang="en-US" dirty="0" smtClean="0"/>
              <a:t>Certain bacteriophages can also be used as cloning vectors </a:t>
            </a:r>
          </a:p>
          <a:p>
            <a:r>
              <a:rPr lang="en-US" dirty="0" smtClean="0"/>
              <a:t>Bacterial plasmids do not carry a foreign DNA larger than 12 kb (kilo bases) while phage virus can carry 25 kb long foreign DNA fragment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20" y="838200"/>
            <a:ext cx="4572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297" name="Picture 9" descr="20_05-GenomicLibrari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1466851"/>
            <a:ext cx="8548687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2298" name="Rectangle 10"/>
          <p:cNvSpPr>
            <a:spLocks noChangeArrowheads="1"/>
          </p:cNvSpPr>
          <p:nvPr/>
        </p:nvSpPr>
        <p:spPr bwMode="auto">
          <a:xfrm>
            <a:off x="1689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Fig. 20-5</a:t>
            </a:r>
          </a:p>
        </p:txBody>
      </p:sp>
      <p:sp>
        <p:nvSpPr>
          <p:cNvPr id="652299" name="Text Box 11"/>
          <p:cNvSpPr txBox="1">
            <a:spLocks noChangeArrowheads="1"/>
          </p:cNvSpPr>
          <p:nvPr/>
        </p:nvSpPr>
        <p:spPr bwMode="auto">
          <a:xfrm>
            <a:off x="1819276" y="3136901"/>
            <a:ext cx="6524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Bacterial 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clones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00" name="AutoShape 12"/>
          <p:cNvSpPr>
            <a:spLocks/>
          </p:cNvSpPr>
          <p:nvPr/>
        </p:nvSpPr>
        <p:spPr bwMode="auto">
          <a:xfrm>
            <a:off x="9231314" y="2066925"/>
            <a:ext cx="130175" cy="985838"/>
          </a:xfrm>
          <a:prstGeom prst="rightBrace">
            <a:avLst>
              <a:gd name="adj1" fmla="val 6311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01" name="AutoShape 13"/>
          <p:cNvSpPr>
            <a:spLocks/>
          </p:cNvSpPr>
          <p:nvPr/>
        </p:nvSpPr>
        <p:spPr bwMode="auto">
          <a:xfrm>
            <a:off x="6734175" y="2146300"/>
            <a:ext cx="139700" cy="2465388"/>
          </a:xfrm>
          <a:prstGeom prst="rightBrace">
            <a:avLst>
              <a:gd name="adj1" fmla="val 14706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02" name="Text Box 14"/>
          <p:cNvSpPr txBox="1">
            <a:spLocks noChangeArrowheads="1"/>
          </p:cNvSpPr>
          <p:nvPr/>
        </p:nvSpPr>
        <p:spPr bwMode="auto">
          <a:xfrm>
            <a:off x="4584701" y="3184526"/>
            <a:ext cx="10271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Recombinant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plasmids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03" name="Text Box 15"/>
          <p:cNvSpPr txBox="1">
            <a:spLocks noChangeArrowheads="1"/>
          </p:cNvSpPr>
          <p:nvPr/>
        </p:nvSpPr>
        <p:spPr bwMode="auto">
          <a:xfrm>
            <a:off x="4967288" y="2706688"/>
            <a:ext cx="10271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Recombinant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phage DNA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04" name="Text Box 16"/>
          <p:cNvSpPr txBox="1">
            <a:spLocks noChangeArrowheads="1"/>
          </p:cNvSpPr>
          <p:nvPr/>
        </p:nvSpPr>
        <p:spPr bwMode="auto">
          <a:xfrm>
            <a:off x="5032376" y="2228851"/>
            <a:ext cx="19526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or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05" name="Text Box 17"/>
          <p:cNvSpPr txBox="1">
            <a:spLocks noChangeArrowheads="1"/>
          </p:cNvSpPr>
          <p:nvPr/>
        </p:nvSpPr>
        <p:spPr bwMode="auto">
          <a:xfrm>
            <a:off x="5686426" y="1473201"/>
            <a:ext cx="11795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Foreign genome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cut up with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restriction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enzyme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06" name="Text Box 18"/>
          <p:cNvSpPr txBox="1">
            <a:spLocks noChangeArrowheads="1"/>
          </p:cNvSpPr>
          <p:nvPr/>
        </p:nvSpPr>
        <p:spPr bwMode="auto">
          <a:xfrm>
            <a:off x="1882776" y="4933951"/>
            <a:ext cx="1547813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(a) Plasmid library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07" name="Text Box 19"/>
          <p:cNvSpPr txBox="1">
            <a:spLocks noChangeArrowheads="1"/>
          </p:cNvSpPr>
          <p:nvPr/>
        </p:nvSpPr>
        <p:spPr bwMode="auto">
          <a:xfrm>
            <a:off x="4956176" y="4933951"/>
            <a:ext cx="1547813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(b) Phage library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08" name="Text Box 20"/>
          <p:cNvSpPr txBox="1">
            <a:spLocks noChangeArrowheads="1"/>
          </p:cNvSpPr>
          <p:nvPr/>
        </p:nvSpPr>
        <p:spPr bwMode="auto">
          <a:xfrm>
            <a:off x="7591426" y="4940301"/>
            <a:ext cx="24622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(c) A library of bacterial artificial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     chromosome (BAC) clones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09" name="AutoShape 21"/>
          <p:cNvSpPr>
            <a:spLocks/>
          </p:cNvSpPr>
          <p:nvPr/>
        </p:nvSpPr>
        <p:spPr bwMode="auto">
          <a:xfrm flipH="1">
            <a:off x="2460625" y="1930400"/>
            <a:ext cx="139700" cy="2732088"/>
          </a:xfrm>
          <a:prstGeom prst="rightBrace">
            <a:avLst>
              <a:gd name="adj1" fmla="val 16297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10" name="Line 22"/>
          <p:cNvSpPr>
            <a:spLocks noChangeShapeType="1"/>
          </p:cNvSpPr>
          <p:nvPr/>
        </p:nvSpPr>
        <p:spPr bwMode="auto">
          <a:xfrm>
            <a:off x="3886200" y="2527300"/>
            <a:ext cx="67945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11" name="Line 23"/>
          <p:cNvSpPr>
            <a:spLocks noChangeShapeType="1"/>
          </p:cNvSpPr>
          <p:nvPr/>
        </p:nvSpPr>
        <p:spPr bwMode="auto">
          <a:xfrm>
            <a:off x="3943351" y="3270251"/>
            <a:ext cx="59372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12" name="Line 24"/>
          <p:cNvSpPr>
            <a:spLocks noChangeShapeType="1"/>
          </p:cNvSpPr>
          <p:nvPr/>
        </p:nvSpPr>
        <p:spPr bwMode="auto">
          <a:xfrm flipV="1">
            <a:off x="3771901" y="3282950"/>
            <a:ext cx="784225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13" name="Text Box 25"/>
          <p:cNvSpPr txBox="1">
            <a:spLocks noChangeArrowheads="1"/>
          </p:cNvSpPr>
          <p:nvPr/>
        </p:nvSpPr>
        <p:spPr bwMode="auto">
          <a:xfrm>
            <a:off x="6902450" y="3282950"/>
            <a:ext cx="51593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Phage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clones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14" name="Line 26"/>
          <p:cNvSpPr>
            <a:spLocks noChangeShapeType="1"/>
          </p:cNvSpPr>
          <p:nvPr/>
        </p:nvSpPr>
        <p:spPr bwMode="auto">
          <a:xfrm>
            <a:off x="5905500" y="2879726"/>
            <a:ext cx="514350" cy="1108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15" name="Line 27"/>
          <p:cNvSpPr>
            <a:spLocks noChangeShapeType="1"/>
          </p:cNvSpPr>
          <p:nvPr/>
        </p:nvSpPr>
        <p:spPr bwMode="auto">
          <a:xfrm>
            <a:off x="5911850" y="2882900"/>
            <a:ext cx="51435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16" name="Line 28"/>
          <p:cNvSpPr>
            <a:spLocks noChangeShapeType="1"/>
          </p:cNvSpPr>
          <p:nvPr/>
        </p:nvSpPr>
        <p:spPr bwMode="auto">
          <a:xfrm flipH="1">
            <a:off x="5899151" y="2543175"/>
            <a:ext cx="51752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17" name="Line 29"/>
          <p:cNvSpPr>
            <a:spLocks noChangeShapeType="1"/>
          </p:cNvSpPr>
          <p:nvPr/>
        </p:nvSpPr>
        <p:spPr bwMode="auto">
          <a:xfrm flipH="1" flipV="1">
            <a:off x="8191500" y="1854201"/>
            <a:ext cx="285750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18" name="Line 30"/>
          <p:cNvSpPr>
            <a:spLocks noChangeShapeType="1"/>
          </p:cNvSpPr>
          <p:nvPr/>
        </p:nvSpPr>
        <p:spPr bwMode="auto">
          <a:xfrm flipV="1">
            <a:off x="8985250" y="1860550"/>
            <a:ext cx="1016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19" name="Text Box 31"/>
          <p:cNvSpPr txBox="1">
            <a:spLocks noChangeArrowheads="1"/>
          </p:cNvSpPr>
          <p:nvPr/>
        </p:nvSpPr>
        <p:spPr bwMode="auto">
          <a:xfrm>
            <a:off x="7470776" y="1689101"/>
            <a:ext cx="10271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Large plasmid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20" name="Text Box 32"/>
          <p:cNvSpPr txBox="1">
            <a:spLocks noChangeArrowheads="1"/>
          </p:cNvSpPr>
          <p:nvPr/>
        </p:nvSpPr>
        <p:spPr bwMode="auto">
          <a:xfrm>
            <a:off x="8651876" y="1549401"/>
            <a:ext cx="12557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Large insert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with many genes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652321" name="Text Box 33"/>
          <p:cNvSpPr txBox="1">
            <a:spLocks noChangeArrowheads="1"/>
          </p:cNvSpPr>
          <p:nvPr/>
        </p:nvSpPr>
        <p:spPr bwMode="auto">
          <a:xfrm>
            <a:off x="9390063" y="2489201"/>
            <a:ext cx="53816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BAC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clone</a:t>
            </a:r>
            <a:endParaRPr lang="en-US" altLang="en-US" sz="1600" b="1"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11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83" name="Picture 3" descr="20_05aGenomicLibrari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9" y="565150"/>
            <a:ext cx="8555037" cy="5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284" name="Rectangle 4"/>
          <p:cNvSpPr>
            <a:spLocks noChangeArrowheads="1"/>
          </p:cNvSpPr>
          <p:nvPr/>
        </p:nvSpPr>
        <p:spPr bwMode="auto">
          <a:xfrm>
            <a:off x="1689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Fig. 20-5a</a:t>
            </a:r>
          </a:p>
        </p:txBody>
      </p:sp>
      <p:sp>
        <p:nvSpPr>
          <p:cNvPr id="737285" name="Text Box 5"/>
          <p:cNvSpPr txBox="1">
            <a:spLocks noChangeArrowheads="1"/>
          </p:cNvSpPr>
          <p:nvPr/>
        </p:nvSpPr>
        <p:spPr bwMode="auto">
          <a:xfrm>
            <a:off x="1830388" y="3143251"/>
            <a:ext cx="9525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Bacterial 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clones</a:t>
            </a:r>
          </a:p>
        </p:txBody>
      </p:sp>
      <p:sp>
        <p:nvSpPr>
          <p:cNvPr id="737286" name="AutoShape 6"/>
          <p:cNvSpPr>
            <a:spLocks/>
          </p:cNvSpPr>
          <p:nvPr/>
        </p:nvSpPr>
        <p:spPr bwMode="auto">
          <a:xfrm>
            <a:off x="9439275" y="1600200"/>
            <a:ext cx="139700" cy="3786188"/>
          </a:xfrm>
          <a:prstGeom prst="rightBrace">
            <a:avLst>
              <a:gd name="adj1" fmla="val 22585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287" name="Text Box 7"/>
          <p:cNvSpPr txBox="1">
            <a:spLocks noChangeArrowheads="1"/>
          </p:cNvSpPr>
          <p:nvPr/>
        </p:nvSpPr>
        <p:spPr bwMode="auto">
          <a:xfrm>
            <a:off x="6046789" y="3235326"/>
            <a:ext cx="15001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Recombinant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plasmids</a:t>
            </a:r>
          </a:p>
        </p:txBody>
      </p:sp>
      <p:sp>
        <p:nvSpPr>
          <p:cNvPr id="737288" name="Text Box 8"/>
          <p:cNvSpPr txBox="1">
            <a:spLocks noChangeArrowheads="1"/>
          </p:cNvSpPr>
          <p:nvPr/>
        </p:nvSpPr>
        <p:spPr bwMode="auto">
          <a:xfrm>
            <a:off x="6680200" y="2484439"/>
            <a:ext cx="15049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Recombinant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phage DNA</a:t>
            </a:r>
          </a:p>
        </p:txBody>
      </p:sp>
      <p:sp>
        <p:nvSpPr>
          <p:cNvPr id="737289" name="Text Box 9"/>
          <p:cNvSpPr txBox="1">
            <a:spLocks noChangeArrowheads="1"/>
          </p:cNvSpPr>
          <p:nvPr/>
        </p:nvSpPr>
        <p:spPr bwMode="auto">
          <a:xfrm>
            <a:off x="6772275" y="1752601"/>
            <a:ext cx="228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or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7290" name="Text Box 10"/>
          <p:cNvSpPr txBox="1">
            <a:spLocks noChangeArrowheads="1"/>
          </p:cNvSpPr>
          <p:nvPr/>
        </p:nvSpPr>
        <p:spPr bwMode="auto">
          <a:xfrm>
            <a:off x="7769226" y="609601"/>
            <a:ext cx="1865313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Foreign genome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cut up with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restriction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enzyme</a:t>
            </a:r>
          </a:p>
        </p:txBody>
      </p:sp>
      <p:sp>
        <p:nvSpPr>
          <p:cNvPr id="737291" name="Text Box 11"/>
          <p:cNvSpPr txBox="1">
            <a:spLocks noChangeArrowheads="1"/>
          </p:cNvSpPr>
          <p:nvPr/>
        </p:nvSpPr>
        <p:spPr bwMode="auto">
          <a:xfrm>
            <a:off x="1908176" y="5911851"/>
            <a:ext cx="2246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(a) Plasmid library</a:t>
            </a:r>
          </a:p>
        </p:txBody>
      </p:sp>
      <p:sp>
        <p:nvSpPr>
          <p:cNvPr id="737292" name="Text Box 12"/>
          <p:cNvSpPr txBox="1">
            <a:spLocks noChangeArrowheads="1"/>
          </p:cNvSpPr>
          <p:nvPr/>
        </p:nvSpPr>
        <p:spPr bwMode="auto">
          <a:xfrm>
            <a:off x="6638926" y="5911851"/>
            <a:ext cx="18907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(b) Phage library</a:t>
            </a:r>
          </a:p>
        </p:txBody>
      </p:sp>
      <p:sp>
        <p:nvSpPr>
          <p:cNvPr id="737293" name="AutoShape 13"/>
          <p:cNvSpPr>
            <a:spLocks/>
          </p:cNvSpPr>
          <p:nvPr/>
        </p:nvSpPr>
        <p:spPr bwMode="auto">
          <a:xfrm flipH="1">
            <a:off x="2803526" y="1292226"/>
            <a:ext cx="200025" cy="4202113"/>
          </a:xfrm>
          <a:prstGeom prst="rightBrace">
            <a:avLst>
              <a:gd name="adj1" fmla="val 17506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294" name="Line 14"/>
          <p:cNvSpPr>
            <a:spLocks noChangeShapeType="1"/>
          </p:cNvSpPr>
          <p:nvPr/>
        </p:nvSpPr>
        <p:spPr bwMode="auto">
          <a:xfrm>
            <a:off x="4989513" y="2198688"/>
            <a:ext cx="1014412" cy="1147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295" name="Line 15"/>
          <p:cNvSpPr>
            <a:spLocks noChangeShapeType="1"/>
          </p:cNvSpPr>
          <p:nvPr/>
        </p:nvSpPr>
        <p:spPr bwMode="auto">
          <a:xfrm>
            <a:off x="5067300" y="3325813"/>
            <a:ext cx="90805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296" name="Line 16"/>
          <p:cNvSpPr>
            <a:spLocks noChangeShapeType="1"/>
          </p:cNvSpPr>
          <p:nvPr/>
        </p:nvSpPr>
        <p:spPr bwMode="auto">
          <a:xfrm flipV="1">
            <a:off x="4803776" y="3340101"/>
            <a:ext cx="1190625" cy="77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297" name="Text Box 17"/>
          <p:cNvSpPr txBox="1">
            <a:spLocks noChangeArrowheads="1"/>
          </p:cNvSpPr>
          <p:nvPr/>
        </p:nvSpPr>
        <p:spPr bwMode="auto">
          <a:xfrm>
            <a:off x="9617075" y="3387725"/>
            <a:ext cx="7445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Phage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clones</a:t>
            </a:r>
          </a:p>
        </p:txBody>
      </p:sp>
      <p:sp>
        <p:nvSpPr>
          <p:cNvPr id="737298" name="Line 18"/>
          <p:cNvSpPr>
            <a:spLocks noChangeShapeType="1"/>
          </p:cNvSpPr>
          <p:nvPr/>
        </p:nvSpPr>
        <p:spPr bwMode="auto">
          <a:xfrm>
            <a:off x="8101014" y="2725738"/>
            <a:ext cx="790575" cy="1700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299" name="Line 19"/>
          <p:cNvSpPr>
            <a:spLocks noChangeShapeType="1"/>
          </p:cNvSpPr>
          <p:nvPr/>
        </p:nvSpPr>
        <p:spPr bwMode="auto">
          <a:xfrm>
            <a:off x="8107364" y="2728914"/>
            <a:ext cx="801687" cy="452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00" name="Line 20"/>
          <p:cNvSpPr>
            <a:spLocks noChangeShapeType="1"/>
          </p:cNvSpPr>
          <p:nvPr/>
        </p:nvSpPr>
        <p:spPr bwMode="auto">
          <a:xfrm flipH="1">
            <a:off x="8094664" y="2216150"/>
            <a:ext cx="801687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4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1122"/>
            <a:ext cx="8229600" cy="1143000"/>
          </a:xfrm>
        </p:spPr>
        <p:txBody>
          <a:bodyPr/>
          <a:lstStyle/>
          <a:p>
            <a:r>
              <a:rPr lang="en-US" b="1" u="sng" dirty="0" err="1" smtClean="0"/>
              <a:t>cDNA</a:t>
            </a:r>
            <a:r>
              <a:rPr lang="en-US" b="1" u="sng" dirty="0" smtClean="0"/>
              <a:t> library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860" y="731520"/>
            <a:ext cx="4472940" cy="5821680"/>
          </a:xfrm>
        </p:spPr>
        <p:txBody>
          <a:bodyPr>
            <a:normAutofit/>
          </a:bodyPr>
          <a:lstStyle/>
          <a:p>
            <a:r>
              <a:rPr lang="en-US" dirty="0" smtClean="0"/>
              <a:t>Researchers can make another kind of DNA library my starting with mRNA extracted </a:t>
            </a:r>
            <a:r>
              <a:rPr lang="en-US" dirty="0" err="1" smtClean="0"/>
              <a:t>fom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The enzyme </a:t>
            </a:r>
            <a:r>
              <a:rPr lang="en-US" b="1" dirty="0" smtClean="0"/>
              <a:t>“reverse transcriptase”</a:t>
            </a:r>
            <a:r>
              <a:rPr lang="en-US" dirty="0" smtClean="0"/>
              <a:t> obtained from retroviruses in used in vitro to make single-stranded DNA transcripts of the mRNA molecules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2100" y="1539240"/>
            <a:ext cx="5943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36842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cDNA</a:t>
            </a:r>
            <a:r>
              <a:rPr lang="en-US" b="1" dirty="0" smtClean="0"/>
              <a:t> library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6100" y="342900"/>
            <a:ext cx="8382000" cy="7696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4724400" cy="68580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Recall that the 3/ end of mRNA has a stretch of adenine (A) </a:t>
            </a:r>
            <a:r>
              <a:rPr lang="en-US" dirty="0" err="1" smtClean="0"/>
              <a:t>ribonucleotides</a:t>
            </a:r>
            <a:r>
              <a:rPr lang="en-US" dirty="0" smtClean="0"/>
              <a:t> called poly A-tail. </a:t>
            </a:r>
          </a:p>
          <a:p>
            <a:r>
              <a:rPr lang="en-US" dirty="0" smtClean="0"/>
              <a:t>This feature allows use of a short strand of thymine (</a:t>
            </a:r>
            <a:r>
              <a:rPr lang="en-US" dirty="0" err="1" smtClean="0"/>
              <a:t>dT</a:t>
            </a:r>
            <a:r>
              <a:rPr lang="en-US" dirty="0" smtClean="0"/>
              <a:t>) </a:t>
            </a:r>
            <a:r>
              <a:rPr lang="en-US" dirty="0" err="1" smtClean="0"/>
              <a:t>deoxyribonucleotides</a:t>
            </a:r>
            <a:r>
              <a:rPr lang="en-US" dirty="0" smtClean="0"/>
              <a:t> as a primer for reverse transcriptase.</a:t>
            </a:r>
          </a:p>
          <a:p>
            <a:r>
              <a:rPr lang="en-US" dirty="0" smtClean="0"/>
              <a:t>Following enzymatic degradation of the mRNA, a second DNA strand, complementary to the first, is synthesized by DNA polymerase.</a:t>
            </a:r>
          </a:p>
          <a:p>
            <a:r>
              <a:rPr lang="en-US" dirty="0" smtClean="0"/>
              <a:t>For creating a library, the </a:t>
            </a:r>
            <a:r>
              <a:rPr lang="en-US" dirty="0" err="1" smtClean="0"/>
              <a:t>cDNA</a:t>
            </a:r>
            <a:r>
              <a:rPr lang="en-US" dirty="0" smtClean="0"/>
              <a:t> is modified by the addition of restriction enzyme recognition sequences at each end</a:t>
            </a:r>
          </a:p>
          <a:p>
            <a:r>
              <a:rPr lang="en-US" dirty="0" smtClean="0"/>
              <a:t>Then the </a:t>
            </a:r>
            <a:r>
              <a:rPr lang="en-US" dirty="0" err="1" smtClean="0"/>
              <a:t>cDNA</a:t>
            </a:r>
            <a:r>
              <a:rPr lang="en-US" dirty="0" smtClean="0"/>
              <a:t> is inserted into vector DNA in a manner similar to insertion of genomic DNA fragments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2" name="Picture 2" descr="20_06MakingcDNA_5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177800"/>
            <a:ext cx="3389313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23" name="Rectangle 3"/>
          <p:cNvSpPr>
            <a:spLocks noChangeArrowheads="1"/>
          </p:cNvSpPr>
          <p:nvPr/>
        </p:nvSpPr>
        <p:spPr bwMode="auto">
          <a:xfrm>
            <a:off x="1689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Fig. 20-6-5</a:t>
            </a:r>
          </a:p>
        </p:txBody>
      </p:sp>
      <p:sp>
        <p:nvSpPr>
          <p:cNvPr id="747524" name="Text Box 4"/>
          <p:cNvSpPr txBox="1">
            <a:spLocks noChangeArrowheads="1"/>
          </p:cNvSpPr>
          <p:nvPr/>
        </p:nvSpPr>
        <p:spPr bwMode="auto">
          <a:xfrm>
            <a:off x="7069139" y="382589"/>
            <a:ext cx="6746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DNA in</a:t>
            </a:r>
            <a:br>
              <a:rPr lang="en-US" altLang="en-US" sz="1400" b="1">
                <a:ea typeface="ヒラギノ角ゴ Pro W3" pitchFamily="48" charset="-128"/>
              </a:rPr>
            </a:br>
            <a:r>
              <a:rPr lang="en-US" altLang="en-US" sz="1400" b="1">
                <a:ea typeface="ヒラギノ角ゴ Pro W3" pitchFamily="48" charset="-128"/>
              </a:rPr>
              <a:t>nucleus</a:t>
            </a:r>
          </a:p>
        </p:txBody>
      </p:sp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6892926" y="935039"/>
            <a:ext cx="9112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mRNAs in </a:t>
            </a:r>
            <a:br>
              <a:rPr lang="en-US" altLang="en-US" sz="1400" b="1">
                <a:ea typeface="ヒラギノ角ゴ Pro W3" pitchFamily="48" charset="-128"/>
              </a:rPr>
            </a:br>
            <a:r>
              <a:rPr lang="en-US" altLang="en-US" sz="1400" b="1">
                <a:ea typeface="ヒラギノ角ゴ Pro W3" pitchFamily="48" charset="-128"/>
              </a:rPr>
              <a:t>cytoplasm</a:t>
            </a:r>
            <a:endParaRPr lang="en-US" altLang="en-US" b="1">
              <a:ea typeface="ヒラギノ角ゴ Pro W3" pitchFamily="48" charset="-128"/>
            </a:endParaRPr>
          </a:p>
        </p:txBody>
      </p:sp>
      <p:sp>
        <p:nvSpPr>
          <p:cNvPr id="747526" name="Text Box 6"/>
          <p:cNvSpPr txBox="1">
            <a:spLocks noChangeArrowheads="1"/>
          </p:cNvSpPr>
          <p:nvPr/>
        </p:nvSpPr>
        <p:spPr bwMode="auto">
          <a:xfrm>
            <a:off x="5362576" y="1930401"/>
            <a:ext cx="11541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Reverse</a:t>
            </a:r>
            <a:br>
              <a:rPr lang="en-US" altLang="en-US" sz="1400" b="1">
                <a:ea typeface="ヒラギノ角ゴ Pro W3" pitchFamily="48" charset="-128"/>
              </a:rPr>
            </a:br>
            <a:r>
              <a:rPr lang="en-US" altLang="en-US" sz="1400" b="1">
                <a:ea typeface="ヒラギノ角ゴ Pro W3" pitchFamily="48" charset="-128"/>
              </a:rPr>
              <a:t>transcriptase</a:t>
            </a:r>
            <a:endParaRPr lang="en-US" altLang="en-US" b="1">
              <a:ea typeface="ヒラギノ角ゴ Pro W3" pitchFamily="48" charset="-128"/>
            </a:endParaRPr>
          </a:p>
        </p:txBody>
      </p:sp>
      <p:sp>
        <p:nvSpPr>
          <p:cNvPr id="747527" name="Line 7"/>
          <p:cNvSpPr>
            <a:spLocks noChangeShapeType="1"/>
          </p:cNvSpPr>
          <p:nvPr/>
        </p:nvSpPr>
        <p:spPr bwMode="auto">
          <a:xfrm flipH="1">
            <a:off x="6554788" y="477839"/>
            <a:ext cx="48895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28" name="Line 8"/>
          <p:cNvSpPr>
            <a:spLocks noChangeShapeType="1"/>
          </p:cNvSpPr>
          <p:nvPr/>
        </p:nvSpPr>
        <p:spPr bwMode="auto">
          <a:xfrm flipV="1">
            <a:off x="6451600" y="1028701"/>
            <a:ext cx="414338" cy="271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29" name="Line 9"/>
          <p:cNvSpPr>
            <a:spLocks noChangeShapeType="1"/>
          </p:cNvSpPr>
          <p:nvPr/>
        </p:nvSpPr>
        <p:spPr bwMode="auto">
          <a:xfrm flipV="1">
            <a:off x="6604000" y="1033464"/>
            <a:ext cx="2667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0" name="AutoShape 10"/>
          <p:cNvSpPr>
            <a:spLocks/>
          </p:cNvSpPr>
          <p:nvPr/>
        </p:nvSpPr>
        <p:spPr bwMode="auto">
          <a:xfrm>
            <a:off x="5430838" y="1128714"/>
            <a:ext cx="152400" cy="344487"/>
          </a:xfrm>
          <a:prstGeom prst="leftBrace">
            <a:avLst>
              <a:gd name="adj1" fmla="val 1883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1" name="Text Box 11"/>
          <p:cNvSpPr txBox="1">
            <a:spLocks noChangeArrowheads="1"/>
          </p:cNvSpPr>
          <p:nvPr/>
        </p:nvSpPr>
        <p:spPr bwMode="auto">
          <a:xfrm>
            <a:off x="6581776" y="2114551"/>
            <a:ext cx="9763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Poly-A tail</a:t>
            </a:r>
            <a:endParaRPr lang="en-US" altLang="en-US" b="1">
              <a:ea typeface="ヒラギノ角ゴ Pro W3" pitchFamily="48" charset="-128"/>
            </a:endParaRPr>
          </a:p>
        </p:txBody>
      </p:sp>
      <p:sp>
        <p:nvSpPr>
          <p:cNvPr id="747532" name="Text Box 12"/>
          <p:cNvSpPr txBox="1">
            <a:spLocks noChangeArrowheads="1"/>
          </p:cNvSpPr>
          <p:nvPr/>
        </p:nvSpPr>
        <p:spPr bwMode="auto">
          <a:xfrm>
            <a:off x="6016626" y="2844801"/>
            <a:ext cx="5381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DNA</a:t>
            </a:r>
            <a:br>
              <a:rPr lang="en-US" altLang="en-US" sz="1400" b="1">
                <a:ea typeface="ヒラギノ角ゴ Pro W3" pitchFamily="48" charset="-128"/>
              </a:rPr>
            </a:br>
            <a:r>
              <a:rPr lang="en-US" altLang="en-US" sz="1400" b="1">
                <a:ea typeface="ヒラギノ角ゴ Pro W3" pitchFamily="48" charset="-128"/>
              </a:rPr>
              <a:t>strand</a:t>
            </a:r>
            <a:endParaRPr lang="en-US" altLang="en-US" b="1">
              <a:ea typeface="ヒラギノ角ゴ Pro W3" pitchFamily="48" charset="-128"/>
            </a:endParaRPr>
          </a:p>
        </p:txBody>
      </p:sp>
      <p:sp>
        <p:nvSpPr>
          <p:cNvPr id="747533" name="Text Box 13"/>
          <p:cNvSpPr txBox="1">
            <a:spLocks noChangeArrowheads="1"/>
          </p:cNvSpPr>
          <p:nvPr/>
        </p:nvSpPr>
        <p:spPr bwMode="auto">
          <a:xfrm>
            <a:off x="6575426" y="2838451"/>
            <a:ext cx="69056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Primer</a:t>
            </a:r>
            <a:endParaRPr lang="en-US" altLang="en-US" b="1">
              <a:ea typeface="ヒラギノ角ゴ Pro W3" pitchFamily="48" charset="-128"/>
            </a:endParaRPr>
          </a:p>
        </p:txBody>
      </p:sp>
      <p:sp>
        <p:nvSpPr>
          <p:cNvPr id="747534" name="Text Box 14"/>
          <p:cNvSpPr txBox="1">
            <a:spLocks noChangeArrowheads="1"/>
          </p:cNvSpPr>
          <p:nvPr/>
        </p:nvSpPr>
        <p:spPr bwMode="auto">
          <a:xfrm>
            <a:off x="4759326" y="2254251"/>
            <a:ext cx="69056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mRNA</a:t>
            </a:r>
            <a:endParaRPr lang="en-US" altLang="en-US" b="1">
              <a:ea typeface="ヒラギノ角ゴ Pro W3" pitchFamily="48" charset="-128"/>
            </a:endParaRPr>
          </a:p>
        </p:txBody>
      </p:sp>
      <p:sp>
        <p:nvSpPr>
          <p:cNvPr id="747535" name="Line 15"/>
          <p:cNvSpPr>
            <a:spLocks noChangeShapeType="1"/>
          </p:cNvSpPr>
          <p:nvPr/>
        </p:nvSpPr>
        <p:spPr bwMode="auto">
          <a:xfrm>
            <a:off x="5537200" y="2311400"/>
            <a:ext cx="0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6" name="Line 16"/>
          <p:cNvSpPr>
            <a:spLocks noChangeShapeType="1"/>
          </p:cNvSpPr>
          <p:nvPr/>
        </p:nvSpPr>
        <p:spPr bwMode="auto">
          <a:xfrm>
            <a:off x="7048500" y="2311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7" name="Rectangle 17"/>
          <p:cNvSpPr>
            <a:spLocks noChangeArrowheads="1"/>
          </p:cNvSpPr>
          <p:nvPr/>
        </p:nvSpPr>
        <p:spPr bwMode="auto">
          <a:xfrm>
            <a:off x="4143375" y="2276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/>
          </a:p>
        </p:txBody>
      </p:sp>
      <p:sp>
        <p:nvSpPr>
          <p:cNvPr id="747538" name="Line 18"/>
          <p:cNvSpPr>
            <a:spLocks noChangeShapeType="1"/>
          </p:cNvSpPr>
          <p:nvPr/>
        </p:nvSpPr>
        <p:spPr bwMode="auto">
          <a:xfrm>
            <a:off x="6207125" y="2740026"/>
            <a:ext cx="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9" name="Line 19"/>
          <p:cNvSpPr>
            <a:spLocks noChangeShapeType="1"/>
          </p:cNvSpPr>
          <p:nvPr/>
        </p:nvSpPr>
        <p:spPr bwMode="auto">
          <a:xfrm>
            <a:off x="6880225" y="2727326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0" name="Text Box 20"/>
          <p:cNvSpPr txBox="1">
            <a:spLocks noChangeArrowheads="1"/>
          </p:cNvSpPr>
          <p:nvPr/>
        </p:nvSpPr>
        <p:spPr bwMode="auto">
          <a:xfrm>
            <a:off x="4667251" y="3021013"/>
            <a:ext cx="8810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Degraded</a:t>
            </a:r>
            <a:br>
              <a:rPr lang="en-US" altLang="en-US" sz="1400" b="1">
                <a:ea typeface="ヒラギノ角ゴ Pro W3" pitchFamily="48" charset="-128"/>
              </a:rPr>
            </a:br>
            <a:r>
              <a:rPr lang="en-US" altLang="en-US" sz="1400" b="1">
                <a:ea typeface="ヒラギノ角ゴ Pro W3" pitchFamily="48" charset="-128"/>
              </a:rPr>
              <a:t>mRNA</a:t>
            </a:r>
            <a:endParaRPr lang="en-US" altLang="en-US" b="1">
              <a:ea typeface="ヒラギノ角ゴ Pro W3" pitchFamily="48" charset="-128"/>
            </a:endParaRPr>
          </a:p>
        </p:txBody>
      </p:sp>
      <p:sp>
        <p:nvSpPr>
          <p:cNvPr id="747541" name="Line 21"/>
          <p:cNvSpPr>
            <a:spLocks noChangeShapeType="1"/>
          </p:cNvSpPr>
          <p:nvPr/>
        </p:nvSpPr>
        <p:spPr bwMode="auto">
          <a:xfrm>
            <a:off x="4957764" y="3416300"/>
            <a:ext cx="96837" cy="274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2" name="Text Box 22"/>
          <p:cNvSpPr txBox="1">
            <a:spLocks noChangeArrowheads="1"/>
          </p:cNvSpPr>
          <p:nvPr/>
        </p:nvSpPr>
        <p:spPr bwMode="auto">
          <a:xfrm>
            <a:off x="4672014" y="5227639"/>
            <a:ext cx="10001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DNA </a:t>
            </a:r>
            <a:br>
              <a:rPr lang="en-US" altLang="en-US" sz="1400" b="1">
                <a:ea typeface="ヒラギノ角ゴ Pro W3" pitchFamily="48" charset="-128"/>
              </a:rPr>
            </a:br>
            <a:r>
              <a:rPr lang="en-US" altLang="en-US" sz="1400" b="1">
                <a:ea typeface="ヒラギノ角ゴ Pro W3" pitchFamily="48" charset="-128"/>
              </a:rPr>
              <a:t>polymerase</a:t>
            </a:r>
          </a:p>
        </p:txBody>
      </p:sp>
      <p:sp>
        <p:nvSpPr>
          <p:cNvPr id="747543" name="Line 23"/>
          <p:cNvSpPr>
            <a:spLocks noChangeShapeType="1"/>
          </p:cNvSpPr>
          <p:nvPr/>
        </p:nvSpPr>
        <p:spPr bwMode="auto">
          <a:xfrm flipV="1">
            <a:off x="5080001" y="5143500"/>
            <a:ext cx="487363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4" name="Text Box 24"/>
          <p:cNvSpPr txBox="1">
            <a:spLocks noChangeArrowheads="1"/>
          </p:cNvSpPr>
          <p:nvPr/>
        </p:nvSpPr>
        <p:spPr bwMode="auto">
          <a:xfrm>
            <a:off x="5529263" y="6416676"/>
            <a:ext cx="690562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48" charset="-128"/>
              </a:rPr>
              <a:t>cDNA</a:t>
            </a:r>
            <a:endParaRPr lang="en-US" altLang="en-US" b="1"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09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605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u="sng" dirty="0"/>
              <a:t>Replica plating and DNA </a:t>
            </a:r>
            <a:r>
              <a:rPr lang="en-US" sz="2800" b="1" u="sng" dirty="0" err="1"/>
              <a:t>hybradization</a:t>
            </a:r>
            <a:r>
              <a:rPr lang="en-US" sz="2800" b="1" u="sng" dirty="0"/>
              <a:t>: an efficient technique commonly used to detect a bacterial colony carrying a particular DNA clone  </a:t>
            </a:r>
            <a:endParaRPr lang="en-US" sz="28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72" y="1531621"/>
            <a:ext cx="6034617" cy="5211763"/>
          </a:xfrm>
        </p:spPr>
      </p:pic>
      <p:sp>
        <p:nvSpPr>
          <p:cNvPr id="5" name="Rectangle 4"/>
          <p:cNvSpPr/>
          <p:nvPr/>
        </p:nvSpPr>
        <p:spPr>
          <a:xfrm>
            <a:off x="1676400" y="1531620"/>
            <a:ext cx="2895600" cy="5181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 replica of the culture is made by pressing a piece of absorbent paper (nylon or nitrocellulose paper) against the surface. This replica is then </a:t>
            </a:r>
            <a:r>
              <a:rPr lang="en-US" sz="2400" dirty="0" err="1">
                <a:solidFill>
                  <a:schemeClr val="tx1"/>
                </a:solidFill>
              </a:rPr>
              <a:t>hybradized</a:t>
            </a:r>
            <a:r>
              <a:rPr lang="en-US" sz="2400" dirty="0">
                <a:solidFill>
                  <a:schemeClr val="tx1"/>
                </a:solidFill>
              </a:rPr>
              <a:t> to a highly radioactive DNA probe. Those bacterial colonies that have bound the probe are identified by autoradiography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437</Words>
  <Application>Microsoft Office PowerPoint</Application>
  <PresentationFormat>Widescreen</PresentationFormat>
  <Paragraphs>57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ヒラギノ角ゴ Pro W3</vt:lpstr>
      <vt:lpstr>Office Theme</vt:lpstr>
      <vt:lpstr>Storing cloned genes in DNA libraries </vt:lpstr>
      <vt:lpstr>PowerPoint Presentation</vt:lpstr>
      <vt:lpstr>PowerPoint Presentation</vt:lpstr>
      <vt:lpstr>cDNA library </vt:lpstr>
      <vt:lpstr>cDNA library</vt:lpstr>
      <vt:lpstr>PowerPoint Presentation</vt:lpstr>
      <vt:lpstr>Replica plating and DNA hybradization: an efficient technique commonly used to detect a bacterial colony carrying a particular DNA clone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 Gul</dc:creator>
  <cp:lastModifiedBy>Shamim Gul</cp:lastModifiedBy>
  <cp:revision>2</cp:revision>
  <dcterms:created xsi:type="dcterms:W3CDTF">2020-08-13T06:57:46Z</dcterms:created>
  <dcterms:modified xsi:type="dcterms:W3CDTF">2020-08-13T06:59:03Z</dcterms:modified>
</cp:coreProperties>
</file>